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2" r:id="rId11"/>
  </p:sldIdLst>
  <p:sldSz cx="12192000" cy="6858000"/>
  <p:notesSz cx="674211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6412" autoAdjust="0"/>
  </p:normalViewPr>
  <p:slideViewPr>
    <p:cSldViewPr snapToGrid="0">
      <p:cViewPr varScale="1">
        <p:scale>
          <a:sx n="82" d="100"/>
          <a:sy n="82" d="100"/>
        </p:scale>
        <p:origin x="9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73F20-A25E-4175-82B4-69BC3173A0F2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C4B295-E16F-4DC6-9C7C-BF64CB419FE5}">
      <dgm:prSet phldrT="[Текст]" custT="1"/>
      <dgm:spPr>
        <a:solidFill>
          <a:schemeClr val="tx2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200" b="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Установка </a:t>
          </a:r>
          <a:r>
            <a:rPr lang="ru-RU" sz="1200" b="0" dirty="0" err="1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блочно</a:t>
          </a:r>
          <a:r>
            <a:rPr lang="ru-RU" sz="1200" b="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-модульной котельной</a:t>
          </a:r>
        </a:p>
      </dgm:t>
    </dgm:pt>
    <dgm:pt modelId="{953791F2-46BD-41BD-B11C-7A0CDFB019BA}" type="parTrans" cxnId="{95485557-827A-41D6-B1F4-B790A6845D34}">
      <dgm:prSet/>
      <dgm:spPr/>
      <dgm:t>
        <a:bodyPr/>
        <a:lstStyle/>
        <a:p>
          <a:endParaRPr lang="ru-RU"/>
        </a:p>
      </dgm:t>
    </dgm:pt>
    <dgm:pt modelId="{F06E55D5-034B-4DBD-A4A3-B48E0BDFB200}" type="sibTrans" cxnId="{95485557-827A-41D6-B1F4-B790A6845D34}">
      <dgm:prSet/>
      <dgm:spPr/>
      <dgm:t>
        <a:bodyPr/>
        <a:lstStyle/>
        <a:p>
          <a:endParaRPr lang="ru-RU"/>
        </a:p>
      </dgm:t>
    </dgm:pt>
    <dgm:pt modelId="{4A8AE86A-3F2F-4C6C-88E1-792FCA7D51F2}">
      <dgm:prSet phldrT="[Текст]" custT="1"/>
      <dgm:spPr>
        <a:solidFill>
          <a:schemeClr val="tx2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ru-RU" sz="1200" b="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Реконструкция уличного освещения</a:t>
          </a:r>
        </a:p>
      </dgm:t>
    </dgm:pt>
    <dgm:pt modelId="{70047B02-E227-4546-846D-CB8C304F714B}" type="parTrans" cxnId="{3BCFAB08-A548-4FF6-A8AA-0418AB7D203A}">
      <dgm:prSet/>
      <dgm:spPr/>
      <dgm:t>
        <a:bodyPr/>
        <a:lstStyle/>
        <a:p>
          <a:endParaRPr lang="ru-RU"/>
        </a:p>
      </dgm:t>
    </dgm:pt>
    <dgm:pt modelId="{301EDCF5-89C4-4ADA-A2E7-E29C1192CF77}" type="sibTrans" cxnId="{3BCFAB08-A548-4FF6-A8AA-0418AB7D203A}">
      <dgm:prSet/>
      <dgm:spPr/>
      <dgm:t>
        <a:bodyPr/>
        <a:lstStyle/>
        <a:p>
          <a:endParaRPr lang="ru-RU"/>
        </a:p>
      </dgm:t>
    </dgm:pt>
    <dgm:pt modelId="{150C5C97-1582-4173-9C6C-EE6FE3A63993}">
      <dgm:prSet phldrT="[Текст]" custT="1"/>
      <dgm:spPr>
        <a:solidFill>
          <a:schemeClr val="tx2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ru-RU" sz="1200" b="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Ремонт дорог</a:t>
          </a:r>
        </a:p>
        <a:p>
          <a:endParaRPr lang="ru-RU" sz="1200" b="0" dirty="0"/>
        </a:p>
      </dgm:t>
    </dgm:pt>
    <dgm:pt modelId="{4E142AFA-49DC-4E46-B33C-C1BE6F7026A3}" type="sibTrans" cxnId="{70940679-F482-47F7-A63C-E134BB8A7575}">
      <dgm:prSet/>
      <dgm:spPr/>
      <dgm:t>
        <a:bodyPr/>
        <a:lstStyle/>
        <a:p>
          <a:endParaRPr lang="ru-RU"/>
        </a:p>
      </dgm:t>
    </dgm:pt>
    <dgm:pt modelId="{3E25FB39-79D2-40A2-8EB3-4DCAFA44D1CF}" type="parTrans" cxnId="{70940679-F482-47F7-A63C-E134BB8A7575}">
      <dgm:prSet/>
      <dgm:spPr/>
      <dgm:t>
        <a:bodyPr/>
        <a:lstStyle/>
        <a:p>
          <a:endParaRPr lang="ru-RU"/>
        </a:p>
      </dgm:t>
    </dgm:pt>
    <dgm:pt modelId="{648BE11B-478F-49D3-A6D8-C96B2CEE216B}">
      <dgm:prSet phldrT="[Текст]"/>
      <dgm:spPr>
        <a:solidFill>
          <a:schemeClr val="tx2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ru-RU" b="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Благоустройство пл. Революции</a:t>
          </a:r>
        </a:p>
        <a:p>
          <a:endParaRPr lang="ru-RU" b="0" dirty="0"/>
        </a:p>
      </dgm:t>
    </dgm:pt>
    <dgm:pt modelId="{9A159747-D7A1-4853-943C-427E21E3A4ED}" type="parTrans" cxnId="{BDA10026-B95B-4E0C-A11B-FCBFE51340D2}">
      <dgm:prSet/>
      <dgm:spPr/>
      <dgm:t>
        <a:bodyPr/>
        <a:lstStyle/>
        <a:p>
          <a:endParaRPr lang="ru-RU"/>
        </a:p>
      </dgm:t>
    </dgm:pt>
    <dgm:pt modelId="{4C7A99F1-BD6B-4D2C-9AED-EED65A4C2485}" type="sibTrans" cxnId="{BDA10026-B95B-4E0C-A11B-FCBFE51340D2}">
      <dgm:prSet/>
      <dgm:spPr/>
      <dgm:t>
        <a:bodyPr/>
        <a:lstStyle/>
        <a:p>
          <a:endParaRPr lang="ru-RU"/>
        </a:p>
      </dgm:t>
    </dgm:pt>
    <dgm:pt modelId="{3F2FBFB2-1AD7-44E9-9419-46DCE2C9302C}" type="pres">
      <dgm:prSet presAssocID="{E4373F20-A25E-4175-82B4-69BC3173A0F2}" presName="Name0" presStyleCnt="0">
        <dgm:presLayoutVars>
          <dgm:dir/>
          <dgm:resizeHandles val="exact"/>
        </dgm:presLayoutVars>
      </dgm:prSet>
      <dgm:spPr/>
    </dgm:pt>
    <dgm:pt modelId="{5F31E618-228D-4578-8D0E-794916983138}" type="pres">
      <dgm:prSet presAssocID="{C5C4B295-E16F-4DC6-9C7C-BF64CB419FE5}" presName="compNode" presStyleCnt="0"/>
      <dgm:spPr/>
    </dgm:pt>
    <dgm:pt modelId="{94B56B2C-19BD-4029-B841-5A4BD4BAA963}" type="pres">
      <dgm:prSet presAssocID="{C5C4B295-E16F-4DC6-9C7C-BF64CB419FE5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089613AF-B1C5-4D3A-81A4-C5CEE375B169}" type="pres">
      <dgm:prSet presAssocID="{C5C4B295-E16F-4DC6-9C7C-BF64CB419FE5}" presName="textRect" presStyleLbl="revTx" presStyleIdx="0" presStyleCnt="4">
        <dgm:presLayoutVars>
          <dgm:bulletEnabled val="1"/>
        </dgm:presLayoutVars>
      </dgm:prSet>
      <dgm:spPr/>
    </dgm:pt>
    <dgm:pt modelId="{3FB8913F-1FEE-4C63-A621-EA1C4A88EB6A}" type="pres">
      <dgm:prSet presAssocID="{F06E55D5-034B-4DBD-A4A3-B48E0BDFB200}" presName="sibTrans" presStyleLbl="sibTrans2D1" presStyleIdx="0" presStyleCnt="0"/>
      <dgm:spPr/>
    </dgm:pt>
    <dgm:pt modelId="{EC189DA3-4585-4177-A6B2-700698E5886E}" type="pres">
      <dgm:prSet presAssocID="{150C5C97-1582-4173-9C6C-EE6FE3A63993}" presName="compNode" presStyleCnt="0"/>
      <dgm:spPr/>
    </dgm:pt>
    <dgm:pt modelId="{355A37E5-1F2F-4FCF-848B-516B3A82B252}" type="pres">
      <dgm:prSet presAssocID="{150C5C97-1582-4173-9C6C-EE6FE3A63993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B7310EC-1A53-4EF0-BADA-15ADDA934D1E}" type="pres">
      <dgm:prSet presAssocID="{150C5C97-1582-4173-9C6C-EE6FE3A63993}" presName="textRect" presStyleLbl="revTx" presStyleIdx="1" presStyleCnt="4">
        <dgm:presLayoutVars>
          <dgm:bulletEnabled val="1"/>
        </dgm:presLayoutVars>
      </dgm:prSet>
      <dgm:spPr/>
    </dgm:pt>
    <dgm:pt modelId="{EA7DCB42-4F78-4CB4-BBBD-B104CB88C97D}" type="pres">
      <dgm:prSet presAssocID="{4E142AFA-49DC-4E46-B33C-C1BE6F7026A3}" presName="sibTrans" presStyleLbl="sibTrans2D1" presStyleIdx="0" presStyleCnt="0"/>
      <dgm:spPr/>
    </dgm:pt>
    <dgm:pt modelId="{A89FE4B2-6FD2-4DA8-93E1-E46A470CD764}" type="pres">
      <dgm:prSet presAssocID="{648BE11B-478F-49D3-A6D8-C96B2CEE216B}" presName="compNode" presStyleCnt="0"/>
      <dgm:spPr/>
    </dgm:pt>
    <dgm:pt modelId="{C4085624-3B03-4C88-A79A-CBC62B6A64C8}" type="pres">
      <dgm:prSet presAssocID="{648BE11B-478F-49D3-A6D8-C96B2CEE216B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D13BCD7-2E7B-48E9-9EA5-D2573617733A}" type="pres">
      <dgm:prSet presAssocID="{648BE11B-478F-49D3-A6D8-C96B2CEE216B}" presName="textRect" presStyleLbl="revTx" presStyleIdx="2" presStyleCnt="4">
        <dgm:presLayoutVars>
          <dgm:bulletEnabled val="1"/>
        </dgm:presLayoutVars>
      </dgm:prSet>
      <dgm:spPr/>
    </dgm:pt>
    <dgm:pt modelId="{7A3FF5EA-C0AE-47F4-84E1-67C1BB7E03E4}" type="pres">
      <dgm:prSet presAssocID="{4C7A99F1-BD6B-4D2C-9AED-EED65A4C2485}" presName="sibTrans" presStyleLbl="sibTrans2D1" presStyleIdx="0" presStyleCnt="0"/>
      <dgm:spPr/>
    </dgm:pt>
    <dgm:pt modelId="{47363DF2-72AB-4900-8342-553A7859D752}" type="pres">
      <dgm:prSet presAssocID="{4A8AE86A-3F2F-4C6C-88E1-792FCA7D51F2}" presName="compNode" presStyleCnt="0"/>
      <dgm:spPr/>
    </dgm:pt>
    <dgm:pt modelId="{1FABB1F1-7430-4C4D-8B94-DBB8BFDC7324}" type="pres">
      <dgm:prSet presAssocID="{4A8AE86A-3F2F-4C6C-88E1-792FCA7D51F2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B73D448-8307-48E4-90FF-C2463708FDBE}" type="pres">
      <dgm:prSet presAssocID="{4A8AE86A-3F2F-4C6C-88E1-792FCA7D51F2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BCFAB08-A548-4FF6-A8AA-0418AB7D203A}" srcId="{E4373F20-A25E-4175-82B4-69BC3173A0F2}" destId="{4A8AE86A-3F2F-4C6C-88E1-792FCA7D51F2}" srcOrd="3" destOrd="0" parTransId="{70047B02-E227-4546-846D-CB8C304F714B}" sibTransId="{301EDCF5-89C4-4ADA-A2E7-E29C1192CF77}"/>
    <dgm:cxn modelId="{BDA10026-B95B-4E0C-A11B-FCBFE51340D2}" srcId="{E4373F20-A25E-4175-82B4-69BC3173A0F2}" destId="{648BE11B-478F-49D3-A6D8-C96B2CEE216B}" srcOrd="2" destOrd="0" parTransId="{9A159747-D7A1-4853-943C-427E21E3A4ED}" sibTransId="{4C7A99F1-BD6B-4D2C-9AED-EED65A4C2485}"/>
    <dgm:cxn modelId="{1981E750-4873-4E5D-B612-3568C9D6F066}" type="presOf" srcId="{C5C4B295-E16F-4DC6-9C7C-BF64CB419FE5}" destId="{089613AF-B1C5-4D3A-81A4-C5CEE375B169}" srcOrd="0" destOrd="0" presId="urn:microsoft.com/office/officeart/2005/8/layout/pList1"/>
    <dgm:cxn modelId="{95485557-827A-41D6-B1F4-B790A6845D34}" srcId="{E4373F20-A25E-4175-82B4-69BC3173A0F2}" destId="{C5C4B295-E16F-4DC6-9C7C-BF64CB419FE5}" srcOrd="0" destOrd="0" parTransId="{953791F2-46BD-41BD-B11C-7A0CDFB019BA}" sibTransId="{F06E55D5-034B-4DBD-A4A3-B48E0BDFB200}"/>
    <dgm:cxn modelId="{70940679-F482-47F7-A63C-E134BB8A7575}" srcId="{E4373F20-A25E-4175-82B4-69BC3173A0F2}" destId="{150C5C97-1582-4173-9C6C-EE6FE3A63993}" srcOrd="1" destOrd="0" parTransId="{3E25FB39-79D2-40A2-8EB3-4DCAFA44D1CF}" sibTransId="{4E142AFA-49DC-4E46-B33C-C1BE6F7026A3}"/>
    <dgm:cxn modelId="{22187DAE-F1A1-491C-B152-AE3F5015D6D9}" type="presOf" srcId="{E4373F20-A25E-4175-82B4-69BC3173A0F2}" destId="{3F2FBFB2-1AD7-44E9-9419-46DCE2C9302C}" srcOrd="0" destOrd="0" presId="urn:microsoft.com/office/officeart/2005/8/layout/pList1"/>
    <dgm:cxn modelId="{AC7C34C2-ABA9-4E1E-8589-9A13BA456BB8}" type="presOf" srcId="{4A8AE86A-3F2F-4C6C-88E1-792FCA7D51F2}" destId="{EB73D448-8307-48E4-90FF-C2463708FDBE}" srcOrd="0" destOrd="0" presId="urn:microsoft.com/office/officeart/2005/8/layout/pList1"/>
    <dgm:cxn modelId="{75DAEAD5-7616-4BB1-89E5-1B7BD03160B1}" type="presOf" srcId="{4E142AFA-49DC-4E46-B33C-C1BE6F7026A3}" destId="{EA7DCB42-4F78-4CB4-BBBD-B104CB88C97D}" srcOrd="0" destOrd="0" presId="urn:microsoft.com/office/officeart/2005/8/layout/pList1"/>
    <dgm:cxn modelId="{7C078BE5-DE00-4BB3-801A-1FC704670A5B}" type="presOf" srcId="{4C7A99F1-BD6B-4D2C-9AED-EED65A4C2485}" destId="{7A3FF5EA-C0AE-47F4-84E1-67C1BB7E03E4}" srcOrd="0" destOrd="0" presId="urn:microsoft.com/office/officeart/2005/8/layout/pList1"/>
    <dgm:cxn modelId="{EB4F4BE8-796D-4410-B21A-87CE37BD56F9}" type="presOf" srcId="{F06E55D5-034B-4DBD-A4A3-B48E0BDFB200}" destId="{3FB8913F-1FEE-4C63-A621-EA1C4A88EB6A}" srcOrd="0" destOrd="0" presId="urn:microsoft.com/office/officeart/2005/8/layout/pList1"/>
    <dgm:cxn modelId="{7D7CCBF8-FCEA-4EF6-9AEC-84D841B9DB35}" type="presOf" srcId="{150C5C97-1582-4173-9C6C-EE6FE3A63993}" destId="{0B7310EC-1A53-4EF0-BADA-15ADDA934D1E}" srcOrd="0" destOrd="0" presId="urn:microsoft.com/office/officeart/2005/8/layout/pList1"/>
    <dgm:cxn modelId="{09CD3CF9-3411-4F53-B299-CD89C9D2DCF5}" type="presOf" srcId="{648BE11B-478F-49D3-A6D8-C96B2CEE216B}" destId="{AD13BCD7-2E7B-48E9-9EA5-D2573617733A}" srcOrd="0" destOrd="0" presId="urn:microsoft.com/office/officeart/2005/8/layout/pList1"/>
    <dgm:cxn modelId="{3B2BD24D-629A-4C5F-9919-7CF6BB50BE80}" type="presParOf" srcId="{3F2FBFB2-1AD7-44E9-9419-46DCE2C9302C}" destId="{5F31E618-228D-4578-8D0E-794916983138}" srcOrd="0" destOrd="0" presId="urn:microsoft.com/office/officeart/2005/8/layout/pList1"/>
    <dgm:cxn modelId="{37679C1A-3983-4FBE-97A9-808B51205EE8}" type="presParOf" srcId="{5F31E618-228D-4578-8D0E-794916983138}" destId="{94B56B2C-19BD-4029-B841-5A4BD4BAA963}" srcOrd="0" destOrd="0" presId="urn:microsoft.com/office/officeart/2005/8/layout/pList1"/>
    <dgm:cxn modelId="{55DDFEEB-47BF-4BA4-879A-E381093FB587}" type="presParOf" srcId="{5F31E618-228D-4578-8D0E-794916983138}" destId="{089613AF-B1C5-4D3A-81A4-C5CEE375B169}" srcOrd="1" destOrd="0" presId="urn:microsoft.com/office/officeart/2005/8/layout/pList1"/>
    <dgm:cxn modelId="{21369403-AE06-40D8-91BB-ECD850066F5D}" type="presParOf" srcId="{3F2FBFB2-1AD7-44E9-9419-46DCE2C9302C}" destId="{3FB8913F-1FEE-4C63-A621-EA1C4A88EB6A}" srcOrd="1" destOrd="0" presId="urn:microsoft.com/office/officeart/2005/8/layout/pList1"/>
    <dgm:cxn modelId="{10C6632F-924E-4335-BA04-B5A7D8909F49}" type="presParOf" srcId="{3F2FBFB2-1AD7-44E9-9419-46DCE2C9302C}" destId="{EC189DA3-4585-4177-A6B2-700698E5886E}" srcOrd="2" destOrd="0" presId="urn:microsoft.com/office/officeart/2005/8/layout/pList1"/>
    <dgm:cxn modelId="{B1F4832F-A345-4BA1-8979-56834FECCD70}" type="presParOf" srcId="{EC189DA3-4585-4177-A6B2-700698E5886E}" destId="{355A37E5-1F2F-4FCF-848B-516B3A82B252}" srcOrd="0" destOrd="0" presId="urn:microsoft.com/office/officeart/2005/8/layout/pList1"/>
    <dgm:cxn modelId="{BEF8EA4E-B560-4C09-A956-D30A5F7FF466}" type="presParOf" srcId="{EC189DA3-4585-4177-A6B2-700698E5886E}" destId="{0B7310EC-1A53-4EF0-BADA-15ADDA934D1E}" srcOrd="1" destOrd="0" presId="urn:microsoft.com/office/officeart/2005/8/layout/pList1"/>
    <dgm:cxn modelId="{9A12B287-9DDB-43E8-A05F-F712057EC377}" type="presParOf" srcId="{3F2FBFB2-1AD7-44E9-9419-46DCE2C9302C}" destId="{EA7DCB42-4F78-4CB4-BBBD-B104CB88C97D}" srcOrd="3" destOrd="0" presId="urn:microsoft.com/office/officeart/2005/8/layout/pList1"/>
    <dgm:cxn modelId="{6B1921A4-0C7C-4949-9DE2-BF316E1215BC}" type="presParOf" srcId="{3F2FBFB2-1AD7-44E9-9419-46DCE2C9302C}" destId="{A89FE4B2-6FD2-4DA8-93E1-E46A470CD764}" srcOrd="4" destOrd="0" presId="urn:microsoft.com/office/officeart/2005/8/layout/pList1"/>
    <dgm:cxn modelId="{75BB2D40-2E64-47E5-A734-9DA746E926A6}" type="presParOf" srcId="{A89FE4B2-6FD2-4DA8-93E1-E46A470CD764}" destId="{C4085624-3B03-4C88-A79A-CBC62B6A64C8}" srcOrd="0" destOrd="0" presId="urn:microsoft.com/office/officeart/2005/8/layout/pList1"/>
    <dgm:cxn modelId="{A5B450BC-4AA4-4506-B8FD-AE6D8D6EEA4A}" type="presParOf" srcId="{A89FE4B2-6FD2-4DA8-93E1-E46A470CD764}" destId="{AD13BCD7-2E7B-48E9-9EA5-D2573617733A}" srcOrd="1" destOrd="0" presId="urn:microsoft.com/office/officeart/2005/8/layout/pList1"/>
    <dgm:cxn modelId="{FB864453-59BD-46A6-83E4-EB7637046830}" type="presParOf" srcId="{3F2FBFB2-1AD7-44E9-9419-46DCE2C9302C}" destId="{7A3FF5EA-C0AE-47F4-84E1-67C1BB7E03E4}" srcOrd="5" destOrd="0" presId="urn:microsoft.com/office/officeart/2005/8/layout/pList1"/>
    <dgm:cxn modelId="{57AFC9AC-2DA8-4F13-8F3F-2B3CB712BE91}" type="presParOf" srcId="{3F2FBFB2-1AD7-44E9-9419-46DCE2C9302C}" destId="{47363DF2-72AB-4900-8342-553A7859D752}" srcOrd="6" destOrd="0" presId="urn:microsoft.com/office/officeart/2005/8/layout/pList1"/>
    <dgm:cxn modelId="{9DA8F3BD-5153-4D05-B674-777652983BCE}" type="presParOf" srcId="{47363DF2-72AB-4900-8342-553A7859D752}" destId="{1FABB1F1-7430-4C4D-8B94-DBB8BFDC7324}" srcOrd="0" destOrd="0" presId="urn:microsoft.com/office/officeart/2005/8/layout/pList1"/>
    <dgm:cxn modelId="{DB3EB750-B498-4705-963B-5A96FAEC94DC}" type="presParOf" srcId="{47363DF2-72AB-4900-8342-553A7859D752}" destId="{EB73D448-8307-48E4-90FF-C2463708FDB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56B2C-19BD-4029-B841-5A4BD4BAA963}">
      <dsp:nvSpPr>
        <dsp:cNvPr id="0" name=""/>
        <dsp:cNvSpPr/>
      </dsp:nvSpPr>
      <dsp:spPr>
        <a:xfrm>
          <a:off x="4412" y="1009968"/>
          <a:ext cx="2100031" cy="144692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613AF-B1C5-4D3A-81A4-C5CEE375B169}">
      <dsp:nvSpPr>
        <dsp:cNvPr id="0" name=""/>
        <dsp:cNvSpPr/>
      </dsp:nvSpPr>
      <dsp:spPr>
        <a:xfrm>
          <a:off x="4412" y="2456890"/>
          <a:ext cx="2100031" cy="779111"/>
        </a:xfrm>
        <a:prstGeom prst="rect">
          <a:avLst/>
        </a:prstGeom>
        <a:solidFill>
          <a:schemeClr val="tx2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Установка </a:t>
          </a:r>
          <a:r>
            <a:rPr lang="ru-RU" sz="1200" b="0" kern="1200" dirty="0" err="1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блочно</a:t>
          </a:r>
          <a:r>
            <a:rPr lang="ru-RU" sz="1200" b="0" kern="120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-модульной котельной</a:t>
          </a:r>
        </a:p>
      </dsp:txBody>
      <dsp:txXfrm>
        <a:off x="4412" y="2456890"/>
        <a:ext cx="2100031" cy="779111"/>
      </dsp:txXfrm>
    </dsp:sp>
    <dsp:sp modelId="{355A37E5-1F2F-4FCF-848B-516B3A82B252}">
      <dsp:nvSpPr>
        <dsp:cNvPr id="0" name=""/>
        <dsp:cNvSpPr/>
      </dsp:nvSpPr>
      <dsp:spPr>
        <a:xfrm>
          <a:off x="2314536" y="1009968"/>
          <a:ext cx="2100031" cy="1446921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310EC-1A53-4EF0-BADA-15ADDA934D1E}">
      <dsp:nvSpPr>
        <dsp:cNvPr id="0" name=""/>
        <dsp:cNvSpPr/>
      </dsp:nvSpPr>
      <dsp:spPr>
        <a:xfrm>
          <a:off x="2314536" y="2456890"/>
          <a:ext cx="2100031" cy="779111"/>
        </a:xfrm>
        <a:prstGeom prst="rect">
          <a:avLst/>
        </a:prstGeom>
        <a:solidFill>
          <a:schemeClr val="tx2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Ремонт дорог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kern="1200" dirty="0"/>
        </a:p>
      </dsp:txBody>
      <dsp:txXfrm>
        <a:off x="2314536" y="2456890"/>
        <a:ext cx="2100031" cy="779111"/>
      </dsp:txXfrm>
    </dsp:sp>
    <dsp:sp modelId="{C4085624-3B03-4C88-A79A-CBC62B6A64C8}">
      <dsp:nvSpPr>
        <dsp:cNvPr id="0" name=""/>
        <dsp:cNvSpPr/>
      </dsp:nvSpPr>
      <dsp:spPr>
        <a:xfrm>
          <a:off x="4624659" y="1009968"/>
          <a:ext cx="2100031" cy="144692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3BCD7-2E7B-48E9-9EA5-D2573617733A}">
      <dsp:nvSpPr>
        <dsp:cNvPr id="0" name=""/>
        <dsp:cNvSpPr/>
      </dsp:nvSpPr>
      <dsp:spPr>
        <a:xfrm>
          <a:off x="4624659" y="2456890"/>
          <a:ext cx="2100031" cy="779111"/>
        </a:xfrm>
        <a:prstGeom prst="rect">
          <a:avLst/>
        </a:prstGeom>
        <a:solidFill>
          <a:schemeClr val="tx2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Благоустройство пл. Революции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/>
        </a:p>
      </dsp:txBody>
      <dsp:txXfrm>
        <a:off x="4624659" y="2456890"/>
        <a:ext cx="2100031" cy="779111"/>
      </dsp:txXfrm>
    </dsp:sp>
    <dsp:sp modelId="{1FABB1F1-7430-4C4D-8B94-DBB8BFDC7324}">
      <dsp:nvSpPr>
        <dsp:cNvPr id="0" name=""/>
        <dsp:cNvSpPr/>
      </dsp:nvSpPr>
      <dsp:spPr>
        <a:xfrm>
          <a:off x="6934782" y="1009968"/>
          <a:ext cx="2100031" cy="1446921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3D448-8307-48E4-90FF-C2463708FDBE}">
      <dsp:nvSpPr>
        <dsp:cNvPr id="0" name=""/>
        <dsp:cNvSpPr/>
      </dsp:nvSpPr>
      <dsp:spPr>
        <a:xfrm>
          <a:off x="6934782" y="2456890"/>
          <a:ext cx="2100031" cy="779111"/>
        </a:xfrm>
        <a:prstGeom prst="rect">
          <a:avLst/>
        </a:prstGeom>
        <a:solidFill>
          <a:schemeClr val="tx2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2">
                  <a:lumMod val="10000"/>
                </a:schemeClr>
              </a:solidFill>
              <a:effectLst/>
              <a:latin typeface="OpenSans-Regular"/>
            </a:rPr>
            <a:t>Реконструкция уличного освещения</a:t>
          </a:r>
        </a:p>
      </dsp:txBody>
      <dsp:txXfrm>
        <a:off x="6934782" y="2456890"/>
        <a:ext cx="2100031" cy="779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A051B-FAC0-4486-B72F-185D90E4E9D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16076"/>
            <a:ext cx="539369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07956"/>
            <a:ext cx="2921582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F155A-9AB6-4071-A31E-FB09E4F5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5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155A-9AB6-4071-A31E-FB09E4F547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6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155A-9AB6-4071-A31E-FB09E4F547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4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155A-9AB6-4071-A31E-FB09E4F547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5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155A-9AB6-4071-A31E-FB09E4F547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6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155A-9AB6-4071-A31E-FB09E4F547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5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155A-9AB6-4071-A31E-FB09E4F547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8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155A-9AB6-4071-A31E-FB09E4F547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6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155A-9AB6-4071-A31E-FB09E4F547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3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155A-9AB6-4071-A31E-FB09E4F547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9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0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9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18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4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4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01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89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5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5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0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3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5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FF428-2EB5-417D-833D-82470BA376D3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C6ED-8863-4208-98AB-2F549E580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39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820626"/>
            <a:ext cx="12192000" cy="1037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999" y="3028406"/>
            <a:ext cx="5440279" cy="23214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</a:b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  <a:cs typeface="Arial" panose="020B0604020202020204" pitchFamily="34" charset="0"/>
              </a:rPr>
              <a:t>Подпроект</a:t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  <a:cs typeface="Arial" panose="020B0604020202020204" pitchFamily="34" charset="0"/>
              </a:rPr>
              <a:t>СОЗДАНИЕ ТУРИСТИЧЕСКОГО КЛАСТЕРА «ИСТОРИЧЕСКИЙ ЦЕНТР ГОРОДА ГАЛИЧ», ИНТЕГРИРОВАННОГО В ИСТОРИКО-ГРАДОСТРОИТЕЛЬНУЮ ГОРОДСКУЮ СРЕДУ»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252" y="5828692"/>
            <a:ext cx="5553775" cy="86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tabLst>
                <a:tab pos="2070735" algn="l"/>
              </a:tabLst>
            </a:pPr>
            <a:r>
              <a:rPr lang="ru-RU" sz="1200" cap="small" dirty="0">
                <a:solidFill>
                  <a:schemeClr val="tx2">
                    <a:lumMod val="10000"/>
                  </a:schemeClr>
                </a:solidFill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tabLst>
                <a:tab pos="2070735" algn="l"/>
              </a:tabLst>
            </a:pPr>
            <a:r>
              <a:rPr lang="ru-RU" sz="1200" cap="small" dirty="0">
                <a:solidFill>
                  <a:schemeClr val="tx2">
                    <a:lumMod val="10000"/>
                  </a:schemeClr>
                </a:solidFill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ТЕРРИТОРИИ И ИНФРАСТРУКТУРЫ МАЛЫХ ИСТОРИЧЕСКИХ ПОСЕЛЕНИЙ. II ЭТАП»</a:t>
            </a:r>
            <a:endParaRPr lang="ru-RU" sz="1200" dirty="0">
              <a:solidFill>
                <a:schemeClr val="tx2">
                  <a:lumMod val="10000"/>
                </a:schemeClr>
              </a:solidFill>
              <a:latin typeface="OpenSans-Regular"/>
              <a:cs typeface="Times New Roman" panose="02020603050405020304" pitchFamily="18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5650028" y="0"/>
            <a:ext cx="6541971" cy="6858000"/>
          </a:xfrm>
          <a:custGeom>
            <a:avLst/>
            <a:gdLst>
              <a:gd name="connsiteX0" fmla="*/ 0 w 6484219"/>
              <a:gd name="connsiteY0" fmla="*/ 6858000 h 6858000"/>
              <a:gd name="connsiteX1" fmla="*/ 1621055 w 6484219"/>
              <a:gd name="connsiteY1" fmla="*/ 0 h 6858000"/>
              <a:gd name="connsiteX2" fmla="*/ 4863164 w 6484219"/>
              <a:gd name="connsiteY2" fmla="*/ 0 h 6858000"/>
              <a:gd name="connsiteX3" fmla="*/ 6484219 w 6484219"/>
              <a:gd name="connsiteY3" fmla="*/ 6858000 h 6858000"/>
              <a:gd name="connsiteX4" fmla="*/ 0 w 6484219"/>
              <a:gd name="connsiteY4" fmla="*/ 6858000 h 6858000"/>
              <a:gd name="connsiteX0" fmla="*/ 0 w 6537959"/>
              <a:gd name="connsiteY0" fmla="*/ 6886876 h 6886876"/>
              <a:gd name="connsiteX1" fmla="*/ 1621055 w 6537959"/>
              <a:gd name="connsiteY1" fmla="*/ 28876 h 6886876"/>
              <a:gd name="connsiteX2" fmla="*/ 6537959 w 6537959"/>
              <a:gd name="connsiteY2" fmla="*/ 0 h 6886876"/>
              <a:gd name="connsiteX3" fmla="*/ 6484219 w 6537959"/>
              <a:gd name="connsiteY3" fmla="*/ 6886876 h 6886876"/>
              <a:gd name="connsiteX4" fmla="*/ 0 w 6537959"/>
              <a:gd name="connsiteY4" fmla="*/ 6886876 h 6886876"/>
              <a:gd name="connsiteX0" fmla="*/ 0 w 6570846"/>
              <a:gd name="connsiteY0" fmla="*/ 6886876 h 6886876"/>
              <a:gd name="connsiteX1" fmla="*/ 1621055 w 6570846"/>
              <a:gd name="connsiteY1" fmla="*/ 28876 h 6886876"/>
              <a:gd name="connsiteX2" fmla="*/ 6537959 w 6570846"/>
              <a:gd name="connsiteY2" fmla="*/ 0 h 6886876"/>
              <a:gd name="connsiteX3" fmla="*/ 6570846 w 6570846"/>
              <a:gd name="connsiteY3" fmla="*/ 6838750 h 6886876"/>
              <a:gd name="connsiteX4" fmla="*/ 0 w 6570846"/>
              <a:gd name="connsiteY4" fmla="*/ 6886876 h 6886876"/>
              <a:gd name="connsiteX0" fmla="*/ 0 w 6541970"/>
              <a:gd name="connsiteY0" fmla="*/ 6858000 h 6858000"/>
              <a:gd name="connsiteX1" fmla="*/ 1592179 w 6541970"/>
              <a:gd name="connsiteY1" fmla="*/ 28876 h 6858000"/>
              <a:gd name="connsiteX2" fmla="*/ 6509083 w 6541970"/>
              <a:gd name="connsiteY2" fmla="*/ 0 h 6858000"/>
              <a:gd name="connsiteX3" fmla="*/ 6541970 w 6541970"/>
              <a:gd name="connsiteY3" fmla="*/ 6838750 h 6858000"/>
              <a:gd name="connsiteX4" fmla="*/ 0 w 6541970"/>
              <a:gd name="connsiteY4" fmla="*/ 6858000 h 6858000"/>
              <a:gd name="connsiteX0" fmla="*/ 0 w 6541970"/>
              <a:gd name="connsiteY0" fmla="*/ 6877250 h 6877250"/>
              <a:gd name="connsiteX1" fmla="*/ 1621055 w 6541970"/>
              <a:gd name="connsiteY1" fmla="*/ 0 h 6877250"/>
              <a:gd name="connsiteX2" fmla="*/ 6509083 w 6541970"/>
              <a:gd name="connsiteY2" fmla="*/ 19250 h 6877250"/>
              <a:gd name="connsiteX3" fmla="*/ 6541970 w 6541970"/>
              <a:gd name="connsiteY3" fmla="*/ 6858000 h 6877250"/>
              <a:gd name="connsiteX4" fmla="*/ 0 w 6541970"/>
              <a:gd name="connsiteY4" fmla="*/ 6877250 h 6877250"/>
              <a:gd name="connsiteX0" fmla="*/ 0 w 6547584"/>
              <a:gd name="connsiteY0" fmla="*/ 6886876 h 6886876"/>
              <a:gd name="connsiteX1" fmla="*/ 1621055 w 6547584"/>
              <a:gd name="connsiteY1" fmla="*/ 9626 h 6886876"/>
              <a:gd name="connsiteX2" fmla="*/ 6547584 w 6547584"/>
              <a:gd name="connsiteY2" fmla="*/ 0 h 6886876"/>
              <a:gd name="connsiteX3" fmla="*/ 6541970 w 6547584"/>
              <a:gd name="connsiteY3" fmla="*/ 6867626 h 6886876"/>
              <a:gd name="connsiteX4" fmla="*/ 0 w 6547584"/>
              <a:gd name="connsiteY4" fmla="*/ 6886876 h 6886876"/>
              <a:gd name="connsiteX0" fmla="*/ 0 w 6547584"/>
              <a:gd name="connsiteY0" fmla="*/ 6886876 h 6886876"/>
              <a:gd name="connsiteX1" fmla="*/ 398646 w 6547584"/>
              <a:gd name="connsiteY1" fmla="*/ 1 h 6886876"/>
              <a:gd name="connsiteX2" fmla="*/ 6547584 w 6547584"/>
              <a:gd name="connsiteY2" fmla="*/ 0 h 6886876"/>
              <a:gd name="connsiteX3" fmla="*/ 6541970 w 6547584"/>
              <a:gd name="connsiteY3" fmla="*/ 6867626 h 6886876"/>
              <a:gd name="connsiteX4" fmla="*/ 0 w 6547584"/>
              <a:gd name="connsiteY4" fmla="*/ 6886876 h 6886876"/>
              <a:gd name="connsiteX0" fmla="*/ 0 w 6547584"/>
              <a:gd name="connsiteY0" fmla="*/ 6886876 h 6886876"/>
              <a:gd name="connsiteX1" fmla="*/ 398646 w 6547584"/>
              <a:gd name="connsiteY1" fmla="*/ 1 h 6886876"/>
              <a:gd name="connsiteX2" fmla="*/ 6547584 w 6547584"/>
              <a:gd name="connsiteY2" fmla="*/ 0 h 6886876"/>
              <a:gd name="connsiteX3" fmla="*/ 6541970 w 6547584"/>
              <a:gd name="connsiteY3" fmla="*/ 6867626 h 6886876"/>
              <a:gd name="connsiteX4" fmla="*/ 0 w 6547584"/>
              <a:gd name="connsiteY4" fmla="*/ 6886876 h 68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7584" h="6886876">
                <a:moveTo>
                  <a:pt x="0" y="6886876"/>
                </a:moveTo>
                <a:lnTo>
                  <a:pt x="398646" y="1"/>
                </a:lnTo>
                <a:lnTo>
                  <a:pt x="6547584" y="0"/>
                </a:lnTo>
                <a:cubicBezTo>
                  <a:pt x="6545713" y="2289209"/>
                  <a:pt x="6543841" y="4578417"/>
                  <a:pt x="6541970" y="6867626"/>
                </a:cubicBezTo>
                <a:lnTo>
                  <a:pt x="0" y="688687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5000"/>
                    </a14:imgEffect>
                    <a14:imgEffect>
                      <a14:brightnessContrast bright="-28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7910"/>
            <a:ext cx="12191998" cy="5633543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 val="0"/>
            </a:schemeClr>
          </a:solidFill>
          <a:effectLst>
            <a:reflection endPos="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008566"/>
            <a:ext cx="12192000" cy="849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39025" y="6239033"/>
            <a:ext cx="4752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РЕЗУЛЬТАТЫ РЕАЛИЗАЦИИ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1499820"/>
            <a:ext cx="6228617" cy="3273352"/>
            <a:chOff x="96252" y="1499820"/>
            <a:chExt cx="6104710" cy="294437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96252" y="1512963"/>
              <a:ext cx="6104710" cy="2931227"/>
            </a:xfrm>
            <a:prstGeom prst="rect">
              <a:avLst/>
            </a:prstGeom>
            <a:noFill/>
          </p:spPr>
        </p:sp>
        <p:sp>
          <p:nvSpPr>
            <p:cNvPr id="29" name="Дуга 28"/>
            <p:cNvSpPr/>
            <p:nvPr/>
          </p:nvSpPr>
          <p:spPr>
            <a:xfrm>
              <a:off x="1632612" y="1512963"/>
              <a:ext cx="3166466" cy="2703273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Дуга 29"/>
            <p:cNvSpPr/>
            <p:nvPr/>
          </p:nvSpPr>
          <p:spPr>
            <a:xfrm>
              <a:off x="1632612" y="1499820"/>
              <a:ext cx="3166466" cy="2803156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286846" y="2026975"/>
              <a:ext cx="5857302" cy="1874336"/>
            </a:xfrm>
            <a:custGeom>
              <a:avLst/>
              <a:gdLst>
                <a:gd name="connsiteX0" fmla="*/ 0 w 5857302"/>
                <a:gd name="connsiteY0" fmla="*/ 0 h 1874336"/>
                <a:gd name="connsiteX1" fmla="*/ 5857302 w 5857302"/>
                <a:gd name="connsiteY1" fmla="*/ 0 h 1874336"/>
                <a:gd name="connsiteX2" fmla="*/ 5857302 w 5857302"/>
                <a:gd name="connsiteY2" fmla="*/ 1874336 h 1874336"/>
                <a:gd name="connsiteX3" fmla="*/ 0 w 5857302"/>
                <a:gd name="connsiteY3" fmla="*/ 1874336 h 1874336"/>
                <a:gd name="connsiteX4" fmla="*/ 0 w 5857302"/>
                <a:gd name="connsiteY4" fmla="*/ 0 h 187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7302" h="1874336">
                  <a:moveTo>
                    <a:pt x="0" y="0"/>
                  </a:moveTo>
                  <a:lnTo>
                    <a:pt x="5857302" y="0"/>
                  </a:lnTo>
                  <a:lnTo>
                    <a:pt x="5857302" y="1874336"/>
                  </a:lnTo>
                  <a:lnTo>
                    <a:pt x="0" y="187433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Sans-Bold"/>
                </a:rPr>
                <a:t>Реализация мероприятий подпрограммы позволит: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Bold"/>
              </a:endParaRP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Создать многофункциональное городское пространство;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Создать сеть туристических маршрутов с организацией и воссозданием объектов показа;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Развивать традиционные народные промыслы;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Создавать среду для проведения деловых и общественно-культурных промыслов;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Расширить виду услуг в гостиничном и ресторанном бизнесе;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Создавать экспозиционные пространства, для проведения выставочной деятельности различного назначения;</a:t>
              </a:r>
              <a:endParaRPr lang="ru-RU" sz="10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13991" y="1346595"/>
            <a:ext cx="5954671" cy="3426577"/>
            <a:chOff x="6026333" y="1138777"/>
            <a:chExt cx="6087289" cy="350289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026333" y="1138777"/>
              <a:ext cx="6087289" cy="3502891"/>
            </a:xfrm>
            <a:prstGeom prst="rect">
              <a:avLst/>
            </a:prstGeom>
            <a:noFill/>
          </p:spPr>
        </p:sp>
        <p:sp>
          <p:nvSpPr>
            <p:cNvPr id="23" name="Дуга 22"/>
            <p:cNvSpPr/>
            <p:nvPr/>
          </p:nvSpPr>
          <p:spPr>
            <a:xfrm>
              <a:off x="7429267" y="1224565"/>
              <a:ext cx="3242149" cy="3170827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Дуга 23"/>
            <p:cNvSpPr/>
            <p:nvPr/>
          </p:nvSpPr>
          <p:spPr>
            <a:xfrm>
              <a:off x="7420362" y="1352490"/>
              <a:ext cx="3251054" cy="3128690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0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6027819" y="1900213"/>
              <a:ext cx="6085802" cy="1947456"/>
            </a:xfrm>
            <a:custGeom>
              <a:avLst/>
              <a:gdLst>
                <a:gd name="connsiteX0" fmla="*/ 0 w 6085802"/>
                <a:gd name="connsiteY0" fmla="*/ 0 h 1947456"/>
                <a:gd name="connsiteX1" fmla="*/ 6085802 w 6085802"/>
                <a:gd name="connsiteY1" fmla="*/ 0 h 1947456"/>
                <a:gd name="connsiteX2" fmla="*/ 6085802 w 6085802"/>
                <a:gd name="connsiteY2" fmla="*/ 1947456 h 1947456"/>
                <a:gd name="connsiteX3" fmla="*/ 0 w 6085802"/>
                <a:gd name="connsiteY3" fmla="*/ 1947456 h 1947456"/>
                <a:gd name="connsiteX4" fmla="*/ 0 w 6085802"/>
                <a:gd name="connsiteY4" fmla="*/ 0 h 194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5802" h="1947456">
                  <a:moveTo>
                    <a:pt x="0" y="0"/>
                  </a:moveTo>
                  <a:lnTo>
                    <a:pt x="6085802" y="0"/>
                  </a:lnTo>
                  <a:lnTo>
                    <a:pt x="6085802" y="1947456"/>
                  </a:lnTo>
                  <a:lnTo>
                    <a:pt x="0" y="19474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Sans-Bold"/>
                </a:rPr>
                <a:t>Социально-экономические направления по развитию города: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i="0" kern="1200" dirty="0">
                <a:solidFill>
                  <a:schemeClr val="tx1"/>
                </a:solidFill>
                <a:latin typeface="OpenSans-Bold"/>
              </a:endParaRP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Создание многофункционального пространства;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Модернизация систем инженерной инфраструктуры;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Развитие малого и среднего предпринимательства;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Создание дополнительных рабочих мест;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Создание предпосылок к дальнейшему развитию комфортной городской среды;</a:t>
              </a:r>
            </a:p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i="0" kern="1200" dirty="0">
                  <a:solidFill>
                    <a:schemeClr val="tx1"/>
                  </a:solidFill>
                  <a:latin typeface="OpenSans-Bold"/>
                </a:rPr>
                <a:t>- Поддержка и развитие локальных культурных и предпринимательских сообществ;</a:t>
              </a:r>
              <a:endParaRPr lang="ru-RU" sz="1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99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77234" y="0"/>
            <a:ext cx="4914766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Самостоятельное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муниципальное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образование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Административный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цент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р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Историческое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поселение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федерального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значени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Территория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опережающег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о</a:t>
            </a:r>
            <a:r>
              <a:rPr lang="ru-RU" dirty="0">
                <a:latin typeface="Bahnschrif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социально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-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экономического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развити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err="1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Монопрофильное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муниципальное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</a:rPr>
              <a:t> 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mbria" panose="02040503050406030204" pitchFamily="18" charset="0"/>
              </a:rPr>
              <a:t>образовани</a:t>
            </a:r>
            <a:r>
              <a:rPr lang="ru-RU" dirty="0">
                <a:solidFill>
                  <a:srgbClr val="043D66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5775" y="5828180"/>
            <a:ext cx="604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ГОД ОСНОВАНИЯ          НАСЕЛЕНИЕ       ПЛОЩАДЬ ТЕРРИТОРИИ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         1159 г.              16 629 чел.            16, 5 км. кв.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" y="908023"/>
            <a:ext cx="7209506" cy="50419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31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45663"/>
            <a:ext cx="6670480" cy="2512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599" y="1465679"/>
            <a:ext cx="529642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penSans-Bold"/>
              </a:rPr>
              <a:t>Цель:</a:t>
            </a:r>
            <a:br>
              <a:rPr lang="ru-RU" sz="2000" b="1" dirty="0">
                <a:solidFill>
                  <a:srgbClr val="F8AC39"/>
                </a:solidFill>
                <a:latin typeface="OpenSans-Bold"/>
              </a:rPr>
            </a:br>
            <a:endParaRPr lang="en-US" sz="2000" b="1" dirty="0">
              <a:solidFill>
                <a:srgbClr val="F8AC39"/>
              </a:solidFill>
              <a:latin typeface="OpenSans-Bold"/>
            </a:endParaRPr>
          </a:p>
          <a:p>
            <a:r>
              <a:rPr lang="ru-RU" sz="2000" b="1" dirty="0">
                <a:latin typeface="OpenSans-Bold"/>
              </a:rPr>
              <a:t>ВОСПРОИЗВЕДЕНИЕ И</a:t>
            </a:r>
            <a:br>
              <a:rPr lang="ru-RU" sz="2000" b="1" dirty="0">
                <a:latin typeface="OpenSans-Bold"/>
              </a:rPr>
            </a:br>
            <a:r>
              <a:rPr lang="ru-RU" sz="2000" b="1" dirty="0">
                <a:latin typeface="OpenSans-Bold"/>
              </a:rPr>
              <a:t>СОХРАНЕНИЕ ГОРОДСКОГО</a:t>
            </a:r>
            <a:br>
              <a:rPr lang="ru-RU" sz="2000" b="1" dirty="0">
                <a:latin typeface="OpenSans-Bold"/>
              </a:rPr>
            </a:br>
            <a:r>
              <a:rPr lang="ru-RU" sz="2000" b="1" dirty="0">
                <a:latin typeface="OpenSans-Bold"/>
              </a:rPr>
              <a:t>КУЛЬТУРНО-АРХИТЕКТУРНОГО</a:t>
            </a:r>
            <a:br>
              <a:rPr lang="ru-RU" sz="2000" b="1" dirty="0">
                <a:latin typeface="OpenSans-Bold"/>
              </a:rPr>
            </a:br>
            <a:r>
              <a:rPr lang="ru-RU" sz="2000" b="1" dirty="0">
                <a:latin typeface="OpenSans-Bold"/>
              </a:rPr>
              <a:t>ЛАНДШАФТА, НОСИТЕЛЯ</a:t>
            </a:r>
            <a:br>
              <a:rPr lang="ru-RU" sz="2000" b="1" dirty="0">
                <a:latin typeface="OpenSans-Bold"/>
              </a:rPr>
            </a:br>
            <a:r>
              <a:rPr lang="ru-RU" sz="2000" b="1" dirty="0">
                <a:latin typeface="OpenSans-Bold"/>
              </a:rPr>
              <a:t>УНИКАЛЬНОЙ ИСТОРИЧЕСКОЙ</a:t>
            </a:r>
            <a:br>
              <a:rPr lang="ru-RU" sz="2000" b="1" dirty="0">
                <a:latin typeface="OpenSans-Bold"/>
              </a:rPr>
            </a:br>
            <a:r>
              <a:rPr lang="ru-RU" sz="2000" b="1" dirty="0">
                <a:latin typeface="OpenSans-Bold"/>
              </a:rPr>
              <a:t>ИНФОРМАЦИИ ДРЕВНЕГО ГОРОДА</a:t>
            </a:r>
            <a:br>
              <a:rPr lang="ru-RU" sz="2400" b="1" dirty="0">
                <a:solidFill>
                  <a:srgbClr val="7E6B73"/>
                </a:solidFill>
                <a:latin typeface="OpenSans-Bold"/>
              </a:rPr>
            </a:br>
            <a:endParaRPr lang="en-US" sz="2400" b="1" dirty="0">
              <a:solidFill>
                <a:srgbClr val="7E6B73"/>
              </a:solidFill>
              <a:latin typeface="OpenSans-Bold"/>
            </a:endParaRPr>
          </a:p>
          <a:p>
            <a:endParaRPr lang="en-US" sz="2400" b="1" dirty="0">
              <a:solidFill>
                <a:srgbClr val="7E6B73"/>
              </a:solidFill>
              <a:latin typeface="OpenSans-Bold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Подпроектом предусмотрено:</a:t>
            </a:r>
            <a:br>
              <a:rPr lang="ru-RU" sz="16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</a:b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•Сохранение объектов культурного наследия;</a:t>
            </a:r>
            <a:br>
              <a:rPr lang="ru-RU" sz="16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</a:b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•Создание привлекательности облика города;</a:t>
            </a:r>
            <a:br>
              <a:rPr lang="ru-RU" sz="16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</a:b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•Регенерация исторической среды;</a:t>
            </a:r>
            <a:br>
              <a:rPr lang="ru-RU" sz="16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</a:br>
            <a:br>
              <a:rPr lang="ru-RU" dirty="0">
                <a:solidFill>
                  <a:srgbClr val="7E6B73"/>
                </a:solidFill>
                <a:latin typeface="OpenSans-Regular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61" y="806804"/>
            <a:ext cx="4743939" cy="60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08566"/>
            <a:ext cx="12192000" cy="849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70"/>
            <a:ext cx="6572250" cy="49291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615114" y="1077670"/>
            <a:ext cx="56197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Дом жилой Нешпанова. Здание, в котором работал А. Н. Нелюдим», 1914 г., 1918-1921 г.</a:t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</a:b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адрес: г. Галич, ул. Луначарского, д.11</a:t>
            </a:r>
          </a:p>
          <a:p>
            <a:pPr algn="ctr"/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«Торговые ряды: корпус № 3», XIX в.</a:t>
            </a:r>
            <a:b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</a:b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адрес: Костромская обл., г. Галич</a:t>
            </a:r>
          </a:p>
          <a:p>
            <a:pPr algn="ctr"/>
            <a:br>
              <a:rPr lang="ru-RU" sz="1400" b="1" dirty="0">
                <a:latin typeface="OpenSans-Regular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«Торговые ряды: корпус № 4», XIX в.</a:t>
            </a:r>
            <a:b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</a:b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адрес: Костромская обл., г. Галич</a:t>
            </a:r>
          </a:p>
          <a:p>
            <a:pPr algn="ctr"/>
            <a:b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«Торговые ряды: корпус № 10», XIX в.</a:t>
            </a:r>
            <a:b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</a:b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адрес: Костромская обл., г. Галич</a:t>
            </a:r>
          </a:p>
          <a:p>
            <a:pPr algn="ctr"/>
            <a:b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«Торговые ряды: корпус № 7», XIX в.</a:t>
            </a:r>
            <a:br>
              <a:rPr lang="ru-RU" sz="1400" b="1" dirty="0">
                <a:solidFill>
                  <a:srgbClr val="5B3425"/>
                </a:solidFill>
                <a:latin typeface="OpenSans-Regular"/>
              </a:rPr>
            </a:b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адрес: Костромская обл., г. Галич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OpenSans-Regular"/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43777" y="6239033"/>
            <a:ext cx="4848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Сохранение объектов культурного наследия</a:t>
            </a:r>
          </a:p>
          <a:p>
            <a:pPr algn="r"/>
            <a:endParaRPr lang="ru-RU" sz="1600" dirty="0">
              <a:solidFill>
                <a:schemeClr val="tx2">
                  <a:lumMod val="10000"/>
                </a:schemeClr>
              </a:solidFill>
              <a:latin typeface="Open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480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20626"/>
            <a:ext cx="12192000" cy="1037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43777" y="6170036"/>
            <a:ext cx="4848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Сохранение объектов культурного наследия</a:t>
            </a:r>
          </a:p>
        </p:txBody>
      </p:sp>
      <p:pic>
        <p:nvPicPr>
          <p:cNvPr id="12" name="Рисунок 11" descr="E:\КЛИМУК Н Ю\2019\ГАЛИЧ инвестиции развитие територии исторического поселения\Корпус 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5426"/>
          <a:stretch/>
        </p:blipFill>
        <p:spPr bwMode="auto">
          <a:xfrm>
            <a:off x="4111554" y="1005893"/>
            <a:ext cx="7756596" cy="24312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5" name="Рисунок 14" descr="E:\КЛИМУК Н Ю\2019\ГАЛИЧ инвестиции развитие територии исторического поселения\Корпус 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r="2047"/>
          <a:stretch/>
        </p:blipFill>
        <p:spPr bwMode="auto">
          <a:xfrm>
            <a:off x="4111554" y="3393659"/>
            <a:ext cx="7756595" cy="24172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-12060"/>
          <a:stretch/>
        </p:blipFill>
        <p:spPr>
          <a:xfrm>
            <a:off x="841399" y="3393659"/>
            <a:ext cx="3627810" cy="24186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9" y="1005668"/>
            <a:ext cx="3206726" cy="240504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2638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08566"/>
            <a:ext cx="12192000" cy="849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68572" y="1170304"/>
            <a:ext cx="5638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Sans-Regular"/>
              </a:rPr>
              <a:t>Благоустройство Набережной Галичского озера</a:t>
            </a:r>
          </a:p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Sans-Regular"/>
              </a:rPr>
              <a:t>Благоустройство Городского парка ул. Свободы, 14Г</a:t>
            </a:r>
          </a:p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Sans-Regular"/>
              </a:rPr>
              <a:t>Очистка памятника археологии «Городище», XV - XVII вв. н.э.</a:t>
            </a:r>
          </a:p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Sans-Regular"/>
              </a:rPr>
              <a:t>Сквер у памятника Воинам Освободителя</a:t>
            </a:r>
          </a:p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Sans-Regular"/>
              </a:rPr>
              <a:t>Санитарная очистка и благоустройство берегов р. Кешма</a:t>
            </a:r>
          </a:p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Sans-Regular"/>
              </a:rPr>
              <a:t>Благоустройство дорог по ул. Луначарского</a:t>
            </a:r>
          </a:p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Sans-Regular"/>
              </a:rPr>
              <a:t>Очистка памятника археологии «Валы и рвы города Галича XIII - XVI вв.»</a:t>
            </a:r>
          </a:p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Sans-Regular"/>
              </a:rPr>
              <a:t>Парковой зоны на территории прудов ул. Ленина, ул. Клары Цеткин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39025" y="6239033"/>
            <a:ext cx="4752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Создание привлекательности облика города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6347"/>
            <a:ext cx="6583944" cy="46767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811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08566"/>
            <a:ext cx="12192000" cy="849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39025" y="6239033"/>
            <a:ext cx="4752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Создание привлекательности облика города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900966" y="4267584"/>
            <a:ext cx="10641756" cy="1653692"/>
            <a:chOff x="900966" y="4267584"/>
            <a:chExt cx="10641756" cy="16536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98" y="4273722"/>
              <a:ext cx="2749925" cy="164387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448" y="4273722"/>
              <a:ext cx="2581150" cy="164755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6" y="4279713"/>
              <a:ext cx="2620678" cy="163788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523" y="4267584"/>
              <a:ext cx="2688199" cy="1650014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00966" y="1208640"/>
            <a:ext cx="10641755" cy="3058944"/>
            <a:chOff x="900966" y="1208640"/>
            <a:chExt cx="10641755" cy="305894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6" y="1208640"/>
              <a:ext cx="5203633" cy="3058944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98" y="1208640"/>
              <a:ext cx="5438123" cy="3058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12176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08566"/>
            <a:ext cx="12192000" cy="849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39025" y="6239033"/>
            <a:ext cx="4752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Регенерация исторической среды</a:t>
            </a:r>
            <a:endParaRPr lang="ru-RU" sz="16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-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71" y="1328285"/>
            <a:ext cx="7794927" cy="46886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6252" y="1240265"/>
            <a:ext cx="43008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>
                <a:latin typeface="OpenSans-Bold"/>
              </a:rPr>
              <a:t>• «ЗДАНИЕ, В КОТОРОМ УЧИЛСЯ В 1889-1892 ГГ КРАСОВСКИЙ Ф.Н.»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latin typeface="OpenSans-Bold"/>
              </a:rPr>
              <a:t>«ГИМНАЗИЯ МУЖСКАЯ», 1Я ЧЕТВЮ 19 В., НАЧ. 20 В.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latin typeface="OpenSans-Bold"/>
              </a:rPr>
              <a:t>«ДОМ ГРОМОВА», 1813 Г.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latin typeface="OpenSans-Bold"/>
              </a:rPr>
              <a:t>«ДОМ СВИНЬИНА», НАЧ.19 ВЕКА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latin typeface="OpenSans-Bold"/>
              </a:rPr>
              <a:t>«ДОМ ЖИЛОЙ», СЕР. 19 ВЕКА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latin typeface="OpenSans-Bold"/>
              </a:rPr>
              <a:t>«ДОМ ЖИЛОЙ, КОН. XIX В.»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latin typeface="OpenSans-Bold"/>
              </a:rPr>
              <a:t>ЗДАНИЕ АДМИНИСТРАЦИИ Г ГАЛИЧ И ГАЛИЧСКОГО Р-НА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latin typeface="OpenSans-Bold"/>
              </a:rPr>
              <a:t>ТОРГОВЫЕ РЯДЫ: КОРПУС № 1, XIX 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latin typeface="OpenSans-Bold"/>
              </a:rPr>
              <a:t>ТОРГОВЫЕ РЯДЫ: КОРПУС № 2, XIX 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900" b="1" dirty="0">
                <a:latin typeface="OpenSans-Bold"/>
              </a:rPr>
              <a:t>«ЗДАНИЕ, В КОТОРОМ В 1889 – 1892 ГГ. УЧИЛСЯ </a:t>
            </a:r>
          </a:p>
          <a:p>
            <a:pPr>
              <a:lnSpc>
                <a:spcPct val="150000"/>
              </a:lnSpc>
            </a:pPr>
            <a:r>
              <a:rPr lang="ru-RU" sz="900" b="1" dirty="0">
                <a:latin typeface="OpenSans-Bold"/>
              </a:rPr>
              <a:t>УСПЕНСКИЙ Ф.Н.»</a:t>
            </a:r>
            <a:br>
              <a:rPr lang="ru-RU" sz="1000" b="1" dirty="0">
                <a:solidFill>
                  <a:srgbClr val="5B3425"/>
                </a:solidFill>
                <a:latin typeface="OpenSans-Bold"/>
              </a:rPr>
            </a:br>
            <a:endParaRPr lang="ru-RU" sz="1000" b="1" dirty="0">
              <a:solidFill>
                <a:srgbClr val="5B3425"/>
              </a:solidFill>
              <a:latin typeface="OpenSans-Bold"/>
            </a:endParaRPr>
          </a:p>
          <a:p>
            <a:pPr>
              <a:lnSpc>
                <a:spcPct val="150000"/>
              </a:lnSpc>
            </a:pPr>
            <a:endParaRPr lang="ru-RU" sz="1000" b="1" dirty="0">
              <a:solidFill>
                <a:srgbClr val="5B3425"/>
              </a:solidFill>
              <a:latin typeface="OpenSans-Bold"/>
            </a:endParaRPr>
          </a:p>
          <a:p>
            <a:pPr>
              <a:lnSpc>
                <a:spcPct val="150000"/>
              </a:lnSpc>
            </a:pPr>
            <a:r>
              <a:rPr lang="ru-RU" sz="900" b="1" dirty="0">
                <a:solidFill>
                  <a:schemeClr val="tx2">
                    <a:lumMod val="10000"/>
                  </a:schemeClr>
                </a:solidFill>
                <a:latin typeface="OpenSans-Bold"/>
              </a:rPr>
              <a:t>ПРЕОБРАЗОВАНИЕ ИСТОРИЧЕСКИ СЛОЖИВШЕГОСЯ ГРАДОСТРОИТЕЛЬНОГО КОМПЛЕКСА ПУТЕМ ВОССТАНОВЛЕНИЯ ЕГО УТРАЧЕННЫХ ЧАСТЕЙ, ПЛАНИРОВОЧНО-ПРОСТРАНСТВЕННОЙ СТРУКТУРЫ, КОМПОЗИЦИОННОЙ ЦЕЛОСТНОСТИ И ФУНКЦИОНАЛЬНОЙ АКТИВНОСТИ</a:t>
            </a:r>
            <a:r>
              <a:rPr lang="ru-RU" sz="900" dirty="0">
                <a:solidFill>
                  <a:schemeClr val="tx2">
                    <a:lumMod val="10000"/>
                  </a:schemeClr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2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5000"/>
              </a:schemeClr>
            </a:gs>
            <a:gs pos="100000">
              <a:schemeClr val="bg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08566"/>
            <a:ext cx="12192000" cy="849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>
            <a:off x="96252" y="568601"/>
            <a:ext cx="12095747" cy="45719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304" y="371075"/>
            <a:ext cx="370411" cy="459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5536" y="337517"/>
            <a:ext cx="614668" cy="52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8" y="337517"/>
            <a:ext cx="487647" cy="52813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34141504"/>
              </p:ext>
            </p:extLst>
          </p:nvPr>
        </p:nvGraphicFramePr>
        <p:xfrm>
          <a:off x="3047997" y="1227383"/>
          <a:ext cx="9039227" cy="424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47999" y="1366954"/>
            <a:ext cx="164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Выполнено: </a:t>
            </a:r>
            <a:br>
              <a:rPr lang="ru-RU" dirty="0">
                <a:latin typeface="OpenSans-Regular"/>
              </a:rPr>
            </a:br>
            <a:endParaRPr lang="ru-RU" dirty="0">
              <a:latin typeface="OpenSans-Regular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155" y="1366954"/>
            <a:ext cx="212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Запланировано: </a:t>
            </a:r>
            <a:endParaRPr lang="ru-RU" dirty="0">
              <a:latin typeface="OpenSans-Regular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252" y="2027254"/>
            <a:ext cx="295174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Ремонт 10.5 километров внутригородских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дорог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Установка четырех блочно-модульных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газовых котельных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Реконструкция уличного освещения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/>
              </a:rPr>
              <a:t>Благоустройство площади Революции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775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2159</TotalTime>
  <Words>623</Words>
  <Application>Microsoft Office PowerPoint</Application>
  <PresentationFormat>Широкоэкранный</PresentationFormat>
  <Paragraphs>89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Bahnschrift</vt:lpstr>
      <vt:lpstr>Bookman Old Style</vt:lpstr>
      <vt:lpstr>Calibri</vt:lpstr>
      <vt:lpstr>Cambria</vt:lpstr>
      <vt:lpstr>OpenSans-Bold</vt:lpstr>
      <vt:lpstr>OpenSans-Regular</vt:lpstr>
      <vt:lpstr>Rockwell</vt:lpstr>
      <vt:lpstr>Times New Roman</vt:lpstr>
      <vt:lpstr>Wingdings</vt:lpstr>
      <vt:lpstr>Damask</vt:lpstr>
      <vt:lpstr>    Подпроект  СОЗДАНИЕ ТУРИСТИЧЕСКОГО КЛАСТЕРА «ИСТОРИЧЕСКИЙ ЦЕНТР ГОРОДА ГАЛИЧ», ИНТЕГРИРОВАННОГО В ИСТОРИКО-ГРАДОСТРОИТЕЛЬНУЮ ГОРОДСКУЮ СРЕДУ»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ТУРИСТИЧЕСКОГО КЛАСТЕРА «ИСТОРИЧЕСКИЙ ЦЕНТР ГОРОДА ГАЛИЧ», ИНТЕГРИРОВАННОГО В ИСТОРИКО-ГРАДОСТРОИТЕЛЬНУЮ ГОРОДСКУЮ СРЕДУ»</dc:title>
  <dc:creator>User</dc:creator>
  <cp:lastModifiedBy>Мария Владимировна Силакова</cp:lastModifiedBy>
  <cp:revision>104</cp:revision>
  <cp:lastPrinted>2021-07-23T06:24:04Z</cp:lastPrinted>
  <dcterms:created xsi:type="dcterms:W3CDTF">2021-07-12T06:46:39Z</dcterms:created>
  <dcterms:modified xsi:type="dcterms:W3CDTF">2022-03-15T12:23:29Z</dcterms:modified>
</cp:coreProperties>
</file>