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366" r:id="rId4"/>
    <p:sldId id="450" r:id="rId5"/>
    <p:sldId id="422" r:id="rId6"/>
    <p:sldId id="322" r:id="rId7"/>
    <p:sldId id="420" r:id="rId8"/>
    <p:sldId id="426" r:id="rId9"/>
    <p:sldId id="403" r:id="rId10"/>
    <p:sldId id="444" r:id="rId11"/>
    <p:sldId id="438" r:id="rId12"/>
    <p:sldId id="433" r:id="rId13"/>
    <p:sldId id="432" r:id="rId14"/>
    <p:sldId id="449" r:id="rId15"/>
    <p:sldId id="425" r:id="rId16"/>
    <p:sldId id="442" r:id="rId17"/>
    <p:sldId id="434" r:id="rId18"/>
    <p:sldId id="445" r:id="rId19"/>
    <p:sldId id="447" r:id="rId20"/>
    <p:sldId id="446" r:id="rId21"/>
    <p:sldId id="436" r:id="rId22"/>
    <p:sldId id="431" r:id="rId23"/>
    <p:sldId id="428" r:id="rId24"/>
    <p:sldId id="374" r:id="rId25"/>
    <p:sldId id="427" r:id="rId26"/>
    <p:sldId id="421" r:id="rId27"/>
    <p:sldId id="419" r:id="rId28"/>
    <p:sldId id="418" r:id="rId29"/>
    <p:sldId id="416" r:id="rId30"/>
  </p:sldIdLst>
  <p:sldSz cx="15122525" cy="10693400"/>
  <p:notesSz cx="9928225" cy="14303375"/>
  <p:defaultTextStyle>
    <a:defPPr>
      <a:defRPr lang="ru-RU"/>
    </a:defPPr>
    <a:lvl1pPr marL="0" algn="l" defTabSz="165210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26053" algn="l" defTabSz="165210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52106" algn="l" defTabSz="165210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78158" algn="l" defTabSz="165210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304211" algn="l" defTabSz="165210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130264" algn="l" defTabSz="165210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956318" algn="l" defTabSz="165210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82369" algn="l" defTabSz="165210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608422" algn="l" defTabSz="1652106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EE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3" autoAdjust="0"/>
    <p:restoredTop sz="99759" autoAdjust="0"/>
  </p:normalViewPr>
  <p:slideViewPr>
    <p:cSldViewPr>
      <p:cViewPr varScale="1">
        <p:scale>
          <a:sx n="66" d="100"/>
          <a:sy n="66" d="100"/>
        </p:scale>
        <p:origin x="-114" y="-270"/>
      </p:cViewPr>
      <p:guideLst>
        <p:guide orient="horz" pos="3368"/>
        <p:guide pos="4763"/>
      </p:guideLst>
    </p:cSldViewPr>
  </p:slideViewPr>
  <p:outlineViewPr>
    <p:cViewPr>
      <p:scale>
        <a:sx n="33" d="100"/>
        <a:sy n="33" d="100"/>
      </p:scale>
      <p:origin x="0" y="19434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236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4302231" cy="715168"/>
          </a:xfrm>
          <a:prstGeom prst="rect">
            <a:avLst/>
          </a:prstGeom>
        </p:spPr>
        <p:txBody>
          <a:bodyPr vert="horz" lIns="132277" tIns="66138" rIns="132277" bIns="66138" rtlCol="0"/>
          <a:lstStyle>
            <a:lvl1pPr algn="l">
              <a:defRPr sz="18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700" y="4"/>
            <a:ext cx="4302231" cy="715168"/>
          </a:xfrm>
          <a:prstGeom prst="rect">
            <a:avLst/>
          </a:prstGeom>
        </p:spPr>
        <p:txBody>
          <a:bodyPr vert="horz" lIns="132277" tIns="66138" rIns="132277" bIns="66138" rtlCol="0"/>
          <a:lstStyle>
            <a:lvl1pPr algn="r">
              <a:defRPr sz="1800"/>
            </a:lvl1pPr>
          </a:lstStyle>
          <a:p>
            <a:fld id="{B78FF074-EB27-4C9A-AE68-ABB3E8857A6F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13585728"/>
            <a:ext cx="4302231" cy="715168"/>
          </a:xfrm>
          <a:prstGeom prst="rect">
            <a:avLst/>
          </a:prstGeom>
        </p:spPr>
        <p:txBody>
          <a:bodyPr vert="horz" lIns="132277" tIns="66138" rIns="132277" bIns="66138" rtlCol="0" anchor="b"/>
          <a:lstStyle>
            <a:lvl1pPr algn="l">
              <a:defRPr sz="18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700" y="13585728"/>
            <a:ext cx="4302231" cy="715168"/>
          </a:xfrm>
          <a:prstGeom prst="rect">
            <a:avLst/>
          </a:prstGeom>
        </p:spPr>
        <p:txBody>
          <a:bodyPr vert="horz" lIns="132277" tIns="66138" rIns="132277" bIns="66138" rtlCol="0" anchor="b"/>
          <a:lstStyle>
            <a:lvl1pPr algn="r">
              <a:defRPr sz="1800"/>
            </a:lvl1pPr>
          </a:lstStyle>
          <a:p>
            <a:fld id="{3CD2084F-86D5-424E-B221-697369398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9248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4302231" cy="715168"/>
          </a:xfrm>
          <a:prstGeom prst="rect">
            <a:avLst/>
          </a:prstGeom>
        </p:spPr>
        <p:txBody>
          <a:bodyPr vert="horz" lIns="132277" tIns="66138" rIns="132277" bIns="66138" rtlCol="0"/>
          <a:lstStyle>
            <a:lvl1pPr algn="l">
              <a:defRPr sz="18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700" y="4"/>
            <a:ext cx="4302231" cy="715168"/>
          </a:xfrm>
          <a:prstGeom prst="rect">
            <a:avLst/>
          </a:prstGeom>
        </p:spPr>
        <p:txBody>
          <a:bodyPr vert="horz" lIns="132277" tIns="66138" rIns="132277" bIns="66138" rtlCol="0"/>
          <a:lstStyle>
            <a:lvl1pPr algn="r">
              <a:defRPr sz="1800"/>
            </a:lvl1pPr>
          </a:lstStyle>
          <a:p>
            <a:fld id="{A1570A39-E87E-4987-87EA-C99BE114E4E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9988" y="1073150"/>
            <a:ext cx="7588250" cy="5365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277" tIns="66138" rIns="132277" bIns="6613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6794104"/>
            <a:ext cx="7942579" cy="6436518"/>
          </a:xfrm>
          <a:prstGeom prst="rect">
            <a:avLst/>
          </a:prstGeom>
        </p:spPr>
        <p:txBody>
          <a:bodyPr vert="horz" lIns="132277" tIns="66138" rIns="132277" bIns="6613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13585728"/>
            <a:ext cx="4302231" cy="715168"/>
          </a:xfrm>
          <a:prstGeom prst="rect">
            <a:avLst/>
          </a:prstGeom>
        </p:spPr>
        <p:txBody>
          <a:bodyPr vert="horz" lIns="132277" tIns="66138" rIns="132277" bIns="66138" rtlCol="0" anchor="b"/>
          <a:lstStyle>
            <a:lvl1pPr algn="l">
              <a:defRPr sz="18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700" y="13585728"/>
            <a:ext cx="4302231" cy="715168"/>
          </a:xfrm>
          <a:prstGeom prst="rect">
            <a:avLst/>
          </a:prstGeom>
        </p:spPr>
        <p:txBody>
          <a:bodyPr vert="horz" lIns="132277" tIns="66138" rIns="132277" bIns="66138" rtlCol="0" anchor="b"/>
          <a:lstStyle>
            <a:lvl1pPr algn="r">
              <a:defRPr sz="1800"/>
            </a:lvl1pPr>
          </a:lstStyle>
          <a:p>
            <a:fld id="{75011EA1-6C04-4118-8601-A7121086DF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837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65210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826053" algn="l" defTabSz="165210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652106" algn="l" defTabSz="165210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2478158" algn="l" defTabSz="165210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3304211" algn="l" defTabSz="165210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4130264" algn="l" defTabSz="165210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4956318" algn="l" defTabSz="165210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5782369" algn="l" defTabSz="165210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6608422" algn="l" defTabSz="165210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11EA1-6C04-4118-8601-A7121086DFCB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97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4190" y="3321890"/>
            <a:ext cx="12854146" cy="22921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379" y="6059593"/>
            <a:ext cx="10585768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26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521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78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3042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130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956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7823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608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6E700-E0F2-4BB6-AFD0-625B35C1B1DE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76825-4652-4830-A308-486A203A41F8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963831" y="428236"/>
            <a:ext cx="3402568" cy="912404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56126" y="428236"/>
            <a:ext cx="9955662" cy="912404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77DE2-2251-437D-8B83-3FAFDBF39991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D7255-A5AD-4037-91FD-49CEF56DDA27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4576" y="6871502"/>
            <a:ext cx="12854146" cy="2123828"/>
          </a:xfrm>
        </p:spPr>
        <p:txBody>
          <a:bodyPr anchor="t"/>
          <a:lstStyle>
            <a:lvl1pPr algn="l">
              <a:defRPr sz="7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94576" y="4532320"/>
            <a:ext cx="12854146" cy="2339180"/>
          </a:xfrm>
        </p:spPr>
        <p:txBody>
          <a:bodyPr anchor="b"/>
          <a:lstStyle>
            <a:lvl1pPr marL="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1pPr>
            <a:lvl2pPr marL="82605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52106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 marL="247815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30421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13026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95631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78236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60842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9E9D-80BD-4D66-A1D0-C0F3BFF73997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6126" y="2495129"/>
            <a:ext cx="6679115" cy="7057150"/>
          </a:xfrm>
        </p:spPr>
        <p:txBody>
          <a:bodyPr/>
          <a:lstStyle>
            <a:lvl1pPr>
              <a:defRPr sz="5100"/>
            </a:lvl1pPr>
            <a:lvl2pPr>
              <a:defRPr sz="4300"/>
            </a:lvl2pPr>
            <a:lvl3pPr>
              <a:defRPr sz="35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687284" y="2495129"/>
            <a:ext cx="6679115" cy="7057150"/>
          </a:xfrm>
        </p:spPr>
        <p:txBody>
          <a:bodyPr/>
          <a:lstStyle>
            <a:lvl1pPr>
              <a:defRPr sz="5100"/>
            </a:lvl1pPr>
            <a:lvl2pPr>
              <a:defRPr sz="4300"/>
            </a:lvl2pPr>
            <a:lvl3pPr>
              <a:defRPr sz="35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E1CF-9576-42C6-9318-74BAF8C99EDC}" type="datetime1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6126" y="2393640"/>
            <a:ext cx="6681741" cy="997556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26053" indent="0">
              <a:buNone/>
              <a:defRPr sz="3500" b="1"/>
            </a:lvl2pPr>
            <a:lvl3pPr marL="1652106" indent="0">
              <a:buNone/>
              <a:defRPr sz="3200" b="1"/>
            </a:lvl3pPr>
            <a:lvl4pPr marL="2478158" indent="0">
              <a:buNone/>
              <a:defRPr sz="2900" b="1"/>
            </a:lvl4pPr>
            <a:lvl5pPr marL="3304211" indent="0">
              <a:buNone/>
              <a:defRPr sz="2900" b="1"/>
            </a:lvl5pPr>
            <a:lvl6pPr marL="4130264" indent="0">
              <a:buNone/>
              <a:defRPr sz="2900" b="1"/>
            </a:lvl6pPr>
            <a:lvl7pPr marL="4956318" indent="0">
              <a:buNone/>
              <a:defRPr sz="2900" b="1"/>
            </a:lvl7pPr>
            <a:lvl8pPr marL="5782369" indent="0">
              <a:buNone/>
              <a:defRPr sz="2900" b="1"/>
            </a:lvl8pPr>
            <a:lvl9pPr marL="6608422" indent="0">
              <a:buNone/>
              <a:defRPr sz="2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6126" y="3391194"/>
            <a:ext cx="6681741" cy="6161082"/>
          </a:xfrm>
        </p:spPr>
        <p:txBody>
          <a:bodyPr/>
          <a:lstStyle>
            <a:lvl1pPr>
              <a:defRPr sz="4300"/>
            </a:lvl1pPr>
            <a:lvl2pPr>
              <a:defRPr sz="35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682038" y="2393640"/>
            <a:ext cx="6684367" cy="997556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26053" indent="0">
              <a:buNone/>
              <a:defRPr sz="3500" b="1"/>
            </a:lvl2pPr>
            <a:lvl3pPr marL="1652106" indent="0">
              <a:buNone/>
              <a:defRPr sz="3200" b="1"/>
            </a:lvl3pPr>
            <a:lvl4pPr marL="2478158" indent="0">
              <a:buNone/>
              <a:defRPr sz="2900" b="1"/>
            </a:lvl4pPr>
            <a:lvl5pPr marL="3304211" indent="0">
              <a:buNone/>
              <a:defRPr sz="2900" b="1"/>
            </a:lvl5pPr>
            <a:lvl6pPr marL="4130264" indent="0">
              <a:buNone/>
              <a:defRPr sz="2900" b="1"/>
            </a:lvl6pPr>
            <a:lvl7pPr marL="4956318" indent="0">
              <a:buNone/>
              <a:defRPr sz="2900" b="1"/>
            </a:lvl7pPr>
            <a:lvl8pPr marL="5782369" indent="0">
              <a:buNone/>
              <a:defRPr sz="2900" b="1"/>
            </a:lvl8pPr>
            <a:lvl9pPr marL="6608422" indent="0">
              <a:buNone/>
              <a:defRPr sz="2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682038" y="3391194"/>
            <a:ext cx="6684367" cy="6161082"/>
          </a:xfrm>
        </p:spPr>
        <p:txBody>
          <a:bodyPr/>
          <a:lstStyle>
            <a:lvl1pPr>
              <a:defRPr sz="4300"/>
            </a:lvl1pPr>
            <a:lvl2pPr>
              <a:defRPr sz="35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A93B0-DE29-44B2-8C75-E4BE420E476C}" type="datetime1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4325D-F076-492A-9626-6DC85D54BDD7}" type="datetime1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A71CF-94E2-426C-98EC-4A46AA48A386}" type="datetime1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132" y="425755"/>
            <a:ext cx="4975207" cy="1811939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12488" y="425761"/>
            <a:ext cx="8453911" cy="9126521"/>
          </a:xfrm>
        </p:spPr>
        <p:txBody>
          <a:bodyPr/>
          <a:lstStyle>
            <a:lvl1pPr>
              <a:defRPr sz="5900"/>
            </a:lvl1pPr>
            <a:lvl2pPr>
              <a:defRPr sz="5100"/>
            </a:lvl2pPr>
            <a:lvl3pPr>
              <a:defRPr sz="43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6132" y="2237699"/>
            <a:ext cx="4975207" cy="7314583"/>
          </a:xfrm>
        </p:spPr>
        <p:txBody>
          <a:bodyPr/>
          <a:lstStyle>
            <a:lvl1pPr marL="0" indent="0">
              <a:buNone/>
              <a:defRPr sz="2500"/>
            </a:lvl1pPr>
            <a:lvl2pPr marL="826053" indent="0">
              <a:buNone/>
              <a:defRPr sz="2200"/>
            </a:lvl2pPr>
            <a:lvl3pPr marL="1652106" indent="0">
              <a:buNone/>
              <a:defRPr sz="1800"/>
            </a:lvl3pPr>
            <a:lvl4pPr marL="2478158" indent="0">
              <a:buNone/>
              <a:defRPr sz="1700"/>
            </a:lvl4pPr>
            <a:lvl5pPr marL="3304211" indent="0">
              <a:buNone/>
              <a:defRPr sz="1700"/>
            </a:lvl5pPr>
            <a:lvl6pPr marL="4130264" indent="0">
              <a:buNone/>
              <a:defRPr sz="1700"/>
            </a:lvl6pPr>
            <a:lvl7pPr marL="4956318" indent="0">
              <a:buNone/>
              <a:defRPr sz="1700"/>
            </a:lvl7pPr>
            <a:lvl8pPr marL="5782369" indent="0">
              <a:buNone/>
              <a:defRPr sz="1700"/>
            </a:lvl8pPr>
            <a:lvl9pPr marL="6608422" indent="0">
              <a:buNone/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E4FC-D55E-45C6-A50D-2E70C364A2FF}" type="datetime1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4120" y="7485382"/>
            <a:ext cx="9073515" cy="883693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64120" y="955475"/>
            <a:ext cx="9073515" cy="6416040"/>
          </a:xfrm>
        </p:spPr>
        <p:txBody>
          <a:bodyPr/>
          <a:lstStyle>
            <a:lvl1pPr marL="0" indent="0">
              <a:buNone/>
              <a:defRPr sz="5900"/>
            </a:lvl1pPr>
            <a:lvl2pPr marL="826053" indent="0">
              <a:buNone/>
              <a:defRPr sz="5100"/>
            </a:lvl2pPr>
            <a:lvl3pPr marL="1652106" indent="0">
              <a:buNone/>
              <a:defRPr sz="4300"/>
            </a:lvl3pPr>
            <a:lvl4pPr marL="2478158" indent="0">
              <a:buNone/>
              <a:defRPr sz="3500"/>
            </a:lvl4pPr>
            <a:lvl5pPr marL="3304211" indent="0">
              <a:buNone/>
              <a:defRPr sz="3500"/>
            </a:lvl5pPr>
            <a:lvl6pPr marL="4130264" indent="0">
              <a:buNone/>
              <a:defRPr sz="3500"/>
            </a:lvl6pPr>
            <a:lvl7pPr marL="4956318" indent="0">
              <a:buNone/>
              <a:defRPr sz="3500"/>
            </a:lvl7pPr>
            <a:lvl8pPr marL="5782369" indent="0">
              <a:buNone/>
              <a:defRPr sz="3500"/>
            </a:lvl8pPr>
            <a:lvl9pPr marL="6608422" indent="0">
              <a:buNone/>
              <a:defRPr sz="3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964120" y="8369074"/>
            <a:ext cx="9073515" cy="1254990"/>
          </a:xfrm>
        </p:spPr>
        <p:txBody>
          <a:bodyPr/>
          <a:lstStyle>
            <a:lvl1pPr marL="0" indent="0">
              <a:buNone/>
              <a:defRPr sz="2500"/>
            </a:lvl1pPr>
            <a:lvl2pPr marL="826053" indent="0">
              <a:buNone/>
              <a:defRPr sz="2200"/>
            </a:lvl2pPr>
            <a:lvl3pPr marL="1652106" indent="0">
              <a:buNone/>
              <a:defRPr sz="1800"/>
            </a:lvl3pPr>
            <a:lvl4pPr marL="2478158" indent="0">
              <a:buNone/>
              <a:defRPr sz="1700"/>
            </a:lvl4pPr>
            <a:lvl5pPr marL="3304211" indent="0">
              <a:buNone/>
              <a:defRPr sz="1700"/>
            </a:lvl5pPr>
            <a:lvl6pPr marL="4130264" indent="0">
              <a:buNone/>
              <a:defRPr sz="1700"/>
            </a:lvl6pPr>
            <a:lvl7pPr marL="4956318" indent="0">
              <a:buNone/>
              <a:defRPr sz="1700"/>
            </a:lvl7pPr>
            <a:lvl8pPr marL="5782369" indent="0">
              <a:buNone/>
              <a:defRPr sz="1700"/>
            </a:lvl8pPr>
            <a:lvl9pPr marL="6608422" indent="0">
              <a:buNone/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3D49-3275-4F2B-B037-C3FD23F6FCE9}" type="datetime1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5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126" y="428234"/>
            <a:ext cx="13610273" cy="1782233"/>
          </a:xfrm>
          <a:prstGeom prst="rect">
            <a:avLst/>
          </a:prstGeom>
        </p:spPr>
        <p:txBody>
          <a:bodyPr vert="horz" lIns="165211" tIns="82605" rIns="165211" bIns="8260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6126" y="2495129"/>
            <a:ext cx="13610273" cy="7057150"/>
          </a:xfrm>
          <a:prstGeom prst="rect">
            <a:avLst/>
          </a:prstGeom>
        </p:spPr>
        <p:txBody>
          <a:bodyPr vert="horz" lIns="165211" tIns="82605" rIns="165211" bIns="8260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56126" y="9911201"/>
            <a:ext cx="3528589" cy="569325"/>
          </a:xfrm>
          <a:prstGeom prst="rect">
            <a:avLst/>
          </a:prstGeom>
        </p:spPr>
        <p:txBody>
          <a:bodyPr vert="horz" lIns="165211" tIns="82605" rIns="165211" bIns="82605" rtlCol="0" anchor="ctr"/>
          <a:lstStyle>
            <a:lvl1pPr algn="l">
              <a:defRPr sz="2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B3D6D-0E9E-40B2-BBFD-5C25AE5E9373}" type="datetime1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166863" y="9911201"/>
            <a:ext cx="4788800" cy="569325"/>
          </a:xfrm>
          <a:prstGeom prst="rect">
            <a:avLst/>
          </a:prstGeom>
        </p:spPr>
        <p:txBody>
          <a:bodyPr vert="horz" lIns="165211" tIns="82605" rIns="165211" bIns="82605" rtlCol="0" anchor="ctr"/>
          <a:lstStyle>
            <a:lvl1pPr algn="ctr">
              <a:defRPr sz="2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837810" y="9911201"/>
            <a:ext cx="3528589" cy="569325"/>
          </a:xfrm>
          <a:prstGeom prst="rect">
            <a:avLst/>
          </a:prstGeom>
        </p:spPr>
        <p:txBody>
          <a:bodyPr vert="horz" lIns="165211" tIns="82605" rIns="165211" bIns="82605" rtlCol="0" anchor="ctr"/>
          <a:lstStyle>
            <a:lvl1pPr algn="r">
              <a:defRPr sz="2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652106" rtl="0" eaLnBrk="1" latinLnBrk="0" hangingPunct="1">
        <a:spcBef>
          <a:spcPct val="0"/>
        </a:spcBef>
        <a:buNone/>
        <a:defRPr sz="8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9540" indent="-619540" algn="l" defTabSz="1652106" rtl="0" eaLnBrk="1" latinLnBrk="0" hangingPunct="1">
        <a:spcBef>
          <a:spcPct val="20000"/>
        </a:spcBef>
        <a:buFont typeface="Arial" pitchFamily="34" charset="0"/>
        <a:buChar char="•"/>
        <a:defRPr sz="5900" kern="1200">
          <a:solidFill>
            <a:schemeClr val="tx1"/>
          </a:solidFill>
          <a:latin typeface="+mn-lt"/>
          <a:ea typeface="+mn-ea"/>
          <a:cs typeface="+mn-cs"/>
        </a:defRPr>
      </a:lvl1pPr>
      <a:lvl2pPr marL="1342335" indent="-516282" algn="l" defTabSz="1652106" rtl="0" eaLnBrk="1" latinLnBrk="0" hangingPunct="1">
        <a:spcBef>
          <a:spcPct val="20000"/>
        </a:spcBef>
        <a:buFont typeface="Arial" pitchFamily="34" charset="0"/>
        <a:buChar char="–"/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065132" indent="-413026" algn="l" defTabSz="1652106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91185" indent="-413026" algn="l" defTabSz="1652106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717237" indent="-413026" algn="l" defTabSz="1652106" rtl="0" eaLnBrk="1" latinLnBrk="0" hangingPunct="1">
        <a:spcBef>
          <a:spcPct val="20000"/>
        </a:spcBef>
        <a:buFont typeface="Arial" pitchFamily="34" charset="0"/>
        <a:buChar char="»"/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543290" indent="-413026" algn="l" defTabSz="1652106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369343" indent="-413026" algn="l" defTabSz="1652106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6195397" indent="-413026" algn="l" defTabSz="1652106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7021448" indent="-413026" algn="l" defTabSz="1652106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65210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26053" algn="l" defTabSz="165210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52106" algn="l" defTabSz="165210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78158" algn="l" defTabSz="165210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04211" algn="l" defTabSz="165210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130264" algn="l" defTabSz="165210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956318" algn="l" defTabSz="165210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782369" algn="l" defTabSz="165210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608422" algn="l" defTabSz="1652106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9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12" Type="http://schemas.openxmlformats.org/officeDocument/2006/relationships/image" Target="../media/image8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11" Type="http://schemas.openxmlformats.org/officeDocument/2006/relationships/image" Target="../media/image87.jpeg"/><Relationship Id="rId5" Type="http://schemas.openxmlformats.org/officeDocument/2006/relationships/image" Target="../media/image81.jpe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6114" y="3330476"/>
            <a:ext cx="14730297" cy="3705212"/>
          </a:xfrm>
          <a:effectLst/>
        </p:spPr>
        <p:txBody>
          <a:bodyPr>
            <a:normAutofit fontScale="25000" lnSpcReduction="20000"/>
          </a:bodyPr>
          <a:lstStyle/>
          <a:p>
            <a:r>
              <a:rPr lang="ru-RU" sz="19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lang="ru-RU" sz="19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крепостных построек и</a:t>
            </a:r>
            <a:endParaRPr lang="ru-RU" sz="19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сооружений на острове.</a:t>
            </a:r>
            <a:endParaRPr lang="ru-RU" sz="19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с приспособлением под музейно-</a:t>
            </a:r>
          </a:p>
          <a:p>
            <a:r>
              <a:rPr lang="ru-RU" sz="19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выставочные функции</a:t>
            </a:r>
          </a:p>
          <a:p>
            <a:endParaRPr lang="ru-RU" sz="19700" b="1" dirty="0">
              <a:solidFill>
                <a:schemeClr val="tx1"/>
              </a:solidFill>
              <a:latin typeface="+mj-lt"/>
            </a:endParaRPr>
          </a:p>
          <a:p>
            <a:r>
              <a:rPr lang="ru-RU" sz="1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Адрес: Ленинградская область, г. Выборг, </a:t>
            </a:r>
            <a:r>
              <a:rPr lang="ru-RU" sz="1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Замковый, д.1</a:t>
            </a:r>
            <a:endParaRPr lang="ru-RU" sz="1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Picture 3" descr="E:\Work\2016 год\Выборгский замок\ПРЕЗЕНТАЦИЯ Выб замок\КАРТИНКИ\79lKhUvmXz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8122" r="24757" b="11151"/>
          <a:stretch/>
        </p:blipFill>
        <p:spPr bwMode="auto">
          <a:xfrm>
            <a:off x="13177886" y="450156"/>
            <a:ext cx="1477084" cy="132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6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432469" y="1098228"/>
            <a:ext cx="7020634" cy="439248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35000"/>
              </a:lnSpc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Пространственная и функциональная организация  зданий</a:t>
            </a:r>
          </a:p>
          <a:p>
            <a:pPr marL="0" indent="97200" algn="just">
              <a:lnSpc>
                <a:spcPct val="135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 предусматривается приспособление Дома наместника под информационно-туристический центр с полноценным функционирующим музейным пространством. Помещении со входом из  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ароч-ного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проезда предлагается использовать как  сувенирный магазин.</a:t>
            </a:r>
          </a:p>
          <a:p>
            <a:pPr marL="0" indent="97200" algn="just">
              <a:lnSpc>
                <a:spcPct val="135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  предусматривается выделить в составе помещений Дома наместника следующие группы: </a:t>
            </a:r>
          </a:p>
          <a:p>
            <a:pPr marL="228600" indent="-228600" algn="just">
              <a:lnSpc>
                <a:spcPct val="135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Подвал.</a:t>
            </a:r>
          </a:p>
          <a:p>
            <a:pPr marL="230400" indent="0" algn="just">
              <a:lnSpc>
                <a:spcPct val="135000"/>
              </a:lnSpc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С-З часть 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помещение магазина сувениров в подвале со входом из   арочного проезда. Ю-В часть-  водомерный узел.</a:t>
            </a:r>
          </a:p>
          <a:p>
            <a:pPr marL="228600" indent="-228600" algn="just">
              <a:lnSpc>
                <a:spcPct val="135000"/>
              </a:lnSpc>
              <a:buFont typeface="+mj-lt"/>
              <a:buAutoNum type="arabicPeriod" startAt="2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этаж.</a:t>
            </a:r>
          </a:p>
          <a:p>
            <a:pPr marL="230400" indent="0" algn="just">
              <a:lnSpc>
                <a:spcPct val="135000"/>
              </a:lnSpc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С-З часть -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музеефицируемые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помещения (бойничные  камеры) без доступа посетителей.  Ю-В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-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лестничный холл, помещение охраны, служебный санузел, комната уборочного инвентаря.</a:t>
            </a:r>
          </a:p>
          <a:p>
            <a:pPr marL="228600" indent="-228600" algn="just">
              <a:lnSpc>
                <a:spcPct val="135000"/>
              </a:lnSpc>
              <a:buFont typeface="+mj-lt"/>
              <a:buAutoNum type="arabicPeriod" startAt="3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этаж.</a:t>
            </a:r>
          </a:p>
          <a:p>
            <a:pPr marL="230400" indent="0" algn="just">
              <a:lnSpc>
                <a:spcPct val="135000"/>
              </a:lnSpc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Лестничный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холл; помещение кассы с информационным центром;  постоянная музейная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экспо-зиция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возможностью проведения временных выставок; кабинет экскурсоводов и комната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экскурсоводов; тамбур.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32469" y="10099228"/>
            <a:ext cx="14299289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Поэтажные планы.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76063" y="234132"/>
            <a:ext cx="6877039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 (реставрация</a:t>
            </a:r>
          </a:p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приспособлением)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E:\Work\2016 год\Выборгский замок\ПРЕЗЕНТАЦИЯ Выб замок\КАРТИНКИ\Дом наместника\Планы\21_АР-1.1 План подв э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770" y="229997"/>
            <a:ext cx="7026481" cy="496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Work\2016 год\Выборгский замок\ПРЕЗЕНТАЦИЯ Выб замок\КАРТИНКИ\Дом наместника\Планы\22_АР-1.1 План 1эт лист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70" y="5304907"/>
            <a:ext cx="7020633" cy="496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Work\2016 год\Выборгский замок\ПРЕЗЕНТАЦИЯ Выб замок\КАРТИНКИ\Дом наместника\Планы\23_АР-1.1 План 2эт лист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278" y="5300771"/>
            <a:ext cx="7026481" cy="4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8-конечная звезда 12"/>
          <p:cNvSpPr/>
          <p:nvPr/>
        </p:nvSpPr>
        <p:spPr>
          <a:xfrm>
            <a:off x="13897966" y="378148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9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01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556119" y="10027220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фасадов и интерьеров.</a:t>
            </a:r>
          </a:p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Схемы планов.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367503" y="-53900"/>
            <a:ext cx="10369574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 (реставрация с приспособлением)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E:\Work\2016 год\Выборгский замок\ПРЕЗЕНТАЦИЯ Выб замок\КАРТИНКИ\Дом наместника\29 Л-4н Лист 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104" y="738189"/>
            <a:ext cx="6651918" cy="940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Work\2016 год\Выборгский замок\ПРЕЗЕНТАЦИЯ Выб замок\КАРТИНКИ\Дом наместника\21 Планы схемы лист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59" y="738188"/>
            <a:ext cx="6645779" cy="940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613768" y="10027220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фасадов и интерьеров. Лестничный спуск Л-4н. План мощений у северного фасада.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8-конечная звезда 7"/>
          <p:cNvSpPr/>
          <p:nvPr/>
        </p:nvSpPr>
        <p:spPr>
          <a:xfrm>
            <a:off x="14330014" y="162124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10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7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6795638" y="10171236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фасад.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924622" y="-53900"/>
            <a:ext cx="9389168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 (реставрация с приспособлением)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24515" y="629964"/>
            <a:ext cx="5411895" cy="1006343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4000"/>
              </a:lnSpc>
              <a:buNone/>
            </a:pP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здания осуществляется на основании иконографического </a:t>
            </a:r>
          </a:p>
          <a:p>
            <a:pPr marL="0" indent="0" algn="just">
              <a:lnSpc>
                <a:spcPct val="114000"/>
              </a:lnSpc>
              <a:buNone/>
            </a:pP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 конца </a:t>
            </a:r>
            <a:r>
              <a:rPr lang="en-US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(1898г)</a:t>
            </a:r>
          </a:p>
          <a:p>
            <a:pPr marL="0" indent="0" algn="just">
              <a:lnSpc>
                <a:spcPct val="114000"/>
              </a:lnSpc>
              <a:buNone/>
            </a:pP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Фасады (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работы предусмотрены по разработанным методикам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 фундаментов и их гидроизоляция с устройством глиняного замка.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бутовой кладки стен с восстановлением камней и заменой в местах утрат и повреждений, восполнение и укрепление раствора в швах кладки,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инъектирование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трещин, биоцидная обработка камня,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гидрофо-бизация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кладки.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штукатурного слоя и кирпичной кладки стен и карниза (расчистка от окрасочных слоев, антисептическая обработка кладки, уда-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высолов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вычинки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восполнение утрат кирпича, инъекционное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ук-репление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кладки), усиление несущих стен путем установки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металличес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-ких тяжей, стягивающих стены здания (ниже уровня чердачного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перекры-тия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уровне тяги), и путем установки спиральных анкеров на участке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сте-ны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Ю-В фасада здания, восстановление утрат штукатурки известково-песчаными растворами; в арочном проезде с оштукатуриванием стен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са-нирующими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составами, дальнейшая окраска стен известковыми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крас-ками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с усилением кирпичного свода в арочном проезде.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заложенного оконного проема на юго-западном фасаде здания.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входных дверей по существующим образцам.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Демонтаж металлических решеток в оконных проемах, замена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заполне-ний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восстановлением исторического рисунка расстекловки с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устройст-вом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необходимой сигнализации.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сохранившихся металлических элементов по фасадам.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козырька и кованых навесов ворот.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крылец, замена металлического ограждения крыльца глав-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входа в соответствии с иконографическим материалом; устройство ограждений на двух других крыльцах; устройство площадки-отстойника у эвакуационного крыльца с С-З фасада.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в арочном проезде новых деревянных ворот с зашивкой под елку с использованием сохранившихся подпятников и восстановлением их в местах утрат по аналогам; восстановление металлической герсы по сохранившимся историческим аналогам.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оголовков дымовых труб в соответствии с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иконографи-ческими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материалами. </a:t>
            </a:r>
          </a:p>
          <a:p>
            <a:pPr marL="228600" lvl="0" indent="-228600" algn="just">
              <a:lnSpc>
                <a:spcPct val="114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конструкции крыши с реставрацией части деревянных элементов стропильной системы (протезирование, замена, усиление узлов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соедине-ний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элементов в необходимых местах, обработка антипиренами и анти-септиками), замена обрешетки и кровельного покрытия; устройство нор-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мативного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водоотвода с увеличением водосточных труб и изменением направлений их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изливов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устройство жалюзийных решеток на слуховых окнах.</a:t>
            </a:r>
          </a:p>
          <a:p>
            <a:pPr marL="228600" indent="-228600" algn="just">
              <a:lnSpc>
                <a:spcPct val="114000"/>
              </a:lnSpc>
              <a:buFont typeface="+mj-lt"/>
              <a:buAutoNum type="arabicPeriod"/>
            </a:pPr>
            <a:endParaRPr lang="ru-RU" sz="1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E:\Work\2016 год\Выборгский замок\ПРЕЗЕНТАЦИЯ Выб замок\КАРТИНКИ\Дом наместника\22 - ар3 фасад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1" y="5695112"/>
            <a:ext cx="9389168" cy="469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Work\2016 год\Выборгский замок\ПРЕЗЕНТАЦИЯ Выб замок\КАРТИНКИ\Дом наместника\23 - ар4 фасад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158" y="726213"/>
            <a:ext cx="8300420" cy="4692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7309233" y="5202684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Дворовые фасады.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8-конечная звезда 12"/>
          <p:cNvSpPr/>
          <p:nvPr/>
        </p:nvSpPr>
        <p:spPr>
          <a:xfrm>
            <a:off x="14185998" y="90116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11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7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4104099" y="10099228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Цветовое решение фасадов.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2889503" y="18108"/>
            <a:ext cx="9361462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 (реставрация с приспособлением)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E:\Work\2016 год\Выборгский замок\ПРЕЗЕНТАЦИЯ Выб замок\КАРТИНКИ\Дом наместника\35_цветовое решение фасадов лист 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447" y="811234"/>
            <a:ext cx="13373559" cy="945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8-конечная звезда 5"/>
          <p:cNvSpPr/>
          <p:nvPr/>
        </p:nvSpPr>
        <p:spPr>
          <a:xfrm>
            <a:off x="14258006" y="162124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12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48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144437" y="1314252"/>
            <a:ext cx="4392489" cy="9379148"/>
          </a:xfrm>
        </p:spPr>
        <p:txBody>
          <a:bodyPr>
            <a:noAutofit/>
          </a:bodyPr>
          <a:lstStyle/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Перепланировка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помещений в соответствии с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прис-пособлением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Демонтаж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старых перегородок.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новых каркасных перегородок из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гипсокартона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помещении экспозиции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2-го этажа в рамках проведения противопожарных мероприятий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светопроз-рачной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перегородки.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Демонтаж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бетонной обоймы в помещении подвала в Ю-В части здания,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выполненной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прежних ремонтных работ.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гидроизоляции стен в помещениях подвала.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валунной и открытой кирпичной кладки,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штукатурного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отделки помещений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разработанными методиками; консервация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сохраняемых гранитных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 и открытой кирпичной кладки стен и росписи на стене.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реставрация и консервация исторической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гранитной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сводов помещений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перекрытия 1-го этажа.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штукатурки и кирпичной кладки камина.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кирпичных, мраморных и гранитных полов; устройство пандуса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лестничном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холле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этажа.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существующих в части помещений паркетных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по-лов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дощатые.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главной лестницы с сохранением существующего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ограждения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мраморной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облицовки ступеней и покрытия площадок; установка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гусеничного подъемника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подъема МГН.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кирпичной лестницы в боевую камеру и ее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ограж-дения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устройство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ограждения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спуска в другую камеру по аналогу существующего.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металлических стремянок в камеры на новые.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новых деревянных дверей по аналогу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сущест-вующих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помещениях 2-го этажа подшивного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вянного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потолка ≪в елку≫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металлическому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каркасу с обработкой огнезащитными материалами; 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остальных помещениях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штукатурки потолков.</a:t>
            </a:r>
          </a:p>
          <a:p>
            <a:pPr marL="228600" indent="-228600" algn="just">
              <a:lnSpc>
                <a:spcPct val="11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отделки интерьеров (полы, потолки, стены, окна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двери, металлические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элементы)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согласо-вывается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Госорганом по сохранению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культур-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наследия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" y="243186"/>
            <a:ext cx="4573081" cy="999058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наместника. Интерьеры.</a:t>
            </a:r>
          </a:p>
        </p:txBody>
      </p:sp>
      <p:pic>
        <p:nvPicPr>
          <p:cNvPr id="9218" name="Picture 2" descr="E:\Work\2014 год\ВЫБОРГСКИЙ замок\ПРОЕКТ 2014\Эскизный проект - 2014\Фотофиксация\01 - Фотофиксация - Дом наместника\Фото для фотофиксации - Дом Наместника - Выпуск\38 - P1270151-сборк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"/>
          <a:stretch/>
        </p:blipFill>
        <p:spPr bwMode="auto">
          <a:xfrm>
            <a:off x="8345714" y="378148"/>
            <a:ext cx="6444226" cy="534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Work\2014 год\ВЫБОРГСКИЙ замок\ПРОЕКТ 2014\Эскизный проект - 2014\Фотофиксация\01 - Фотофиксация - Дом наместника\Фото для фотофиксации - Дом Наместника - Выпуск\50 - IMG_02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228" y="378148"/>
            <a:ext cx="3566025" cy="534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E:\Work\2014 год\ВЫБОРГСКИЙ замок\ПРОЕКТ 2014\Эскизный проект - 2014\Фотофиксация\01 - Фотофиксация - Дом наместника\Фото для фотофиксации - Дом Наместника - Выпуск\32 - DSCN224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r="3614"/>
          <a:stretch/>
        </p:blipFill>
        <p:spPr bwMode="auto">
          <a:xfrm>
            <a:off x="10900229" y="5872134"/>
            <a:ext cx="3889711" cy="451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Work\2014 год\ВЫБОРГСКИЙ замок\ПРОЕКТ 2014\Эскизный проект - 2014\Фотофиксация\01 - Фотофиксация - Дом наместника\Фото для фотофиксации - Дом Наместника - Выпуск\56 - IMG_0228 (1)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1" r="4779"/>
          <a:stretch/>
        </p:blipFill>
        <p:spPr bwMode="auto">
          <a:xfrm>
            <a:off x="4630228" y="5872134"/>
            <a:ext cx="6099386" cy="451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8-конечная звезда 14"/>
          <p:cNvSpPr/>
          <p:nvPr/>
        </p:nvSpPr>
        <p:spPr>
          <a:xfrm>
            <a:off x="14041982" y="453206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13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21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1"/>
          <p:cNvSpPr txBox="1">
            <a:spLocks/>
          </p:cNvSpPr>
          <p:nvPr/>
        </p:nvSpPr>
        <p:spPr>
          <a:xfrm>
            <a:off x="10153550" y="4896544"/>
            <a:ext cx="4824536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 1, 2, 3 корпусов Цейхгауза. Чертеж. 15.05.1898 г.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7116297" y="10091283"/>
            <a:ext cx="7703163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на 2 и 3 корпуса Цейхгауза (слева) и Тюрьму (справа) с юга. </a:t>
            </a:r>
            <a:r>
              <a:rPr lang="ru-RU" sz="1400" dirty="0" err="1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Фотогрфия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1920-30-е гг..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E:\Work\2016 год\Выборгский замок\ПРЕЗЕНТАЦИЯ Выб замок\КАРТИНКИ\История\Цейхгауз\ВЗ-Ц-19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" t="6467" b="25305"/>
          <a:stretch/>
        </p:blipFill>
        <p:spPr bwMode="auto">
          <a:xfrm>
            <a:off x="3240782" y="314056"/>
            <a:ext cx="6844538" cy="474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E:\Work\2016 год\Выборгский замок\ПРЕЗЕНТАЦИЯ Выб замок\КАРТИНКИ\История\Цейхгауз\ВЗ-Ц-1920-1930-е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"/>
          <a:stretch/>
        </p:blipFill>
        <p:spPr bwMode="auto">
          <a:xfrm>
            <a:off x="7116297" y="5616218"/>
            <a:ext cx="7717773" cy="468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0" y="450156"/>
            <a:ext cx="3257585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 (реставрация</a:t>
            </a:r>
            <a:r>
              <a:rPr lang="ru-RU" sz="32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kern="300" spc="-3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приспособлением)</a:t>
            </a:r>
            <a:endParaRPr lang="ru-RU" sz="3200" kern="300" spc="-3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бъект 2"/>
          <p:cNvSpPr>
            <a:spLocks noGrp="1"/>
          </p:cNvSpPr>
          <p:nvPr>
            <p:ph idx="1"/>
          </p:nvPr>
        </p:nvSpPr>
        <p:spPr>
          <a:xfrm>
            <a:off x="216446" y="1602284"/>
            <a:ext cx="2952328" cy="909111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4000"/>
              </a:lnSpc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Краткие исторические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</a:p>
          <a:p>
            <a:pPr marL="0" indent="97200" algn="just">
              <a:lnSpc>
                <a:spcPct val="114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Цейхгауз, состоящий из трех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корпу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расположен в Нижнем дворе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каре. Здания являются частью дугообразного в плане комплекса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менных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построек, расположенных на С-З низменной террасе острова 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огра-ничивающих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внешней стороны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риторию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Нижнего двора. Внешняя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стена зданий цейхгауза имеет в своей основе часть второго каменного оборонительного пояса замка,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возведен-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середине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 в Ю-З части острова. При модернизации укреплений замка под артиллерийскую оборону в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 она вошла в новую наружную каменную стену, дугой охватившую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северный берега острова. К началу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 изнутри к ней были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при-строены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каменные строения. В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-тате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застройка северной стороны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-него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двора приобрела композиционную завершенность и превратилась в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сплош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 поставленных вплотную друг к другу каменных строений. В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XVIII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цейхгауза,  использовалось под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провиантский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склад. Во второй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полови-не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XIX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 все 3 корпуса цейхгауза,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бы-ли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 перестроены и заняты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артиллерийского гарнизона,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денежною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казной, провиантскими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зинами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арестантами гражданского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ве-домства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97200" algn="just">
              <a:lnSpc>
                <a:spcPct val="114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1918г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склады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фин-ской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армии. До 1960-х гг. здание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про-должало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использоваться под воинский склад. После вывода из замка воинских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частей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складов, здание остается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прак-тически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использования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вающего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ремонта. Реставрационные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-боты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объекту не проводились. </a:t>
            </a:r>
          </a:p>
        </p:txBody>
      </p:sp>
      <p:pic>
        <p:nvPicPr>
          <p:cNvPr id="11269" name="Picture 5" descr="E:\Work\2016 год\Выборгский замок\ПРЕЗЕНТАЦИЯ Выб замок\КАРТИНКИ\История\Цейхгауз\42 - 336 - SL_Viipurin_linnoitukse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" t="924" r="2078"/>
          <a:stretch/>
        </p:blipFill>
        <p:spPr bwMode="auto">
          <a:xfrm>
            <a:off x="10354289" y="314056"/>
            <a:ext cx="4465171" cy="474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3790374" y="4896544"/>
            <a:ext cx="5745354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на 1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корпус Цейхгауза с юга.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Фотография. Фрагмент. 11.05.1943 г.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3257584" y="9721080"/>
            <a:ext cx="3615447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Фасады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корпусов Цейхгауза.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Чертежи.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15.05.1898 г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E:\Work\2016 год\Выборгский замок\ПРЕЗЕНТАЦИЯ Выб замок\КАРТИНКИ\История\Цейхгауз\48 - 335 - SL_Viipurin_linnoitukset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/>
          <a:stretch/>
        </p:blipFill>
        <p:spPr bwMode="auto">
          <a:xfrm>
            <a:off x="3257584" y="5616218"/>
            <a:ext cx="3615447" cy="195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E:\Work\2016 год\Выборгский замок\ПРЕЗЕНТАЦИЯ Выб замок\КАРТИНКИ\История\Цейхгауз\50 - 333 - SL_Viipurin_linnoitukset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" r="285"/>
          <a:stretch/>
        </p:blipFill>
        <p:spPr bwMode="auto">
          <a:xfrm>
            <a:off x="3257585" y="7794972"/>
            <a:ext cx="3615447" cy="189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8-конечная звезда 12"/>
          <p:cNvSpPr/>
          <p:nvPr/>
        </p:nvSpPr>
        <p:spPr>
          <a:xfrm>
            <a:off x="14113990" y="378148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14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36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1" y="-53900"/>
            <a:ext cx="15122524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Цейхгауз. </a:t>
            </a:r>
            <a:r>
              <a:rPr lang="ru-RU" sz="32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Фото. </a:t>
            </a: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состояние.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 descr="E:\Work\2016 год\Выборгский замок\ПРЕЗЕНТАЦИЯ Выб замок\КАРТИНКИ\Цейхгауз\Фотографии\06 - DSC_37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83" y="817196"/>
            <a:ext cx="3739749" cy="560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Work\2016 год\Выборгский замок\ПРЕЗЕНТАЦИЯ Выб замок\КАРТИНКИ\Цейхгауз\Фотографии\IMG_031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" b="11311"/>
          <a:stretch/>
        </p:blipFill>
        <p:spPr bwMode="auto">
          <a:xfrm>
            <a:off x="4255687" y="817196"/>
            <a:ext cx="10503115" cy="560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Work\2016 год\Выборгский замок\ПРЕЗЕНТАЦИЯ Выб замок\КАРТИНКИ\Цейхгауз\Фотографии\IMG_0435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" r="18699" b="-1"/>
          <a:stretch/>
        </p:blipFill>
        <p:spPr bwMode="auto">
          <a:xfrm>
            <a:off x="8281342" y="6619777"/>
            <a:ext cx="6499472" cy="376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E:\Work\2016 год\Выборгский замок\ПРЕЗЕНТАЦИЯ Выб замок\КАРТИНКИ\Цейхгауз\Фотографии\14 - IMG_699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" r="2580"/>
          <a:stretch/>
        </p:blipFill>
        <p:spPr bwMode="auto">
          <a:xfrm>
            <a:off x="5555243" y="6619777"/>
            <a:ext cx="2582083" cy="375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Work\2016 год\Выборгский замок\ПРЕЗЕНТАЦИЯ Выб замок\КАРТИНКИ\Цейхгауз\Фотографии\11 - DSCN070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"/>
          <a:stretch/>
        </p:blipFill>
        <p:spPr bwMode="auto">
          <a:xfrm>
            <a:off x="346686" y="6619777"/>
            <a:ext cx="5040560" cy="375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8-конечная звезда 11"/>
          <p:cNvSpPr/>
          <p:nvPr/>
        </p:nvSpPr>
        <p:spPr>
          <a:xfrm>
            <a:off x="14041982" y="882204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15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54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288454" y="1098228"/>
            <a:ext cx="5616625" cy="43924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Пространственная и функциональная организация  зданий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 предусматривается выделить в составе помещений Цейхгауза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ющие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группы: постоянная музейная экспозиция, залы для устройства музейно-выставочного пространства, помещения для приема посетителей, комплекс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нических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помещений, буфет.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Зона приема посетителей расположена на втором  этаже  1 корпуса  и включает в себя: вестибюль, гардероб и санузлы. 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Выставочные залы располагаются в пространствах: 1 корпус -  второй и третий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2 корпус – первый и второй этажи; 3 корпус – часть помещений первого и второго этажей.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Буфет на 38 мест расположен в правой части 1 корпуса на первом этаже 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име-ет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отдельный вход с восточного фасада. В буфете предусмотрен  обеденный зал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служебные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помещения. 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техническим помещениям и помещениям жизнеобеспечения здания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электрощитовая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расположенные на первом этаже 1 корпуса  служебные помещения буфета. Доступ и загрузка к служебным помещениям буфета осуществляется непосредственно с улицы в торцевой стене здания (между осями В-А).  Уровень пола в 1 корпусе первого этажа понижается на 250 мм для увеличения высоты помещений, что необходимо для нормального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исполь-зования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помещений в современных условиях. На втором и третьем этажах 1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кор-пуса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Цейхгауза в отдельных помещениях расположены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венткамеры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149854" y="10099228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Поэтажные планы.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76064" y="234132"/>
            <a:ext cx="4968974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 (реставрация</a:t>
            </a:r>
          </a:p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приспособлением)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E:\Work\2016 год\Выборгский замок\ПРЕЗЕНТАЦИЯ Выб замок\КАРТИНКИ\Цейхгауз\Планы\21 Ц л. 03 План  2 э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70" y="5300771"/>
            <a:ext cx="7032971" cy="4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E:\Work\2016 год\Выборгский замок\ПРЕЗЕНТАЦИЯ Выб замок\КАРТИНКИ\Цейхгауз\Планы\22 Ц л. 04 План  3 э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278" y="5300771"/>
            <a:ext cx="7032973" cy="4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E:\Work\Обменник\20. Ц - л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074" y="234133"/>
            <a:ext cx="8697177" cy="4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-конечная звезда 8"/>
          <p:cNvSpPr/>
          <p:nvPr/>
        </p:nvSpPr>
        <p:spPr>
          <a:xfrm>
            <a:off x="14041982" y="306140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16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79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4086155" y="10099228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фасадов и интерьеров. Схема этажей.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367503" y="0"/>
            <a:ext cx="10369574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 (реставрация с приспособлением)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E:\Work\2016 год\Выборгский замок\ПРЕЗЕНТАЦИЯ Выб замок\КАРТИНКИ\Цейхгауз\Планы\18 Ц. схема планов л.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10" y="718222"/>
            <a:ext cx="13519560" cy="955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8-конечная звезда 4"/>
          <p:cNvSpPr/>
          <p:nvPr/>
        </p:nvSpPr>
        <p:spPr>
          <a:xfrm>
            <a:off x="14330014" y="162124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17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70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4149853" y="10171236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фасад.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827245" y="18108"/>
            <a:ext cx="9577486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 (реставрация с приспособлением)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E:\Work\2016 год\Выборгский замок\ПРЕЗЕНТАЦИЯ Выб замок\КАРТИНКИ\Цейхгауз\19. Ц - л. 03- Фасад гл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98" y="6255220"/>
            <a:ext cx="14619181" cy="413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Work\2016 год\Выборгский замок\ПРЕЗЕНТАЦИЯ Выб замок\КАРТИНКИ\Цейхгауз\20. Ц - л. 04 - Фасад двор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6"/>
          <a:stretch/>
        </p:blipFill>
        <p:spPr bwMode="auto">
          <a:xfrm>
            <a:off x="4847771" y="1890316"/>
            <a:ext cx="10080523" cy="413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421897" y="5778748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Дворовый фасад.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3" descr="E:\Work\2016 год\Выборгский замок\ПРЕЗЕНТАЦИЯ Выб замок\КАРТИНКИ\Цейхгауз\20. Ц - л. 04 - Фасад двор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874"/>
          <a:stretch/>
        </p:blipFill>
        <p:spPr bwMode="auto">
          <a:xfrm>
            <a:off x="4536926" y="1890316"/>
            <a:ext cx="310845" cy="413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Work\2016 год\Выборгский замок\ПРЕЗЕНТАЦИЯ Выб замок\КАРТИНКИ\Цейхгауз\19. Ц - л. 03- Фасад гл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116"/>
          <a:stretch/>
        </p:blipFill>
        <p:spPr bwMode="auto">
          <a:xfrm>
            <a:off x="214889" y="6255220"/>
            <a:ext cx="714025" cy="413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8-конечная звезда 10"/>
          <p:cNvSpPr/>
          <p:nvPr/>
        </p:nvSpPr>
        <p:spPr>
          <a:xfrm>
            <a:off x="14330014" y="162124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18</a:t>
            </a:r>
            <a:endParaRPr lang="ru-RU" sz="2000" dirty="0">
              <a:solidFill>
                <a:schemeClr val="accent1"/>
              </a:solidFill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72429" y="1701876"/>
            <a:ext cx="4464497" cy="4580928"/>
          </a:xfrm>
          <a:prstGeom prst="rect">
            <a:avLst/>
          </a:prstGeom>
        </p:spPr>
        <p:txBody>
          <a:bodyPr vert="horz" lIns="165211" tIns="82605" rIns="165211" bIns="82605" rtlCol="0">
            <a:noAutofit/>
          </a:bodyPr>
          <a:lstStyle>
            <a:lvl1pPr marL="619540" indent="-619540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5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42335" indent="-516282" algn="l" defTabSz="165210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5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65132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91185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17237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43290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69343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95397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021448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just">
              <a:lnSpc>
                <a:spcPct val="95000"/>
              </a:lnSpc>
              <a:buFont typeface="+mj-lt"/>
              <a:buAutoNum type="arabicPeriod" startAt="3"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кирпичной кладки стен и карниза 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(цейхгауз и фрагмент стены полукруглого объема корпуса тюрьмы)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заменой и восстановлением в местах повреждений, разрушений и утрат (очистка поверхности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слоев обмазки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побелки, удаление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высолов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биопоражений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антисептическая обработка поверхности кирпича,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докомпановки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вычинки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замена кирпича в необходимых местах, инъекционное укрепление в местах трещин, восстановление раствора в швах с использованием известково-цементных растворов), консервация кладки (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выпол-нение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известково-меловой обмазки в случае необходимости).</a:t>
            </a:r>
          </a:p>
          <a:p>
            <a:pPr marL="228600" indent="-228600" algn="just">
              <a:lnSpc>
                <a:spcPct val="95000"/>
              </a:lnSpc>
              <a:buFont typeface="+mj-lt"/>
              <a:buAutoNum type="arabicPeriod" startAt="3"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столярных заполнений оконных проемов с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восстановле-нием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исторического рисунка расстекловки; реставрация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сохра-нившихся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деревянных ставень с сохранением и реставрацией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ме-таллического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 (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жиковин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 подбором запорной фурнитуры по историческим аналогам.</a:t>
            </a:r>
          </a:p>
          <a:p>
            <a:pPr marL="228600" indent="-228600" algn="just">
              <a:lnSpc>
                <a:spcPct val="95000"/>
              </a:lnSpc>
              <a:buFont typeface="+mj-lt"/>
              <a:buAutoNum type="arabicPeriod" startAt="3"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входных дверей по существующим образцам с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сохранением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металического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декора (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жиковин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 подбором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запор-ной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фурнитуры по историческим аналогам.</a:t>
            </a:r>
          </a:p>
          <a:p>
            <a:pPr marL="228600" indent="-228600" algn="just">
              <a:lnSpc>
                <a:spcPct val="95000"/>
              </a:lnSpc>
              <a:buFont typeface="+mj-lt"/>
              <a:buAutoNum type="arabicPeriod" startAt="3"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новой конструкции крыши с сохранением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истори-ческих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отметок (в 1-ом и 2-ом корпусе сохранение деревянной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стропильной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системы, в 3-ем корпусе - устройство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металличес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-кой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стропильной системы).</a:t>
            </a:r>
          </a:p>
          <a:p>
            <a:pPr marL="228600" indent="-228600" algn="just">
              <a:lnSpc>
                <a:spcPct val="95000"/>
              </a:lnSpc>
              <a:buFont typeface="+mj-lt"/>
              <a:buAutoNum type="arabicPeriod" startAt="3"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исторических слуховых окон и труб на крыше,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выхода на кровлю.</a:t>
            </a:r>
          </a:p>
          <a:p>
            <a:pPr marL="228600" indent="-228600" algn="just">
              <a:lnSpc>
                <a:spcPct val="95000"/>
              </a:lnSpc>
              <a:buFont typeface="+mj-lt"/>
              <a:buAutoNum type="arabicPeriod" startAt="3"/>
            </a:pP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сохранившихся металлических элементов (анкеров) на фасадах.</a:t>
            </a: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72429" y="739824"/>
            <a:ext cx="14853149" cy="1345122"/>
          </a:xfrm>
        </p:spPr>
        <p:txBody>
          <a:bodyPr>
            <a:noAutofit/>
          </a:bodyPr>
          <a:lstStyle/>
          <a:p>
            <a:pPr marL="0" indent="0" algn="just">
              <a:lnSpc>
                <a:spcPct val="95000"/>
              </a:lnSpc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здания осуществляется на основании иконографического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 конца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XIX в. (1898 г.)</a:t>
            </a:r>
          </a:p>
          <a:p>
            <a:pPr marL="0" indent="0" algn="just">
              <a:lnSpc>
                <a:spcPct val="95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Фасады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(все работы предусмотрены по разработанным методикам) .</a:t>
            </a:r>
          </a:p>
          <a:p>
            <a:pPr marL="228600" indent="-228600" algn="just">
              <a:lnSpc>
                <a:spcPct val="95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гранитного цоколя с восстановлением утрат.</a:t>
            </a:r>
          </a:p>
          <a:p>
            <a:pPr marL="228600" indent="-228600" algn="just">
              <a:lnSpc>
                <a:spcPct val="95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бутовой кладки стен с восстановлением и заменой в местах утрат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повреждений 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(цейхгауз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фрагмент стены полукруглого объема корпуса тюрьмы) 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удалением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биопоражений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антисептической обработкой кладки, усилением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инъекционным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укреплением кладки в местах трещин,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гидрофобизацией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кладки, восполнение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утрат раствора в швах кладки известково-песчаным раствором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37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126" y="757488"/>
            <a:ext cx="13610273" cy="1782233"/>
          </a:xfrm>
        </p:spPr>
        <p:txBody>
          <a:bodyPr>
            <a:noAutofit/>
          </a:bodyPr>
          <a:lstStyle/>
          <a:p>
            <a:r>
              <a:rPr lang="x-none" sz="490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9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ведения</a:t>
            </a:r>
            <a:r>
              <a:rPr lang="x-none" sz="490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x-none" sz="490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организациях</a:t>
            </a:r>
            <a:r>
              <a:rPr lang="x-none" sz="490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9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участниках</a:t>
            </a:r>
            <a:r>
              <a:rPr lang="x-none" sz="490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</a:t>
            </a:r>
            <a:r>
              <a:rPr lang="x-none" sz="490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</a:t>
            </a:r>
            <a:endParaRPr lang="ru-RU" sz="49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762" y="3437955"/>
            <a:ext cx="14409678" cy="7185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 строительства: </a:t>
            </a:r>
          </a:p>
          <a:p>
            <a:pPr marL="0" indent="0">
              <a:buNone/>
            </a:pPr>
            <a:r>
              <a:rPr lang="ru-RU" sz="2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Фонд инвестиционных строительных проектов Санкт-Петербурга</a:t>
            </a:r>
          </a:p>
          <a:p>
            <a:pPr marL="0" indent="0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197046, г. Санкт-Петербург, ул. Чапаева, д.9, лит. А.</a:t>
            </a:r>
          </a:p>
          <a:p>
            <a:pPr marL="0" indent="0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Тел.: +7(812) 648-02-04</a:t>
            </a:r>
          </a:p>
          <a:p>
            <a:pPr marL="0" indent="0">
              <a:buNone/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Генпроектные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организации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Консорциум ЗАО "Новая Эра" </a:t>
            </a:r>
          </a:p>
          <a:p>
            <a:pPr marL="0" indent="0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195221, Санкт-Петербург, ул.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Замшина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15 </a:t>
            </a:r>
          </a:p>
          <a:p>
            <a:pPr marL="0" indent="0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Тел.: (812) 590-86-01, Факс: (812) 290-97-73</a:t>
            </a:r>
          </a:p>
          <a:p>
            <a:pPr marL="0" indent="0">
              <a:buNone/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"Архитектурное бюро "Литейная часть-91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indent="0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191104, Санкт-Петербург, Манежный пер., д.1/4, п.1  </a:t>
            </a:r>
          </a:p>
          <a:p>
            <a:pPr marL="0" indent="0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Тел.: (812) 2754408, Факс: (812) 2729754</a:t>
            </a:r>
          </a:p>
          <a:p>
            <a:endParaRPr lang="ru-RU" sz="2500" dirty="0"/>
          </a:p>
          <a:p>
            <a:endParaRPr lang="ru-RU" sz="25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766" y="3559714"/>
            <a:ext cx="3453558" cy="2011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8-конечная звезда 5"/>
          <p:cNvSpPr/>
          <p:nvPr/>
        </p:nvSpPr>
        <p:spPr>
          <a:xfrm>
            <a:off x="14258006" y="234132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1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2050" name="Picture 2" descr="E:\Work\2016 год\Выборгский замок\ПРЕЗЕНТАЦИЯ Выб замок\ЛЧ-91 - логотип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4561" y="8155013"/>
            <a:ext cx="5354763" cy="133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9" t="7571" r="11288" b="11711"/>
          <a:stretch/>
        </p:blipFill>
        <p:spPr>
          <a:xfrm>
            <a:off x="11205766" y="5994772"/>
            <a:ext cx="3453558" cy="1742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08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4104099" y="10099228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Цветовое решение фасадов.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2889503" y="18108"/>
            <a:ext cx="9361462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 (реставрация с приспособлением)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6" name="Picture 6" descr="E:\Work\2016 год\Выборгский замок\ПРЕЗЕНТАЦИЯ Выб замок\КАРТИНКИ\Цейхгауз\29 Ц л. 11 Цветовое решени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463" y="811236"/>
            <a:ext cx="13375543" cy="945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8-конечная звезда 4"/>
          <p:cNvSpPr/>
          <p:nvPr/>
        </p:nvSpPr>
        <p:spPr>
          <a:xfrm>
            <a:off x="14258006" y="234132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19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01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Work\2016 год\Выборгский замок\ПРЕЗЕНТАЦИЯ Выб замок\ИНТЕРЬЕРЫ\Цейхгауз\23 Ц. инт.1 корп.л.7 пом201 2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310" y="5371914"/>
            <a:ext cx="6932270" cy="489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Work\2016 год\Выборгский замок\ПРЕЗЕНТАЦИЯ Выб замок\ИНТЕРЬЕРЫ\Цейхгауз\21 Ц. инт.1 корп.л5 пом 104-1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310" y="300752"/>
            <a:ext cx="6932270" cy="490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4437" y="810196"/>
            <a:ext cx="7700145" cy="43924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Архитектурное  решение интерьеров (внутренняя отделка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None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 приспособления  предусматриваются следующие мероприятия по интерьерам: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Перепланировка части помещений в соответствии с приспособлением, с демонтажем старых перегородок и установкой новых из кирпича и каркасных из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гипсокартона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lvl="0" indent="-22860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Демонтаж полов, деревянных балок перекрытий, части металлических балок перекрытий 2-го и 3-го этажей корпуса 1, 2-го этажа корпуса 2, 1-го и 2-го этажей корпуса 3; деревянных лестниц, деревянного тамбура во 2-ом корпусе, элементов стропильной системы и кровли.</a:t>
            </a:r>
          </a:p>
          <a:p>
            <a:pPr marL="228600" lvl="0" indent="-22860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Гидроизоляция стен и полов.</a:t>
            </a:r>
          </a:p>
          <a:p>
            <a:pPr marL="228600" lvl="0" indent="-22860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монолитных ж/б стен эвакуационной лестничной клетки в 3-ем корпусе.</a:t>
            </a:r>
          </a:p>
          <a:p>
            <a:pPr marL="228600" lvl="0" indent="-22860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Перекладка перемычки одного арочного проема в центральной части 1-го этажа 1-го корпуса для увеличения высоты по современным нормам и правилам.</a:t>
            </a:r>
          </a:p>
          <a:p>
            <a:pPr marL="228600" lvl="0" indent="-22860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части существующих металлических двутавровых балок (по расчету), реставрация сохраняемых.</a:t>
            </a:r>
          </a:p>
          <a:p>
            <a:pPr marL="228600" lvl="0" indent="-22860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новых монолитных железобетонных перекрытий  по металлическим балкам. Металлические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имитации деревянных балок,  обшиваются деревянными панелями, обработанных огнезащитным составом.</a:t>
            </a:r>
          </a:p>
          <a:p>
            <a:pPr marL="228600" lvl="0" indent="-22860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Понижение отметок уровня поля на 1-ом этаже 1-го корпуса, выведение полов 3-го этажа Цейхгауза на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еди-ную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отметку с полами 2-го этажа двух других корпусов здания.</a:t>
            </a:r>
          </a:p>
          <a:p>
            <a:pPr marL="228600" lvl="0" indent="-228600" algn="just"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монолитной плиты пола 1-го этажа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44438" y="18108"/>
            <a:ext cx="7848872" cy="864096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Цейхгауз. Интерьеры.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7993310" y="10099228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корпус Цейхгауза. 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Интерьеры. Развертки стен помещений.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06398" y="10193605"/>
            <a:ext cx="7470887" cy="46805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корпус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Цейхгауза. Фото. Интерьеры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(современное состояние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5122" name="Picture 2" descr="E:\Work\2016 год\Выборгский замок\ПРЕЗЕНТАЦИЯ Выб замок\ИНТЕРЬЕРЫ\Цейхгауз\52 - IMG_01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878" y="7785046"/>
            <a:ext cx="3726414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Work\2016 год\Выборгский замок\ПРЕЗЕНТАЦИЯ Выб замок\ИНТЕРЬЕРЫ\Цейхгауз\42 - DSC_35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99" y="7785046"/>
            <a:ext cx="3726414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Work\2016 год\Выборгский замок\ПРЕЗЕНТАЦИЯ Выб замок\ИНТЕРЬЕРЫ\Цейхгауз\33 - DSC_354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99" y="5202684"/>
            <a:ext cx="3726413" cy="248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Work\2016 год\Выборгский замок\ПРЕЗЕНТАЦИЯ Выб замок\ИНТЕРЬЕРЫ\Цейхгауз\38 - IMG_701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2" b="3949"/>
          <a:stretch/>
        </p:blipFill>
        <p:spPr bwMode="auto">
          <a:xfrm>
            <a:off x="4104878" y="5202684"/>
            <a:ext cx="3726414" cy="249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8-конечная звезда 13"/>
          <p:cNvSpPr/>
          <p:nvPr/>
        </p:nvSpPr>
        <p:spPr>
          <a:xfrm>
            <a:off x="14185998" y="378148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20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6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44437" y="810196"/>
            <a:ext cx="7700145" cy="6974850"/>
          </a:xfrm>
        </p:spPr>
        <p:txBody>
          <a:bodyPr>
            <a:noAutofit/>
          </a:bodyPr>
          <a:lstStyle/>
          <a:p>
            <a:pPr marL="230400" lvl="0" indent="-228600" algn="just">
              <a:lnSpc>
                <a:spcPct val="117000"/>
              </a:lnSpc>
              <a:buFont typeface="+mj-lt"/>
              <a:buAutoNum type="arabicPeriod" startAt="10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заложенных дверных проемов с усилением перемычек.</a:t>
            </a:r>
          </a:p>
          <a:p>
            <a:pPr marL="230400" lvl="0" indent="-228600" algn="just">
              <a:lnSpc>
                <a:spcPct val="117000"/>
              </a:lnSpc>
              <a:buFont typeface="+mj-lt"/>
              <a:buAutoNum type="arabicPeriod" startAt="10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 внутренней металлической   лестницы в 2-м корпусе с обшивкой всех элементов   деревянными панелями, для имитации деревянной лестницы, ограждение – остекленное с металлическими стойками и поручнем.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Деревянная лестница в корпусе 1, указанная в охранном обязательстве, не является </a:t>
            </a:r>
            <a:r>
              <a:rPr lang="ru-RU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</a:t>
            </a:r>
            <a:r>
              <a:rPr 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-ческой 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(возведена в послевоенный период со смещением исторического местоположения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230400" lvl="0" indent="-228600" algn="just">
              <a:lnSpc>
                <a:spcPct val="117000"/>
              </a:lnSpc>
              <a:buFont typeface="+mj-lt"/>
              <a:buAutoNum type="arabicPeriod" startAt="10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новых тамбуров в витражных конструкциях во 2-ом и 3-ем корпусах.</a:t>
            </a:r>
          </a:p>
          <a:p>
            <a:pPr marL="230400" lvl="0" indent="-228600" algn="just">
              <a:lnSpc>
                <a:spcPct val="117000"/>
              </a:lnSpc>
              <a:buFont typeface="+mj-lt"/>
              <a:buAutoNum type="arabicPeriod" startAt="10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3-ем корпусе устройство новой противопожарной бетонной лестницы и монолитной ж/б шахты для лифта. </a:t>
            </a:r>
          </a:p>
          <a:p>
            <a:pPr marL="230400" lvl="0" indent="-228600" algn="just">
              <a:lnSpc>
                <a:spcPct val="117000"/>
              </a:lnSpc>
              <a:buFont typeface="+mj-lt"/>
              <a:buAutoNum type="arabicPeriod" startAt="10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полов из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керамогранита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фактурой, имитирующей деревянные доски.</a:t>
            </a:r>
          </a:p>
          <a:p>
            <a:pPr marL="230400" lvl="0" indent="-228600" algn="just">
              <a:lnSpc>
                <a:spcPct val="117000"/>
              </a:lnSpc>
              <a:buFont typeface="+mj-lt"/>
              <a:buAutoNum type="arabicPeriod" startAt="10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Отделка стен помещений технического и хозяйственного назначения в виде облицовки керамической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плит-кой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покраской масляными и водными составами; сохранение существующей каменной отделки стен 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остальных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800" lvl="0" indent="0" algn="just">
              <a:lnSpc>
                <a:spcPct val="117000"/>
              </a:lnSpc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7000"/>
              </a:lnSpc>
              <a:buNone/>
            </a:pP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Проектом реставрации интерьеров предусматривается: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 algn="just">
              <a:lnSpc>
                <a:spcPct val="117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валунной и кирпичной кладки, отделки стен в соответствии с разработанными методиками с расчисткой от поздних побелок и штукатурных слоев,  удаление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высолов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восполнение в местах утрат и замена в местах повреждений с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вычинками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инъекционное укрепление кладки в местах трещин,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воспол-нение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утрат раствора в швах кладки,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гидрофобизация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кладки.  </a:t>
            </a:r>
          </a:p>
          <a:p>
            <a:pPr marL="228600" indent="-228600" algn="just">
              <a:lnSpc>
                <a:spcPct val="117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гранитных и кирпичных опорных столбов.</a:t>
            </a:r>
          </a:p>
          <a:p>
            <a:pPr marL="228600" indent="-228600" algn="just">
              <a:lnSpc>
                <a:spcPct val="117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гранитной лестницы.</a:t>
            </a:r>
          </a:p>
          <a:p>
            <a:pPr marL="228600" indent="-228600" algn="just">
              <a:lnSpc>
                <a:spcPct val="117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выставочных залах кирпичной и гранитной кладки стен.</a:t>
            </a:r>
          </a:p>
          <a:p>
            <a:pPr marL="228600" indent="-228600" algn="just">
              <a:lnSpc>
                <a:spcPct val="117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отделки интерьеров (полы, потолки, стены в остальных помещениях, окна и двери, металлические элементы) согласовывается с Госорганом по сохранению объектов культурного наследия.</a:t>
            </a:r>
          </a:p>
          <a:p>
            <a:pPr marL="0" indent="97200" algn="just">
              <a:lnSpc>
                <a:spcPct val="117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 и Цейхгауз обеспечиваются всеми необходимыми для нормального функционирования сетями и системами инженерного обеспечения в соответствии с современными требованиями, нормами и правилами: электроснабжение, наружное и внутреннее освещение, водоснабжение, водоотведение, отопление, вентиляция, радиофикация, телефония, система охранной сигнализации, система охранного телевидения, система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автома-тической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пожарной сигнализации, система оповещения и управления эвакуацией людей при пожаре. При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ройстве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сетей коммуникации предметы охраны не нарушаются, учитывается сохранение исторического облика фасадов и интерьеров.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993310" y="10099228"/>
            <a:ext cx="6932270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корпус Цейхгауза. Проектные решения.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Интерьеры. Развертки стен помещений.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E:\Work\2016 год\Выборгский замок\ПРЕЗЕНТАЦИЯ Выб замок\ИНТЕРЬЕРЫ\Цейхгауз\27 Ц. инт.3 корп.л.11 пом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310" y="300751"/>
            <a:ext cx="6932270" cy="490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44438" y="18108"/>
            <a:ext cx="7848872" cy="864096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Цейхгауз. Интерьеры.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E:\Work\2016 год\Выборгский замок\ПРЕЗЕНТАЦИЯ Выб замок\ИНТЕРЬЕРЫ\Цейхгауз\28 Ц. инт.3 корп.л.12 пом.2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310" y="5371914"/>
            <a:ext cx="6925871" cy="489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06398" y="10189238"/>
            <a:ext cx="7470887" cy="46805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корпус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Цейхгауза. Фото. Интерьеры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(современное состояние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4100" name="Picture 4" descr="E:\Work\2016 год\Выборгский замок\ПРЕЗЕНТАЦИЯ Выб замок\ИНТЕРЬЕРЫ\Цейхгауз\3 корпус\20 - DSCN072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6" b="6425"/>
          <a:stretch/>
        </p:blipFill>
        <p:spPr bwMode="auto">
          <a:xfrm>
            <a:off x="306400" y="7785046"/>
            <a:ext cx="3726414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Work\2016 год\Выборгский замок\ПРЕЗЕНТАЦИЯ Выб замок\ИНТЕРЬЕРЫ\Цейхгауз\3 корпус\40 - IMG_016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878" y="7785046"/>
            <a:ext cx="3726414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8-конечная звезда 10"/>
          <p:cNvSpPr/>
          <p:nvPr/>
        </p:nvSpPr>
        <p:spPr>
          <a:xfrm>
            <a:off x="14258006" y="378148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21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43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144438" y="10135232"/>
            <a:ext cx="6048672" cy="46805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корпус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Цейхгауза. 1 этаж. Фото. Интерьеры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(современное состояние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06398" y="234132"/>
            <a:ext cx="5742696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корпус Цейхгауза. 1 этаж. Интерьеры. 3</a:t>
            </a:r>
            <a:r>
              <a:rPr lang="en-US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D-</a:t>
            </a: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модель.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459612" y="10207240"/>
            <a:ext cx="6510362" cy="32403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корпус Цейхгауза. Проектные решения. 1 этаж. Интерьеры. 3</a:t>
            </a:r>
            <a:r>
              <a:rPr lang="en-US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D-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модель.</a:t>
            </a:r>
          </a:p>
        </p:txBody>
      </p:sp>
      <p:pic>
        <p:nvPicPr>
          <p:cNvPr id="2050" name="Picture 2" descr="E:\Work\2016 год\Выборгский замок\ПРЕЗЕНТАЦИЯ Выб замок\ИНТЕРЬЕРЫ\корректировки_апрель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094" y="292262"/>
            <a:ext cx="8800486" cy="498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Work\2016 год\Выборгский замок\ПРЕЗЕНТАЦИЯ Выб замок\ИНТЕРЬЕРЫ\16 - IMG_011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2"/>
          <a:stretch/>
        </p:blipFill>
        <p:spPr bwMode="auto">
          <a:xfrm>
            <a:off x="306398" y="5882121"/>
            <a:ext cx="5526672" cy="434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Work\2016 год\Выборгский замок\ПРЕЗЕНТАЦИЯ Выб замок\ИНТЕРЬЕРЫ\23 - DSC_348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" r="11877"/>
          <a:stretch/>
        </p:blipFill>
        <p:spPr bwMode="auto">
          <a:xfrm>
            <a:off x="306399" y="1362258"/>
            <a:ext cx="5526672" cy="4344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Work\2016 год\Выборгский замок\ПРЕЗЕНТАЦИЯ Выб замок\ИНТЕРЬЕРЫ\корректировки_апрель_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094" y="5424841"/>
            <a:ext cx="8800485" cy="480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-конечная звезда 8"/>
          <p:cNvSpPr/>
          <p:nvPr/>
        </p:nvSpPr>
        <p:spPr>
          <a:xfrm>
            <a:off x="14113990" y="378148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22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45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124553" y="18108"/>
            <a:ext cx="6768752" cy="864096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Инженерная инфраструктура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216444" y="624779"/>
            <a:ext cx="14689633" cy="2417665"/>
          </a:xfrm>
        </p:spPr>
        <p:txBody>
          <a:bodyPr>
            <a:noAutofit/>
          </a:bodyPr>
          <a:lstStyle/>
          <a:p>
            <a:pPr marL="0" indent="97200" algn="just">
              <a:lnSpc>
                <a:spcPct val="77000"/>
              </a:lnSpc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инженерной инфраструктурой.    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97200" algn="just">
              <a:lnSpc>
                <a:spcPct val="77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Здания   в границах проектирования  (Дом наместника и Цейхгауз)  обеспечиваются  необходимыми для нормального функционирования  сетями и системами инженерного обеспечения, а именно: электроснабжение, наружное и внутреннее освещение, водоснабжение,  водоотведение, отопление, вентиляция, радиофикация, телефония, система охранной сигнализации, система охранного телевидения, система автоматической пожарной сигнализации, система оповещения и управления эвакуацией людей при пожаре.</a:t>
            </a:r>
          </a:p>
          <a:p>
            <a:pPr marL="0" indent="97200" algn="just">
              <a:lnSpc>
                <a:spcPct val="77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обеспечения хозяйственно-питьевых и противопожарных нужд работников и посетителей зданий  музейного комплекса в границах проектирования,  проектом предусматривается устройство внутриплощадочной сети хозяйственно-противопожарного водопровода  с присоединением к существующей на объекте сети  водоснабжения  от магистральной сети ОАО «Выборгский водоканал», проложенной  в дюкере по дну Выборгского залива с  материка.   В Доме наместника в подвальном помещении С-В части предусматривается водомерный узел, в котором располагается водомерный  узел для всех зданий острова. В соответствии с принятым источником водоснабжения, требованиями к качеству и количеству воды запроектирована совместная система водоснабжения. Хозяйственно-питьевые (с учетом горячего водоснабжения) и технологические, а так же  противопожарные нужды объекта обеспечиваются системой хозяйственно-противопожарного водоснабжения.</a:t>
            </a:r>
          </a:p>
          <a:p>
            <a:pPr marL="0" indent="97200" algn="just">
              <a:lnSpc>
                <a:spcPct val="77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Централизованные сети  водоотведения на объекте  отсутствуют. В соответствии с Техническими условиями на подключение к централизованной системе водоотведения №01-103/ВО от 25.01.2016г., отведение канализационных стоков с территории объекта (в границах проектирования) предусматривается в проектируемые сооружения канализации.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Хоз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-бытовые стоки от Дома Наместника и Цейхгауза отводятся в накопительную емкость. Поверхностный сток с территории в границах благоустройства отводится на проектируемые очистные сооружения ливневой канализации. Водоотведение от существующих объектов комплекса вне границ  проектирования настоящим проектом не рассматривается. Накопительная емкость предусматривается из полиэтилена, типа Rodlex-S5000, комплектной поставки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Polex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Group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подземного заложения, и оборудуется подводящим патрубком, люком-лазом диаметром 800мм с лестницей для спуска, вентиляционным патрубком, а также датчиком уровня для подачи сигнала о заполнении на диспетчерский пункт .Сооружение устанавливается вне проездов на территории объекта. Обслуживание сооружений предполагается осуществлять передвижными транспортными средствами специализированных организаций с последующим вывозом отходов за пределы объекта в места, согласованные с надзорными органами. Расчетная частота вывоза составляет – 1 раз в 1-2 суток (ориентировочно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024548" y="10027220"/>
            <a:ext cx="5433258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Сводный план инженерных сетей.</a:t>
            </a:r>
          </a:p>
        </p:txBody>
      </p:sp>
      <p:pic>
        <p:nvPicPr>
          <p:cNvPr id="2051" name="Picture 3" descr="E:\Work\2016 год\Выборгский замок\ПРЕЗЕНТАЦИЯ Выб замок\КАРТИНКИ\ПЗУ\Лист6_Сет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958" y="3227862"/>
            <a:ext cx="9932773" cy="701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216445" y="3006203"/>
            <a:ext cx="4608513" cy="7525073"/>
          </a:xfrm>
          <a:prstGeom prst="rect">
            <a:avLst/>
          </a:prstGeom>
        </p:spPr>
        <p:txBody>
          <a:bodyPr vert="horz" lIns="165211" tIns="82605" rIns="165211" bIns="82605" rtlCol="0">
            <a:noAutofit/>
          </a:bodyPr>
          <a:lstStyle>
            <a:lvl1pPr marL="619540" indent="-619540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5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42335" indent="-516282" algn="l" defTabSz="165210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5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65132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91185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17237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43290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69343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95397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021448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7200" algn="just">
              <a:lnSpc>
                <a:spcPct val="77000"/>
              </a:lnSpc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дождевой канализации запроектирована для отвода поверхностных сточных вод с территории объекта. Дождевые стоки с территории площадок, дорожек и участков озеленения отводятся по проектируемым водоотводным лоткам в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проекти-руемую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внутриплощадочную сеть ливневой канализации, и затем на сброс в прилегающий водный объект, с устройством на выпуске локальных очистных сооружений. Въезд автомобиль-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транспорта на территорию объекта  не предусматривается, возможен въезд только транспорта служб спасения и обслужи-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вающей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техники в экстренных случаях, поэтому ливневые стоки считаются условно-чистыми. Дождевой сток с существующей площадки размещения мусоросборников отводится в накопи-тельную емкость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-бытового стока.</a:t>
            </a:r>
          </a:p>
          <a:p>
            <a:pPr marL="0" indent="97200" algn="just">
              <a:lnSpc>
                <a:spcPct val="77000"/>
              </a:lnSpc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отсутствием технической возможности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-нения объектов проектирования к централизованному источнику теплоснабжения ОАО «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Выборгтеплоэнерго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и невозможностью устройства на объекте  локального источника теплоснабжения,   проектом предусматривается для нужд отопления, горячего водо-снабжения и вентиляции  использовать электрическую энергию. В Доме наместника и в Цейхгаузе в музейно-выставочных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поме-щениях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отопление предусматривается с помощью электрических теплых плинтусов, в остальных помещениях  с помощью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элек-трических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радиаторов.</a:t>
            </a:r>
          </a:p>
          <a:p>
            <a:pPr marL="0" indent="97200" algn="just">
              <a:lnSpc>
                <a:spcPct val="77000"/>
              </a:lnSpc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Вентиляционное оборудование в Доме наместника 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распола-гается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запотолочном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пространстве,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воздухозабор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осуществля-ется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2 слуховых окна с жалюзийными решетками, выброс  загрязненного воздуха осуществляется  через существующие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ды-мовые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трубы, приспособленные под  вентиляционные каналы. Вентиляционное оборудование в Цейхгаузе располагается в 2-х венткамерах, расположенных  в 1-м  корпусе на 2-м и 3-м этажах.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Воздухозабор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осуществляется с кровли здания через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-тируемые слуховые окна, выброс  загрязненного воздуха осу-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ществляется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через проектируемые вентиляционные каналы на кровле здания, имеющие вид  исторических дымовых труб. </a:t>
            </a:r>
          </a:p>
          <a:p>
            <a:pPr marL="0" indent="97200" algn="just">
              <a:lnSpc>
                <a:spcPct val="77000"/>
              </a:lnSpc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Электроснабжение  зданий  и территории в границах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проекти-рования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осуществляется от существующих сетей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электроснаб-жения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повышением расчетной нагрузки и изменением кате-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гории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электроснабжения. В Цейхгаузе в 1-м корпусе на 1 этаже предусматривается помещение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электрощитовой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отдельным входом.</a:t>
            </a:r>
          </a:p>
          <a:p>
            <a:pPr marL="0" indent="97200" algn="just">
              <a:lnSpc>
                <a:spcPct val="77000"/>
              </a:lnSpc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Наружное освещение в границах проектирования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предусмат-ривается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декоративными светильниками в стилистике  замка. Декоративно художественная подсветка предусматривается по фасадам Дома наместника и Цейхгауза.</a:t>
            </a:r>
          </a:p>
          <a:p>
            <a:pPr marL="0" indent="97200" algn="just">
              <a:lnSpc>
                <a:spcPct val="77000"/>
              </a:lnSpc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инженерными коммуникациями зданий в грани-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проектирования осуществляется с учетом сохранения исто-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рического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облика фасадов и интерьеров.</a:t>
            </a:r>
          </a:p>
          <a:p>
            <a:pPr marL="0" indent="97200" algn="just">
              <a:lnSpc>
                <a:spcPct val="77000"/>
              </a:lnSpc>
              <a:buFont typeface="Arial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автомобильных стоянок на территории замка в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гра-ницах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проектирования настоящим проектом не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предусмат-ривается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8-конечная звезда 6"/>
          <p:cNvSpPr/>
          <p:nvPr/>
        </p:nvSpPr>
        <p:spPr>
          <a:xfrm>
            <a:off x="14330014" y="162124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23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30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234132"/>
            <a:ext cx="5689054" cy="864096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Наружное электроснабжение и электроосвещение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60462" y="10099228"/>
            <a:ext cx="5163659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Подвесной кованый фонарь (индивидуальное изготовление)</a:t>
            </a:r>
          </a:p>
        </p:txBody>
      </p:sp>
      <p:pic>
        <p:nvPicPr>
          <p:cNvPr id="1026" name="Picture 2" descr="E:\Work\2016 год\Выборгский замок\ПРЕЗЕНТАЦИЯ Выб замок\КАРТИНКИ\ПЗУ\10 л 2 План сете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053" y="3908545"/>
            <a:ext cx="9068677" cy="640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Work\2016 год\Выборгский замок\ПРЕЗЕНТАЦИЯ Выб замок\КАРТИНКИ\Светильники\11 л. 3- Светильн на фасад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054" y="310426"/>
            <a:ext cx="9068676" cy="320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5689054" y="3330476"/>
            <a:ext cx="9068676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Наружное электроснабжение и электроосвещение. Расположение светильников на фасаде.</a:t>
            </a:r>
          </a:p>
        </p:txBody>
      </p:sp>
      <p:pic>
        <p:nvPicPr>
          <p:cNvPr id="1028" name="Picture 4" descr="E:\Work\2016 год\Выборгский замок\ПРЕЗЕНТАЦИЯ Выб замок\КАРТИНКИ\Светильники\Пр 3-Светильник поз.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62" y="1314253"/>
            <a:ext cx="2463431" cy="2340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Work\2016 год\Выборгский замок\ПРЕЗЕНТАЦИЯ Выб замок\КАРТИНКИ\Светильники\Пр 4-Светильник поз.2 DSW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766" y="1314253"/>
            <a:ext cx="2432702" cy="234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096767" y="3618508"/>
            <a:ext cx="2432702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Светильник светодиодный</a:t>
            </a:r>
            <a:r>
              <a:rPr lang="en-US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DSW10-06-NW-01(B)</a:t>
            </a:r>
            <a:endParaRPr lang="ru-RU" sz="1400" dirty="0" smtClean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E:\Work\2016 год\Выборгский замок\ПРЕЗЕНТАЦИЯ Выб замок\КАРТИНКИ\Светильники\Пр 5- Светильник поз.3 SFG1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62" y="4338588"/>
            <a:ext cx="321684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792510" y="6210796"/>
            <a:ext cx="2304257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Светодиодный прожектор </a:t>
            </a:r>
            <a:r>
              <a:rPr lang="en-US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SFG 100</a:t>
            </a:r>
            <a:endParaRPr lang="ru-RU" sz="1400" dirty="0" smtClean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1" name="Picture 7" descr="E:\Work\2016 год\Выборгский замок\ПРЕЗЕНТАЦИЯ Выб замок\КАРТИНКИ\Светильники\Пр 6- Светильник поз.3а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9" t="4809" b="23238"/>
          <a:stretch/>
        </p:blipFill>
        <p:spPr bwMode="auto">
          <a:xfrm>
            <a:off x="360462" y="6930876"/>
            <a:ext cx="5163659" cy="33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Work\2016 год\Выборгский замок\ПРЕЗЕНТАЦИЯ Выб замок\КАРТИНКИ\Светильники\Пр 7- Светильник поз.4 МА1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2" y="4340650"/>
            <a:ext cx="1597466" cy="194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3744838" y="6210796"/>
            <a:ext cx="1944215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Светодиодный прожектор МА 200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689054" y="10099228"/>
            <a:ext cx="9068676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Наружное электроснабжение и электроосвещение. План сетей.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40048" y="3618508"/>
            <a:ext cx="2304257" cy="648072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Светодиодный прожектор СДА 70</a:t>
            </a:r>
          </a:p>
        </p:txBody>
      </p:sp>
      <p:sp>
        <p:nvSpPr>
          <p:cNvPr id="17" name="8-конечная звезда 16"/>
          <p:cNvSpPr/>
          <p:nvPr/>
        </p:nvSpPr>
        <p:spPr>
          <a:xfrm>
            <a:off x="14041982" y="378148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24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99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Work\2016 год\Выборгский замок\ПРЕЗЕНТАЦИЯ Выб замок\КАРТИНКИ\ПЗУ\7_СГП_ПОС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"/>
          <a:stretch/>
        </p:blipFill>
        <p:spPr bwMode="auto">
          <a:xfrm>
            <a:off x="2566473" y="1170236"/>
            <a:ext cx="12339606" cy="885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124552" y="306140"/>
            <a:ext cx="9341365" cy="864096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организации строительства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44436" y="432049"/>
            <a:ext cx="2376266" cy="10261351"/>
          </a:xfrm>
        </p:spPr>
        <p:txBody>
          <a:bodyPr>
            <a:noAutofit/>
          </a:bodyPr>
          <a:lstStyle/>
          <a:p>
            <a:pPr marL="0" indent="97200" algn="just">
              <a:lnSpc>
                <a:spcPct val="12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продолжительность  реставрационных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 в границах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проек-тирования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 с учетом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тажных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(5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месяцев),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условиями стесненности проведения работ составит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месяца.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97200" algn="just">
              <a:lnSpc>
                <a:spcPct val="12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будут проводиться на территории действующего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зейно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-выставочного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 без его закрытия для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посети-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обеспечения 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и посетителей к  остальным музейным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-там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строительное ограждение производится только вокруг мест проведения работ.</a:t>
            </a:r>
          </a:p>
          <a:p>
            <a:pPr marL="0" indent="97200" algn="just">
              <a:lnSpc>
                <a:spcPct val="12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строительной площадке не предусматривается проезд строительной техники.</a:t>
            </a:r>
          </a:p>
          <a:p>
            <a:pPr marL="0" indent="97200" algn="just">
              <a:lnSpc>
                <a:spcPct val="12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грузоподъемных работ непосредственно на объектах работ используется кран типа «Пионер».</a:t>
            </a:r>
          </a:p>
          <a:p>
            <a:pPr marL="0" indent="97200" algn="just">
              <a:lnSpc>
                <a:spcPct val="120000"/>
              </a:lnSpc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Складирование строительно-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мусора и материалов от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строительных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произво-дят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площадках,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располо-женных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рядом с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реконстру-ируемыми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зданиями.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Площад-ки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организуется на ж/б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дорож-ных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плитах. Далее на тележках отвозятся в контейнер для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Пухто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Контейнер размещается у подъезда к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площадке у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-та.</a:t>
            </a:r>
          </a:p>
          <a:p>
            <a:pPr marL="0" indent="97200" algn="just">
              <a:lnSpc>
                <a:spcPct val="120000"/>
              </a:lnSpc>
              <a:buNone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работы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летний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11.00-19.00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зимний период – 10.00-18.00.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Выходной день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19647" y="9883204"/>
            <a:ext cx="5433258" cy="50405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решения. Строительный генеральный план</a:t>
            </a:r>
          </a:p>
        </p:txBody>
      </p:sp>
      <p:sp>
        <p:nvSpPr>
          <p:cNvPr id="6" name="8-конечная звезда 5"/>
          <p:cNvSpPr/>
          <p:nvPr/>
        </p:nvSpPr>
        <p:spPr>
          <a:xfrm>
            <a:off x="14185998" y="234132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25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27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1" y="306140"/>
            <a:ext cx="15122525" cy="864096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Технико-экономические показатели объекта капитального строительства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52551" y="1098228"/>
            <a:ext cx="12817424" cy="50405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652106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 крепостных построек и сооружений на острове. Реставрация с приспособлением под музейно-выставочные функции»</a:t>
            </a:r>
          </a:p>
          <a:p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адресу: Ленинградская область, г. Выборг, о. Замковый, д.1</a:t>
            </a:r>
          </a:p>
          <a:p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E:\Work\2016 год\Выборгский замок\ПРЕЗЕНТАЦИЯ Выб замок\КАРТИНКИ\Анотация- ВЗ - ТЭП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74" y="1904573"/>
            <a:ext cx="5616624" cy="848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8-конечная звезда 4"/>
          <p:cNvSpPr/>
          <p:nvPr/>
        </p:nvSpPr>
        <p:spPr>
          <a:xfrm>
            <a:off x="14258006" y="234132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26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77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2736725" y="10233601"/>
            <a:ext cx="9514007" cy="369683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652106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 проектных материалов ФАР «</a:t>
            </a:r>
            <a:r>
              <a:rPr lang="ru-RU" sz="1400" dirty="0" err="1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Росрыболовство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8454" y="234132"/>
            <a:ext cx="4177257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652106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</a:t>
            </a:r>
            <a:r>
              <a:rPr lang="ru-RU" sz="32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288454" y="1211120"/>
            <a:ext cx="4077867" cy="5503732"/>
          </a:xfrm>
        </p:spPr>
        <p:txBody>
          <a:bodyPr>
            <a:noAutofit/>
          </a:bodyPr>
          <a:lstStyle/>
          <a:p>
            <a:pPr marL="97200" indent="180000" algn="just">
              <a:lnSpc>
                <a:spcPct val="15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положительное заключение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историко-культурной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экспертизы научно-проектной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сохранению объекта культурного наследия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фе-дерального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 «Комплекс  крепостных  построек и сооружений на острове» по адресу: Ленинградская область, г. Выборг, о. Замковый, 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Акт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-там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историко-культурной экспертизы от 19.06.2015г.</a:t>
            </a:r>
          </a:p>
          <a:p>
            <a:pPr marL="97200" indent="180000" algn="just">
              <a:lnSpc>
                <a:spcPct val="15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проектной документации в части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сох-ранения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культурного наследия от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-мента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охраны, сохранения 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исполь-зования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культурного наследия при Комитете по культуре Ленинградской области. Письмо №01-10-7356/15-0-1 от 22.12.2015г.</a:t>
            </a:r>
          </a:p>
          <a:p>
            <a:pPr marL="97200" indent="180000" algn="just">
              <a:lnSpc>
                <a:spcPct val="150000"/>
              </a:lnSpc>
              <a:buFont typeface="+mj-lt"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проектных материалов в ФАР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Росрыболовство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№2721-ВС/УО2 от 17.05.2016г.</a:t>
            </a:r>
          </a:p>
          <a:p>
            <a:pPr marL="97200" indent="180000" algn="just">
              <a:lnSpc>
                <a:spcPct val="150000"/>
              </a:lnSpc>
              <a:buFont typeface="+mj-lt"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проект  готовится для подачи на рассмотрении в ФАУ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Главгосэкспертиза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России».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680942" y="5337057"/>
            <a:ext cx="2880050" cy="369683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652106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Положительное заключение историко-культурной экспертизы научно-проектной документации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7875318" y="6129145"/>
            <a:ext cx="6886744" cy="369683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652106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 Департамента государственной охраны, сохранения и использования объектов культурного наследия при Комитете по культуре Ленинградской области.</a:t>
            </a:r>
          </a:p>
        </p:txBody>
      </p:sp>
      <p:pic>
        <p:nvPicPr>
          <p:cNvPr id="4098" name="Picture 2" descr="E:\Work\2016 год\Выборгский замок\ПРЕЗЕНТАЦИЯ Выб замок\КАРТИНКИ\Согласования\09 - Выб замок-Согласование ПД в КК ЛО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1" r="2545"/>
          <a:stretch/>
        </p:blipFill>
        <p:spPr bwMode="auto">
          <a:xfrm>
            <a:off x="7875318" y="1550855"/>
            <a:ext cx="2756675" cy="437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Work\2016 год\Выборгский замок\ПРЕЗЕНТАЦИЯ Выб замок\КАРТИНКИ\Согласования\09 - Выб замок-Согласование ПД в КК ЛО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4" t="2610" r="3016" b="-425"/>
          <a:stretch/>
        </p:blipFill>
        <p:spPr bwMode="auto">
          <a:xfrm>
            <a:off x="12047586" y="348342"/>
            <a:ext cx="2714476" cy="428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Work\2016 год\Выборгский замок\ПРЕЗЕНТАЦИЯ Выб замок\КАРТИНКИ\Согласования\10 - Распоряжение о согласовании Акта ИКЭ и ПД от 22.12.1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" r="2519"/>
          <a:stretch/>
        </p:blipFill>
        <p:spPr bwMode="auto">
          <a:xfrm>
            <a:off x="4680942" y="656537"/>
            <a:ext cx="2880050" cy="436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Work\2016 год\Выборгский замок\ПРЕЗЕНТАЦИЯ Выб замок\КАРТИНКИ\Согласования\11 - Росрыболовство-согласование17.05.2016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5" r="5693"/>
          <a:stretch/>
        </p:blipFill>
        <p:spPr bwMode="auto">
          <a:xfrm>
            <a:off x="12790464" y="6801656"/>
            <a:ext cx="2000745" cy="342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E:\Work\2016 год\Выборгский замок\ПРЕЗЕНТАЦИЯ Выб замок\КАРТИНКИ\Согласования\11 - Росрыболовство-согласование17.05.2016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3" r="6257"/>
          <a:stretch/>
        </p:blipFill>
        <p:spPr bwMode="auto">
          <a:xfrm>
            <a:off x="10728970" y="6786860"/>
            <a:ext cx="201337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E:\Work\2016 год\Выборгский замок\ПРЕЗЕНТАЦИЯ Выб замок\КАРТИНКИ\Согласования\11 - Росрыболовство-согласование17.05.2016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1" r="5821"/>
          <a:stretch/>
        </p:blipFill>
        <p:spPr bwMode="auto">
          <a:xfrm>
            <a:off x="8686008" y="6801656"/>
            <a:ext cx="1989992" cy="344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E:\Work\2016 год\Выборгский замок\ПРЕЗЕНТАЦИЯ Выб замок\КАРТИНКИ\Согласования\11 - Росрыболовство-согласование17.05.20164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9" r="5409"/>
          <a:stretch/>
        </p:blipFill>
        <p:spPr bwMode="auto">
          <a:xfrm>
            <a:off x="6597776" y="6796044"/>
            <a:ext cx="2030149" cy="34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E:\Work\2016 год\Выборгский замок\ПРЕЗЕНТАЦИЯ Выб замок\КАРТИНКИ\Согласования\11 - Росрыболовство-согласование17.05.20163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2" r="5544"/>
          <a:stretch/>
        </p:blipFill>
        <p:spPr bwMode="auto">
          <a:xfrm>
            <a:off x="4509544" y="6796044"/>
            <a:ext cx="2005520" cy="34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E:\Work\2016 год\Выборгский замок\ПРЕЗЕНТАЦИЯ Выб замок\КАРТИНКИ\Согласования\11 - Росрыболовство-согласование17.05.20162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9" r="5431"/>
          <a:stretch/>
        </p:blipFill>
        <p:spPr bwMode="auto">
          <a:xfrm>
            <a:off x="2421312" y="6783798"/>
            <a:ext cx="2021759" cy="3459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E:\Work\2016 год\Выборгский замок\ПРЕЗЕНТАЦИЯ Выб замок\КАРТИНКИ\Согласования\11 - Росрыболовство-согласование17.05.20161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5" r="5864"/>
          <a:stretch/>
        </p:blipFill>
        <p:spPr bwMode="auto">
          <a:xfrm>
            <a:off x="332288" y="6781126"/>
            <a:ext cx="2030148" cy="345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Work\2016 год\Выборгский замок\ПРЕЗЕНТАЦИЯ Выб замок\КАРТИНКИ\Согласования\09 - Выб замок-Согласование ПД в КК ЛО2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0" r="2300"/>
          <a:stretch/>
        </p:blipFill>
        <p:spPr bwMode="auto">
          <a:xfrm>
            <a:off x="10757226" y="1563654"/>
            <a:ext cx="2780700" cy="437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8-конечная звезда 19"/>
          <p:cNvSpPr/>
          <p:nvPr/>
        </p:nvSpPr>
        <p:spPr>
          <a:xfrm>
            <a:off x="14258006" y="234132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27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25000" t="-30000" r="-25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Work\2016 год\Выборгский замок\ПРЕЗЕНТАЦИЯ Выб замок\КАРТИНКИ\79lKhUvmXz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8122" r="24757" b="11151"/>
          <a:stretch/>
        </p:blipFill>
        <p:spPr bwMode="auto">
          <a:xfrm>
            <a:off x="432470" y="424000"/>
            <a:ext cx="1477084" cy="132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" y="4338588"/>
            <a:ext cx="15122524" cy="1459629"/>
          </a:xfrm>
          <a:prstGeom prst="rect">
            <a:avLst/>
          </a:prstGeom>
        </p:spPr>
        <p:txBody>
          <a:bodyPr vert="horz" lIns="165211" tIns="82605" rIns="165211" bIns="82605" rtlCol="0" anchor="ctr">
            <a:normAutofit/>
          </a:bodyPr>
          <a:lstStyle>
            <a:lvl1pPr algn="ctr" defTabSz="1652106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5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07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31" y="18108"/>
            <a:ext cx="4660118" cy="864096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Аннотация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438" y="738188"/>
            <a:ext cx="4680520" cy="8181962"/>
          </a:xfrm>
        </p:spPr>
        <p:txBody>
          <a:bodyPr>
            <a:noAutofit/>
          </a:bodyPr>
          <a:lstStyle/>
          <a:p>
            <a:pPr marL="0" indent="0" algn="just">
              <a:lnSpc>
                <a:spcPct val="97000"/>
              </a:lnSpc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крепостных построек и сооружений на острове.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97000"/>
              </a:lnSpc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приспособлением под музейно-выставочные функции.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97000"/>
              </a:lnSpc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объекта: Ленинградская область, г. Выборг, о. Замковый, д.1.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97200" algn="just">
              <a:lnSpc>
                <a:spcPct val="97000"/>
              </a:lnSpc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ведется в  рамках реализации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про-граммы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«Сохранение и использование культурного наследия в России».</a:t>
            </a:r>
          </a:p>
          <a:p>
            <a:pPr marL="0" indent="97200" algn="just">
              <a:lnSpc>
                <a:spcPct val="97000"/>
              </a:lnSpc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заказчик – Министерство культуры Российской федерации в лице Фонда инвестиционных строительных проектов Санкт-Петербурга.</a:t>
            </a:r>
          </a:p>
          <a:p>
            <a:pPr marL="0" indent="97200" algn="just">
              <a:lnSpc>
                <a:spcPct val="97000"/>
              </a:lnSpc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ведется за счет средств государственного займа между Российской федерацией и Международным банком реконструкции и развития (далее – МБРР).</a:t>
            </a:r>
          </a:p>
          <a:p>
            <a:pPr marL="0" indent="97200" algn="just">
              <a:lnSpc>
                <a:spcPct val="97000"/>
              </a:lnSpc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выполнены  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 Заданием на проведение работ по сохранению объекта культурного наследия (памятника истории и культуры) народов Российской федерации № 06-06/14-26 от 10.12.2014г, выданным Департаментом государственной охраны, сохранения и использования объектов культурного наследия  при  Комитете по культуре Ленинградской области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97200" algn="just">
              <a:lnSpc>
                <a:spcPct val="97000"/>
              </a:lnSpc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характеристика объекта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97200" algn="just">
              <a:lnSpc>
                <a:spcPct val="97000"/>
              </a:lnSpc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«Комплекс крепостных построек и сооружений на острове», расположенный по адресу: Ленинградская область, г. Выборг, о. Замковый, д.1, является объектом культурного наследия федерального значения  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соот-ветствии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Постановлением СМ РСФСР №1327 от 30.08.1960г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97200" algn="just">
              <a:lnSpc>
                <a:spcPct val="97000"/>
              </a:lnSpc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Границы территории объекта культурного наследия «Комплекс крепостных построек и сооружений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острове» установлены в соответствии с приказом комитета по культуре Ленинградской области № 22 от 18 июля 2013г. 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976570" y="8155012"/>
            <a:ext cx="7737514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Ситуационный план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E:\Work\2016 год\Выборгский замок\ПРЕЗЕНТАЦИЯ Выб замок\КАРТИНКИ\ПЗУ\Лист1_Ситуац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958" y="162124"/>
            <a:ext cx="10022246" cy="82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144437" y="8608925"/>
            <a:ext cx="14833649" cy="2084475"/>
          </a:xfrm>
          <a:prstGeom prst="rect">
            <a:avLst/>
          </a:prstGeom>
        </p:spPr>
        <p:txBody>
          <a:bodyPr vert="horz" lIns="165211" tIns="82605" rIns="165211" bIns="82605" rtlCol="0">
            <a:noAutofit/>
          </a:bodyPr>
          <a:lstStyle>
            <a:lvl1pPr marL="619540" indent="-619540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5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42335" indent="-516282" algn="l" defTabSz="165210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5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65132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91185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17237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43290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69343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95397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021448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7200" algn="just">
              <a:lnSpc>
                <a:spcPct val="97000"/>
              </a:lnSpc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проектирования расположен в г. Выборге на остове Замковый в Крепостном проливе, располагаемом между Северной гаванью и Южной гаванью Выборгского залива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97200" algn="just">
              <a:lnSpc>
                <a:spcPct val="97000"/>
              </a:lnSpc>
              <a:buFont typeface="Arial" pitchFamily="34" charset="0"/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Гранитная скала в основании острова, до интенсивного освоения человеком была размером 90 х 70 м  и имела форму неправильного четырехугольника. Северо-восточная часть острова представляет собой гранитную возвышенность и поднимается над уровнем залива на 7-10 метров. Верхняя граница склона островной возвышенности в настоящее время прослеживается только в закругленной северо-западной стороне. Линия южного берега ранее находилась на 12-15 м ближе к центру острова и с течением времени была отодвинута земляными насыпями в сторону моря. В настоящее время остров имеет в плане форму неправильного овала размером 175х125 метров.</a:t>
            </a:r>
          </a:p>
          <a:p>
            <a:pPr marL="0" indent="97200" algn="just">
              <a:lnSpc>
                <a:spcPct val="97000"/>
              </a:lnSpc>
              <a:buFont typeface="Arial" pitchFamily="34" charset="0"/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объекта расположена в водоохраной зоне и прибрежной полосе Выборгского залива.</a:t>
            </a:r>
          </a:p>
          <a:p>
            <a:pPr marL="0" indent="97200" algn="just">
              <a:lnSpc>
                <a:spcPct val="97000"/>
              </a:lnSpc>
              <a:buFont typeface="Arial" pitchFamily="34" charset="0"/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Соединение острова с материком осуществляется по Дамбе въездной, которая выходит на Крепостной мост, который в свою очередь, соединяет Северную часть города Выборга с Центральной частью.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8-конечная звезда 6"/>
          <p:cNvSpPr/>
          <p:nvPr/>
        </p:nvSpPr>
        <p:spPr>
          <a:xfrm>
            <a:off x="14041982" y="306140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874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446" y="306140"/>
            <a:ext cx="5472608" cy="10315252"/>
          </a:xfrm>
        </p:spPr>
        <p:txBody>
          <a:bodyPr>
            <a:noAutofit/>
          </a:bodyPr>
          <a:lstStyle/>
          <a:p>
            <a:pPr marL="0" indent="97200" algn="just">
              <a:lnSpc>
                <a:spcPct val="94000"/>
              </a:lnSpc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земельного участка острова, на котором расположен Комплекс крепостных построек и сооружений, составляет 15,122 га. </a:t>
            </a:r>
          </a:p>
          <a:p>
            <a:pPr marL="0" indent="97200" algn="just">
              <a:lnSpc>
                <a:spcPct val="94000"/>
              </a:lnSpc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территории объекта в границах проектирования 2517м2 (2,517 га). </a:t>
            </a:r>
          </a:p>
          <a:p>
            <a:pPr marL="0" indent="97200" algn="just">
              <a:lnSpc>
                <a:spcPct val="94000"/>
              </a:lnSpc>
              <a:buNone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 работ по проектированию входит: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0400" indent="-230400" algn="just">
              <a:lnSpc>
                <a:spcPct val="94000"/>
              </a:lnSpc>
              <a:buFont typeface="+mj-lt"/>
              <a:buAutoNum type="arabicPeriod"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с приспособлением под музейно-выставочные функции   исторических зданий Выборгского замка: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0400" indent="180000" algn="just">
              <a:lnSpc>
                <a:spcPct val="94000"/>
              </a:lnSpc>
              <a:buFont typeface="Symbol" panose="05050102010706020507" pitchFamily="18" charset="2"/>
              <a:buChar char=""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0400" indent="180000" algn="just">
              <a:lnSpc>
                <a:spcPct val="94000"/>
              </a:lnSpc>
              <a:buFont typeface="Symbol" panose="05050102010706020507" pitchFamily="18" charset="2"/>
              <a:buChar char=""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 (1-й, 2-й и 3-й корпуса).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0400" indent="-230400" algn="just">
              <a:lnSpc>
                <a:spcPct val="94000"/>
              </a:lnSpc>
              <a:buFont typeface="+mj-lt"/>
              <a:buAutoNum type="arabicPeriod" startAt="2"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следующих территорий: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0400" indent="180000" algn="just">
              <a:lnSpc>
                <a:spcPct val="94000"/>
              </a:lnSpc>
              <a:buFont typeface="Symbol" panose="05050102010706020507" pitchFamily="18" charset="2"/>
              <a:buChar char=""/>
            </a:pPr>
            <a:r>
              <a:rPr lang="ru-RU" sz="1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предмостовой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площадки (площадка перед Домом </a:t>
            </a:r>
            <a:r>
              <a:rPr lang="ru-RU" sz="1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намест-ника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0400" indent="180000" algn="just">
              <a:lnSpc>
                <a:spcPct val="94000"/>
              </a:lnSpc>
              <a:buFont typeface="Symbol" panose="05050102010706020507" pitchFamily="18" charset="2"/>
              <a:buChar char=""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площадки между Домом наместника и первым корпусом Цейхгауза с каменным спуском с крепостного  западного вала;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0400" indent="180000" algn="just">
              <a:lnSpc>
                <a:spcPct val="94000"/>
              </a:lnSpc>
              <a:buFont typeface="Symbol" panose="05050102010706020507" pitchFamily="18" charset="2"/>
              <a:buChar char=""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Нижнего двора между корпусами Цейхгауза и зданием администрации музея (тюрьма).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0400" indent="-230400" algn="just">
              <a:lnSpc>
                <a:spcPct val="94000"/>
              </a:lnSpc>
              <a:buFont typeface="+mj-lt"/>
              <a:buAutoNum type="arabicPeriod" startAt="3"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 и реставрационный ремонт: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0400" indent="180000" algn="just">
              <a:lnSpc>
                <a:spcPct val="94000"/>
              </a:lnSpc>
              <a:buFont typeface="Symbol" panose="05050102010706020507" pitchFamily="18" charset="2"/>
              <a:buChar char=""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участков  Вала крепостного, примыкающих к торцам Дома наместника;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0400" indent="180000" algn="just">
              <a:lnSpc>
                <a:spcPct val="94000"/>
              </a:lnSpc>
              <a:buFont typeface="Symbol" panose="05050102010706020507" pitchFamily="18" charset="2"/>
              <a:buChar char=""/>
            </a:pP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участка фасадной стены здания тюрьмы, примыкающей к 3-му корпусу Цейхгауза (полукруглый объем).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97200" algn="just">
              <a:lnSpc>
                <a:spcPct val="94000"/>
              </a:lnSpc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проведения реставрационных работ является сохранение, реставрация и благоустройство объектов Выборгского замка – единственного в России образца скандинавской оборонительной архитектуры средневековья, одного из главных объектов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туристи-ческого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интереса в Выборге.</a:t>
            </a:r>
          </a:p>
          <a:p>
            <a:pPr marL="0" indent="97200" algn="just">
              <a:lnSpc>
                <a:spcPct val="94000"/>
              </a:lnSpc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с приспособлением под музейно-выставочные функции объектов Выборгского замка в рамках настоящего проектирования, позволят ввести новые объекты культурно-познавательного туризма, расширить основную деятельность  музея «Выборгский замок» с предоставлением сопутствующих услуг и улучшением условий приема посетителей.</a:t>
            </a:r>
          </a:p>
          <a:p>
            <a:pPr marL="0" indent="97200" algn="just">
              <a:lnSpc>
                <a:spcPct val="94000"/>
              </a:lnSpc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Пользователь объекта -  ГБУК ЛО «Музейное агентство» с пере-дачей прав ГБУК ЛО «Историко-архитектурный музей-заповедник «Выборгский замок» и историко-этнографический музей-заповедник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Ялкала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по распоряжению Правительства ЛО от 15.06.2015г №197-р «О реорганизации Государственного бюджетного учреждения культуры ЛЛ «Музейное агентство».</a:t>
            </a:r>
          </a:p>
          <a:p>
            <a:pPr marL="0" indent="97200" algn="just">
              <a:lnSpc>
                <a:spcPct val="94000"/>
              </a:lnSpc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вид разрешенного использования земельного участка – под комплекс крепостных построек и сооружений на острове.</a:t>
            </a:r>
          </a:p>
          <a:p>
            <a:pPr marL="0" indent="97200" algn="just">
              <a:lnSpc>
                <a:spcPct val="94000"/>
              </a:lnSpc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объекта проводилось в соответствии с федеральным законом от 25.06.2002 №73-ФЗ «Об объектах культурного наследия (памятниках истории и культуры) народов Российской Федерации.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833070" y="288032"/>
            <a:ext cx="8424936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расположения объекта культурного наследия федерального значения «Комплекс крепостных построек и сооружений на острове» (адрес объекта: Ленинградская область, г. Выборг, о. Замковый, д.1)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905078" y="8371036"/>
            <a:ext cx="9577064" cy="2034332"/>
          </a:xfrm>
          <a:prstGeom prst="rect">
            <a:avLst/>
          </a:prstGeom>
        </p:spPr>
        <p:txBody>
          <a:bodyPr vert="horz" lIns="165211" tIns="82605" rIns="165211" bIns="82605" numCol="3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Цейхгауз (1-й корпус). </a:t>
            </a:r>
          </a:p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Цейхгауз (2-й корпус).</a:t>
            </a:r>
          </a:p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Цейхгауз (3-й корпус).</a:t>
            </a:r>
          </a:p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Тюрьма.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Арсенал (первый корпус).</a:t>
            </a:r>
          </a:p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Арсенал (второй корпус).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Винный погреб.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Башня  Олафа.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Корпус Восточный.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Корпус Западный.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Корпус Южный.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Башня Райская (Круглая).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Башня Сапожника.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Дом Наместника.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Крыльцо с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лестницей</a:t>
            </a:r>
          </a:p>
          <a:p>
            <a:pPr algn="l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башней Олафа.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Фортификационные</a:t>
            </a:r>
          </a:p>
          <a:p>
            <a:pPr algn="l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Кузнечного дворика.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Бастион южный.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Погреб на Верхнем дворе.</a:t>
            </a:r>
          </a:p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 Погреб  под башней Олафа.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 Стена юго-западная.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21. Дамба въездная.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22. Бастион восточный.</a:t>
            </a:r>
          </a:p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23. Вал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крепостной</a:t>
            </a:r>
          </a:p>
          <a:p>
            <a:pPr algn="l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элементами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бруствера и</a:t>
            </a:r>
          </a:p>
          <a:p>
            <a:pPr algn="l"/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валганга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  <p:pic>
        <p:nvPicPr>
          <p:cNvPr id="10242" name="Picture 2" descr="E:\Work\2016 год\Выборгский замок\ПРЕЗЕНТАЦИЯ Выб замок\КАРТИНКИ\ПЗУ\Схем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0" r="4620" b="6360"/>
          <a:stretch/>
        </p:blipFill>
        <p:spPr bwMode="auto">
          <a:xfrm>
            <a:off x="5833070" y="954212"/>
            <a:ext cx="8919253" cy="732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8-конечная звезда 6"/>
          <p:cNvSpPr/>
          <p:nvPr/>
        </p:nvSpPr>
        <p:spPr>
          <a:xfrm>
            <a:off x="14258006" y="234132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8414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" y="-53900"/>
            <a:ext cx="4573081" cy="999058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Выборгский замок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72429" y="792088"/>
            <a:ext cx="4500654" cy="9883204"/>
          </a:xfrm>
          <a:prstGeom prst="rect">
            <a:avLst/>
          </a:prstGeom>
        </p:spPr>
        <p:txBody>
          <a:bodyPr vert="horz" lIns="165211" tIns="82605" rIns="165211" bIns="82605" rtlCol="0">
            <a:noAutofit/>
          </a:bodyPr>
          <a:lstStyle>
            <a:lvl1pPr marL="619540" indent="-619540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5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42335" indent="-516282" algn="l" defTabSz="165210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5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65132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91185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17237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43290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69343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95397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021448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80000"/>
              </a:lnSpc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Краткие историко-архивные и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объекте культурного наследия.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97200" algn="just">
              <a:lnSpc>
                <a:spcPct val="80000"/>
              </a:lnSpc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крепостных построек и сооружений на острове в г. Выборге (Выборгский замок) —  это единственный в России образец скандинавской оборонительной архитектуры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невековья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соединяющий в себе черты памятника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фортифи-кационной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гражданской архитектуры,  облик которого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скла-дывался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протяжении XIII-XIX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вв.,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обусловлено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разви-тием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военной техники и постоянным совершенствованием фортификационного искусства, и принадлежал в свое время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разным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военным ведомствам трех государств – Швеции, России и Финляндии. </a:t>
            </a:r>
          </a:p>
          <a:p>
            <a:pPr marL="0" indent="97200" algn="just">
              <a:lnSpc>
                <a:spcPct val="8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Выборгский замок был заложен шведами в 1293 г. на острове  (Замковый остров), запиравшем выход из западного русла реки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Вуоксы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Финский залив. За овладение бассейном 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Вуоксы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XII в. началась борьба между Швецией и Великим Новгородом. Весной  1298г шведский полководец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Торкель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Кнутссон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возглавил поход в Карелию, во время которого на острове Крепостного пролива и был заложен  замок, и назван Выборг – «Святая крепость». Одна из целей похода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заключа-лась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завоевании карел и распространении христианства. Возведение замка имело для Швеции огромное военно-стратегическое значение -  закрепление за страной территорий 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Вуоксе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Карельском перешейке, - на важных торговых путях у места основания замка (вблизи этого места находилась оконечность, некогда соединявшая Ладогу с Балтийским морем) и контролирование движения по этим путям. </a:t>
            </a:r>
          </a:p>
          <a:p>
            <a:pPr marL="0" indent="97200" algn="just">
              <a:lnSpc>
                <a:spcPct val="8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периметру острова построили стену с зубцами, а внутри нее  из гранитных камней сложили  четырехгранную башню с галереей боевого хода. Название своё  она получила в честь короля норвежского Олафа II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Харальдсона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башня Святого Олафа. Постепенно на острове появлялись дополнительные постройки, так как это было необходимо для жизнеобеспечения  не только наместника, солдат, но и для работы прислуги. Наивысшего расцвета Выборгский замок достиг в 40-е годы XIV столетия, в период наместничества Карла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Кнутссона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Бунде. Остров был увеличен искусственно. Построены дополнительные сторожевые башни и новая оборонительная стена по всему периметру острова. Этот период можно охарактеризовать, как второй этап фортификационного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тельства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Дальнейшие изменения Выборгский замок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претерпе-вает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проверки королем Густавом Вазой пограничных рубежей. В это время он несколько дней провёл в замке. Реконструкция башни Св. Олафа начинается в 1561 и длится до 1564 года.  В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XVIIIв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ремонтировались стены после осады  Выборга, войсками Петра I. Значительной переделке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подвер-глись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корпус и башня Св. Олафа в конце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XIXв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Причиной этому был пожар 7сентября 1856года. Выгорела вся башня изнутри, обрушились перекрытия главного корпуса. Без малого сорок лет эти помещения простояли в запустении. И только в конце XIX века начались восстановительные работы. В 1891-1894 гг. была проведена реконструкция замка. 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основ-ном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сегодня Выборгский замок имеет тот вид, который он получил в ходе этих работ.</a:t>
            </a:r>
          </a:p>
          <a:p>
            <a:pPr marL="0" indent="97200" algn="just">
              <a:lnSpc>
                <a:spcPct val="8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1944–1964 гг. в замке находился военный гарнизон. </a:t>
            </a:r>
          </a:p>
          <a:p>
            <a:pPr marL="0" indent="97200" algn="just">
              <a:lnSpc>
                <a:spcPct val="8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1964 г. замковый комплекс передан обществу охраны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памят-ников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музею, начались реставрационные работы.   В декабре 1999 года  по приказу Комитета по культуре Ленинградской области музей получил новое наименование – Государственный музей «Выборгский замок». В настоящее время Выборгский Замок открыт для посещения.</a:t>
            </a:r>
          </a:p>
          <a:p>
            <a:pPr marL="0" indent="97200" algn="just">
              <a:lnSpc>
                <a:spcPct val="80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Неотъемлемой частью исторического фортификационного комплекса являются здания Дом наместника и  Цейхгауз.  </a:t>
            </a:r>
            <a:endParaRPr lang="ru-RU" sz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E:\Work\2016 год\Выборгский замок\ПРЕЗЕНТАЦИЯ Выб замок\КАРТИНКИ\История\Цейхгауз\ВЗ-с птичьего полета 1900-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390" y="305716"/>
            <a:ext cx="6120679" cy="52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E:\Work\2016 год\Выборгский замок\ПРЕЗЕНТАЦИЯ Выб замок\КАРТИНКИ\История\104 - MTM_Viipurin_linnoitukse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7" t="1857" r="898" b="853"/>
          <a:stretch/>
        </p:blipFill>
        <p:spPr bwMode="auto">
          <a:xfrm>
            <a:off x="8713389" y="5914243"/>
            <a:ext cx="6120680" cy="438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E:\Work\2016 год\Выборгский замок\ПРЕЗЕНТАЦИЯ Выб замок\КАРТИНКИ\История\ГП - 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621" y="305717"/>
            <a:ext cx="3897274" cy="291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E:\Work\2016 год\Выборгский замок\ПРЕЗЕНТАЦИЯ Выб замок\КАРТИНКИ\История\ГП - 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083" y="3618453"/>
            <a:ext cx="3904587" cy="295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E:\Work\2016 год\Выборгский замок\ПРЕЗЕНТАЦИЯ Выб замок\КАРТИНКИ\История\ГП - 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620" y="7002884"/>
            <a:ext cx="3916746" cy="329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8713388" y="5274692"/>
            <a:ext cx="6120681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замкового острова с птичьего полета. 1920-е гг..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8713388" y="10091283"/>
            <a:ext cx="6120681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Генеральный план </a:t>
            </a:r>
            <a:r>
              <a:rPr lang="ru-RU" sz="1400" dirty="0" err="1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Шлосского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острова. 1890 г.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573083" y="10091283"/>
            <a:ext cx="3924284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Выборгский замок. Фрагмент плана. 1797 г.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573083" y="6354812"/>
            <a:ext cx="3924284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1400" dirty="0" err="1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Шлосской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крепости Выборга. 1763 г.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573083" y="3024336"/>
            <a:ext cx="3924284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Выборгского замка. 1615 г.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8-конечная звезда 15"/>
          <p:cNvSpPr/>
          <p:nvPr/>
        </p:nvSpPr>
        <p:spPr>
          <a:xfrm>
            <a:off x="14041982" y="432260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4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62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24558" y="90116"/>
            <a:ext cx="12041868" cy="882204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планировочной организации земельного участка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2430" y="954212"/>
            <a:ext cx="2664296" cy="9739188"/>
          </a:xfrm>
          <a:prstGeom prst="rect">
            <a:avLst/>
          </a:prstGeom>
        </p:spPr>
        <p:txBody>
          <a:bodyPr vert="horz" lIns="165211" tIns="82605" rIns="165211" bIns="82605" rtlCol="0">
            <a:noAutofit/>
          </a:bodyPr>
          <a:lstStyle>
            <a:lvl1pPr marL="619540" indent="-619540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5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42335" indent="-516282" algn="l" defTabSz="165210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5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65132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91185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17237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43290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69343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95397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021448" indent="-413026" algn="l" defTabSz="165210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6000"/>
              </a:lnSpc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Пространственная и </a:t>
            </a:r>
            <a:r>
              <a:rPr 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функци-ональная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 </a:t>
            </a:r>
            <a:r>
              <a:rPr 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террито-рии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97200" algn="just">
              <a:lnSpc>
                <a:spcPct val="96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Проектными решениями не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изме-няют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сложившееся местоположение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зданий 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97200" algn="just">
              <a:lnSpc>
                <a:spcPct val="96000"/>
              </a:lnSpc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приспособления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объ-екта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современное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использова-ние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схемы планировочной организации земельного участка предусматривается:</a:t>
            </a:r>
          </a:p>
          <a:p>
            <a:pPr marL="97200" indent="180000" algn="just">
              <a:lnSpc>
                <a:spcPct val="96000"/>
              </a:lnSpc>
              <a:buFont typeface="Symbol" panose="05050102010706020507" pitchFamily="18" charset="2"/>
              <a:buChar char="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незначительное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планировочных отметок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Нижнего двора вдоль дворовой стены 1-го корпуса Цейхгауза и в арочном проходе Дома наместника;</a:t>
            </a:r>
          </a:p>
          <a:p>
            <a:pPr marL="97200" indent="180000" algn="just">
              <a:lnSpc>
                <a:spcPct val="96000"/>
              </a:lnSpc>
              <a:buFont typeface="Symbol" panose="05050102010706020507" pitchFamily="18" charset="2"/>
              <a:buChar char="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территории, прилегающей к Дому наместника и территории Нижнего двора (между Домом Наместника,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оборонительной стеной (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юго-западная), корпусами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Цейхгауза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зданием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-рации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музея (тюрьма)), с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мощения пешеходных зон булыжником и гранитной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брус-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чаткой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иконо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-графическими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архивными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ма-териалами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комфортного перемещения по территории  маломобильных посетителей;</a:t>
            </a:r>
          </a:p>
          <a:p>
            <a:pPr marL="97200" indent="180000" algn="just">
              <a:lnSpc>
                <a:spcPct val="96000"/>
              </a:lnSpc>
              <a:buFont typeface="Symbol" panose="05050102010706020507" pitchFamily="18" charset="2"/>
              <a:buChar char="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рельефа 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проектирования с целью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орга-низации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водоотвода ливневых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стоков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применением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водоот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-водных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лотков, перекрытых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гунными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решетками.</a:t>
            </a:r>
          </a:p>
          <a:p>
            <a:pPr marL="97200" indent="180000" algn="just">
              <a:lnSpc>
                <a:spcPct val="96000"/>
              </a:lnSpc>
              <a:buFont typeface="Symbol" panose="05050102010706020507" pitchFamily="18" charset="2"/>
              <a:buChar char="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реконструкция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лестниц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наместника 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лест-ницы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ведущей на Крепостной вал,</a:t>
            </a:r>
          </a:p>
          <a:p>
            <a:pPr marL="97200" indent="180000" algn="just">
              <a:lnSpc>
                <a:spcPct val="96000"/>
              </a:lnSpc>
              <a:buFont typeface="Symbol" panose="05050102010706020507" pitchFamily="18" charset="2"/>
              <a:buChar char="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проекти-рования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ными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коммуникациями.</a:t>
            </a:r>
          </a:p>
          <a:p>
            <a:pPr marL="97200" indent="180000" algn="just">
              <a:lnSpc>
                <a:spcPct val="96000"/>
              </a:lnSpc>
              <a:buFont typeface="Symbol" panose="05050102010706020507" pitchFamily="18" charset="2"/>
              <a:buChar char="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ъезд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транс-порта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территорию объекта  не предусматривается, возможен въезд только транспорта служб спасения и обслуживающей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экстренных случаях.</a:t>
            </a:r>
            <a:endParaRPr lang="ru-RU" sz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 descr="E:\Work\2016 год\Выборгский замок\ПРЕЗЕНТАЦИЯ Выб замок\КАРТИНКИ\ПЗУ\Лист2_ПЗУ-Урезан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" r="532"/>
          <a:stretch/>
        </p:blipFill>
        <p:spPr bwMode="auto">
          <a:xfrm>
            <a:off x="2853346" y="1053382"/>
            <a:ext cx="12047835" cy="926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8-конечная звезда 4"/>
          <p:cNvSpPr/>
          <p:nvPr/>
        </p:nvSpPr>
        <p:spPr>
          <a:xfrm>
            <a:off x="14258006" y="234132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29352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16446" y="0"/>
            <a:ext cx="14684736" cy="882204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благоустройства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E:\Work\2016 год\Выборгский замок\ПРЕЗЕНТАЦИЯ Выб замок\КАРТИНКИ\ПЗУ\Лист4_Благоустройств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13" y="867225"/>
            <a:ext cx="13479001" cy="952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8-конечная звезда 3"/>
          <p:cNvSpPr/>
          <p:nvPr/>
        </p:nvSpPr>
        <p:spPr>
          <a:xfrm>
            <a:off x="14258006" y="234132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6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8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1"/>
          <p:cNvSpPr txBox="1">
            <a:spLocks/>
          </p:cNvSpPr>
          <p:nvPr/>
        </p:nvSpPr>
        <p:spPr>
          <a:xfrm>
            <a:off x="9827953" y="4816620"/>
            <a:ext cx="4991507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 и разрезы Дом наместника. Чертеж. 15.05.1898 г.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8964211" y="9965781"/>
            <a:ext cx="5855249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на Дом наместника и Цейхгауз с юго-востока. </a:t>
            </a:r>
            <a:r>
              <a:rPr lang="ru-RU" sz="1400" dirty="0" err="1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Фотогрфия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1908 г.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0" y="450156"/>
            <a:ext cx="4608935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 (реставрация с </a:t>
            </a:r>
            <a:r>
              <a:rPr lang="ru-RU" sz="3200" kern="3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приспособлением)</a:t>
            </a:r>
            <a:endParaRPr lang="ru-RU" sz="3200" kern="3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бъект 2"/>
          <p:cNvSpPr>
            <a:spLocks noGrp="1"/>
          </p:cNvSpPr>
          <p:nvPr>
            <p:ph idx="1"/>
          </p:nvPr>
        </p:nvSpPr>
        <p:spPr>
          <a:xfrm>
            <a:off x="144437" y="1512168"/>
            <a:ext cx="4392489" cy="901910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Краткие исторические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 (дом губернатора, государев дом,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губернс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(затем - гарнизонная)    канцелярия,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ордонансгауз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комен-дантский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дом, каменная связь № 51) является неотъемлемой частью комплекса крепостных построек и сооружений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Замко-вого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острова в г. Выборг.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Первооснову здания составляет оборонительный комплекс, возведенный в сер. XVI- нач. XVII вв. при модернизации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ук-реплений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замка под артиллерийскую оборону на месте воротной Пожарной башни XV в. 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XVII века приворотный комплекс был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преобра-зован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единый комплекс, служивший одновременно входом в замок, его оборонительным элементом, и при этом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приспо-собленный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жилье.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1634 году  оно стало называться Домом наместника, с 1640-х годов служило резиденцией выборгского губернатора.  С 1750-х годов в здании разместилась губернская канцелярия, а с 1799г-ордонансгауз. Позже в   здании размещалось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комен-дантское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управление.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1890-х гг. жилой этаж был переоборудован под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офицер-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квартиры. В 1920-30-х гг. в здании располагались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учреж-дения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финской военной администрации. В период боевых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1939-1940 годов здание получило значительные повреждения. В марте 1940 года оно горело, были утрачены полностью крыша, деревянные перекрытия, практически все заполнения оконных и дверных проемов. Дом был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отремон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-тирован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финскими военными зимой 1942 год. В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послевоен-ный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здание использовалось под квартиры советских офицеров. 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1980-х годов здание использовалось под жилые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-тиры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Внешний облик здания не претерпел существенных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1925-1930-х годах проводились исследования строений замка под руководством О.-И.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Меурмана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1974 г. Трестом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Росреставрация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Ленинградской областной специальной научно-реставрационной производственной мастерской  был выполнен архитектурно-археологический обмер, зондажи и шурфы, архивные и натурные исследования здания Дома наместника под руководством архитектора И.А. Хаустовой. В 1986-1987 годах сотрудниками Ленинградского филиала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про-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ектного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института по реставрации памятников истории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"Спецпроектреставрация" были выполнены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иссле-довательские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реставрационные работы по зданию Дома наместника. </a:t>
            </a:r>
          </a:p>
          <a:p>
            <a:pPr marL="0" indent="9720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день здание используется как Музей подводной археологии, в помещении под аркой – сувенирный магазин.</a:t>
            </a:r>
            <a:endParaRPr lang="ru-RU" sz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608935" y="4896544"/>
            <a:ext cx="5112567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на северо-восточный фасад Дома наместника. Фотография. Фрагмент. 1930-е гг..</a:t>
            </a:r>
            <a:endParaRPr lang="ru-RU" sz="14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Рисунок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8"/>
          <a:stretch/>
        </p:blipFill>
        <p:spPr bwMode="auto">
          <a:xfrm>
            <a:off x="8765383" y="5490717"/>
            <a:ext cx="6054077" cy="462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E:\Work\2014 год\ВЫБОРГСКИЙ замок\Выборгская крепость - Строительные чертежи - 1722 - 1918\02 - Дом наместника\288 - MT_Viipurin_linnoitukse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" b="928"/>
          <a:stretch/>
        </p:blipFill>
        <p:spPr bwMode="auto">
          <a:xfrm>
            <a:off x="9827953" y="234132"/>
            <a:ext cx="4991507" cy="474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Заголовок 1"/>
          <p:cNvSpPr txBox="1">
            <a:spLocks/>
          </p:cNvSpPr>
          <p:nvPr/>
        </p:nvSpPr>
        <p:spPr>
          <a:xfrm>
            <a:off x="4608936" y="10045734"/>
            <a:ext cx="4032446" cy="666180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на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фасад Дома наместника.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Фотография. Фрагмент. </a:t>
            </a:r>
            <a:r>
              <a:rPr lang="ru-RU" sz="14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05.10.1941 </a:t>
            </a:r>
            <a:r>
              <a:rPr lang="ru-RU" sz="14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</p:txBody>
      </p:sp>
      <p:pic>
        <p:nvPicPr>
          <p:cNvPr id="15" name="Picture 3" descr="3  1930-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0" r="4840" b="4135"/>
          <a:stretch/>
        </p:blipFill>
        <p:spPr bwMode="auto">
          <a:xfrm>
            <a:off x="4608935" y="234132"/>
            <a:ext cx="5112567" cy="4740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5 Дом наместника 0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7" t="1465" r="798" b="18594"/>
          <a:stretch/>
        </p:blipFill>
        <p:spPr bwMode="auto">
          <a:xfrm>
            <a:off x="4608935" y="5490716"/>
            <a:ext cx="4032447" cy="468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8-конечная звезда 12"/>
          <p:cNvSpPr/>
          <p:nvPr/>
        </p:nvSpPr>
        <p:spPr>
          <a:xfrm>
            <a:off x="14185998" y="234132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80732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6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1" y="-53900"/>
            <a:ext cx="15122524" cy="864096"/>
          </a:xfrm>
          <a:prstGeom prst="rect">
            <a:avLst/>
          </a:prstGeom>
        </p:spPr>
        <p:txBody>
          <a:bodyPr vert="horz" lIns="165211" tIns="82605" rIns="165211" bIns="82605" rtlCol="0" anchor="ctr">
            <a:no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наместника. </a:t>
            </a:r>
            <a:r>
              <a:rPr lang="ru-RU" sz="3200" dirty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Фото. </a:t>
            </a:r>
            <a:r>
              <a:rPr lang="ru-RU" sz="3200" dirty="0" smtClean="0">
                <a:ln w="6350" cmpd="sng">
                  <a:solidFill>
                    <a:schemeClr val="tx2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состояние.</a:t>
            </a:r>
            <a:endParaRPr lang="ru-RU" sz="3200" dirty="0">
              <a:ln w="6350" cmpd="sng">
                <a:solidFill>
                  <a:schemeClr val="tx2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E:\Work\2014 год\ВЫБОРГСКИЙ замок\ПРОЕКТ 2014\Эскизный проект - 2014\Фотофиксация\01 - Фотофиксация - Дом наместника\Фото для фотофиксации - Дом Наместника - Выпуск\01 - IMG_03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7" r="1102"/>
          <a:stretch/>
        </p:blipFill>
        <p:spPr bwMode="auto">
          <a:xfrm>
            <a:off x="360462" y="817194"/>
            <a:ext cx="813690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Work\2014 год\ВЫБОРГСКИЙ замок\ПРОЕКТ 2014\Эскизный проект - 2014\Фотофиксация\01 - Фотофиксация - Дом наместника\Фото для фотофиксации - Дом Наместника - Выпуск\02 - IMG_7712-Обложк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" t="9497" r="1896" b="3906"/>
          <a:stretch/>
        </p:blipFill>
        <p:spPr bwMode="auto">
          <a:xfrm>
            <a:off x="7705278" y="5546904"/>
            <a:ext cx="7084662" cy="484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Work\2014 год\ВЫБОРГСКИЙ замок\ПРОЕКТ 2014\Эскизный проект - 2014\Фотофиксация\01 - Фотофиксация - Дом наместника\Фото для фотофиксации - Дом Наместника - Выпуск\16 - IMG_77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148" y="817194"/>
            <a:ext cx="6134859" cy="460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8-конечная звезда 14"/>
          <p:cNvSpPr/>
          <p:nvPr/>
        </p:nvSpPr>
        <p:spPr>
          <a:xfrm>
            <a:off x="14113990" y="882204"/>
            <a:ext cx="648072" cy="648072"/>
          </a:xfrm>
          <a:prstGeom prst="star8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8</a:t>
            </a:r>
          </a:p>
        </p:txBody>
      </p:sp>
      <p:pic>
        <p:nvPicPr>
          <p:cNvPr id="1026" name="Picture 2" descr="E:\Work\2014 год\ВЫБОРГСКИЙ замок\ПРОЕКТ 2014\Эскизный проект - 2014\Фотофиксация\01 - Фотофиксация - Дом наместника\Фото для фотофиксации - Дом Наместника - Выпуск\09 - DSCN082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" r="2064" b="-1"/>
          <a:stretch/>
        </p:blipFill>
        <p:spPr bwMode="auto">
          <a:xfrm>
            <a:off x="346686" y="6606839"/>
            <a:ext cx="4936514" cy="376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Work\2016 год\Выборгский замок\ПРЕЗЕНТАЦИЯ Выб замок\КАРТИНКИ\Дом наместника\Фото\IMG_008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5" t="16781" r="53313"/>
          <a:stretch/>
        </p:blipFill>
        <p:spPr bwMode="auto">
          <a:xfrm>
            <a:off x="5473030" y="6606840"/>
            <a:ext cx="2032000" cy="376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09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Г-Презентация Монрепо_РПН_23.04.1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ВГ-Презентация Монрепо_РПН_23.04.15</Template>
  <TotalTime>5351</TotalTime>
  <Words>4955</Words>
  <Application>Microsoft Office PowerPoint</Application>
  <PresentationFormat>Произвольный</PresentationFormat>
  <Paragraphs>304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ВГ-Презентация Монрепо_РПН_23.04.15</vt:lpstr>
      <vt:lpstr>Презентация PowerPoint</vt:lpstr>
      <vt:lpstr>Сведения об организациях-участниках реализации проекта</vt:lpstr>
      <vt:lpstr>Аннотация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Цейхгауз. Интерьеры.</vt:lpstr>
      <vt:lpstr>Цейхгауз. Интерьеры.</vt:lpstr>
      <vt:lpstr>Презентация PowerPoint</vt:lpstr>
      <vt:lpstr>Инженерная инфраструктура</vt:lpstr>
      <vt:lpstr>Наружное электроснабжение и электроосвещение</vt:lpstr>
      <vt:lpstr>Проект организации строительства</vt:lpstr>
      <vt:lpstr>Технико-экономические показатели объекта капитального строительства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воздействия на окружающую среду при восстановлении гидротехнических сооружений и производству работ в водной акватории</dc:title>
  <dc:creator>user</dc:creator>
  <cp:lastModifiedBy>user</cp:lastModifiedBy>
  <cp:revision>628</cp:revision>
  <cp:lastPrinted>2016-05-30T14:21:44Z</cp:lastPrinted>
  <dcterms:created xsi:type="dcterms:W3CDTF">2015-08-04T14:40:27Z</dcterms:created>
  <dcterms:modified xsi:type="dcterms:W3CDTF">2016-06-01T17:25:13Z</dcterms:modified>
</cp:coreProperties>
</file>