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2" r:id="rId2"/>
    <p:sldId id="274" r:id="rId3"/>
    <p:sldId id="275" r:id="rId4"/>
    <p:sldId id="276" r:id="rId5"/>
    <p:sldId id="277" r:id="rId6"/>
  </p:sldIdLst>
  <p:sldSz cx="9144000" cy="6858000" type="screen4x3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89" autoAdjust="0"/>
  </p:normalViewPr>
  <p:slideViewPr>
    <p:cSldViewPr>
      <p:cViewPr varScale="1">
        <p:scale>
          <a:sx n="112" d="100"/>
          <a:sy n="112" d="100"/>
        </p:scale>
        <p:origin x="-16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0DA36-F7EF-484E-8B72-DA5AB26A830E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643C9-89B2-4C1D-AB29-2183EFED8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330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709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04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77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06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032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900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745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71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81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07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66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96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png"/><Relationship Id="rId9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8062664" cy="720079"/>
          </a:xfrm>
        </p:spPr>
        <p:txBody>
          <a:bodyPr>
            <a:normAutofit/>
          </a:bodyPr>
          <a:lstStyle/>
          <a:p>
            <a:r>
              <a:rPr lang="ru-RU" altLang="x-none" sz="2000" b="1" dirty="0" smtClean="0">
                <a:latin typeface="Humanist 521 BT Extra Bold" pitchFamily="34" charset="-18"/>
              </a:rPr>
              <a:t>Город Выборг (Ленинградская область).</a:t>
            </a:r>
            <a:br>
              <a:rPr lang="ru-RU" altLang="x-none" sz="2000" b="1" dirty="0" smtClean="0">
                <a:latin typeface="Humanist 521 BT Extra Bold" pitchFamily="34" charset="-18"/>
              </a:rPr>
            </a:br>
            <a:r>
              <a:rPr lang="ru-RU" altLang="x-none" sz="2000" b="1" dirty="0" smtClean="0">
                <a:latin typeface="Humanist 521 BT Extra Bold" pitchFamily="34" charset="-18"/>
              </a:rPr>
              <a:t> Справочная информация 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124744"/>
            <a:ext cx="7200800" cy="5184576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300" dirty="0" smtClean="0">
                <a:solidFill>
                  <a:schemeClr val="tx1"/>
                </a:solidFill>
              </a:rPr>
              <a:t>Город расположен </a:t>
            </a:r>
            <a:r>
              <a:rPr lang="ru-RU" sz="2300" dirty="0">
                <a:solidFill>
                  <a:schemeClr val="tx1"/>
                </a:solidFill>
              </a:rPr>
              <a:t>на берегу Выборгского залива, находящегося в северо-восточной части Финского залива в 130 км от </a:t>
            </a:r>
            <a:r>
              <a:rPr lang="ru-RU" sz="2300" dirty="0" smtClean="0">
                <a:solidFill>
                  <a:schemeClr val="tx1"/>
                </a:solidFill>
              </a:rPr>
              <a:t>Санкт-Петербурга</a:t>
            </a:r>
          </a:p>
          <a:p>
            <a:pPr algn="l">
              <a:spcBef>
                <a:spcPts val="0"/>
              </a:spcBef>
            </a:pPr>
            <a:endParaRPr lang="ru-RU" sz="23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chemeClr val="tx1"/>
                </a:solidFill>
              </a:rPr>
              <a:t>От границы с Финляндией </a:t>
            </a:r>
            <a:r>
              <a:rPr lang="ru-RU" sz="2300" dirty="0" smtClean="0">
                <a:solidFill>
                  <a:schemeClr val="tx1"/>
                </a:solidFill>
              </a:rPr>
              <a:t>27 </a:t>
            </a:r>
            <a:r>
              <a:rPr lang="ru-RU" sz="2300" dirty="0">
                <a:solidFill>
                  <a:schemeClr val="tx1"/>
                </a:solidFill>
              </a:rPr>
              <a:t>км по железной дороге, </a:t>
            </a:r>
            <a:r>
              <a:rPr lang="ru-RU" sz="2300" dirty="0" smtClean="0">
                <a:solidFill>
                  <a:schemeClr val="tx1"/>
                </a:solidFill>
              </a:rPr>
              <a:t>до </a:t>
            </a:r>
            <a:r>
              <a:rPr lang="ru-RU" sz="2300" dirty="0">
                <a:solidFill>
                  <a:schemeClr val="tx1"/>
                </a:solidFill>
              </a:rPr>
              <a:t>ближайшего международного контрольно-пропускного пункта «Брусничное» по автомобильным дорогам </a:t>
            </a:r>
            <a:r>
              <a:rPr lang="ru-RU" sz="2300" dirty="0" smtClean="0">
                <a:solidFill>
                  <a:schemeClr val="tx1"/>
                </a:solidFill>
              </a:rPr>
              <a:t>— </a:t>
            </a:r>
            <a:r>
              <a:rPr lang="ru-RU" sz="2300" dirty="0">
                <a:solidFill>
                  <a:schemeClr val="tx1"/>
                </a:solidFill>
              </a:rPr>
              <a:t>35 </a:t>
            </a:r>
            <a:r>
              <a:rPr lang="ru-RU" sz="2300" dirty="0" smtClean="0">
                <a:solidFill>
                  <a:schemeClr val="tx1"/>
                </a:solidFill>
              </a:rPr>
              <a:t>км</a:t>
            </a:r>
          </a:p>
          <a:p>
            <a:pPr algn="l">
              <a:spcBef>
                <a:spcPts val="0"/>
              </a:spcBef>
            </a:pPr>
            <a:r>
              <a:rPr lang="ru-RU" sz="2300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300" dirty="0" smtClean="0">
                <a:solidFill>
                  <a:schemeClr val="tx1"/>
                </a:solidFill>
              </a:rPr>
              <a:t>Численность населения на 01.01.2014 – </a:t>
            </a:r>
            <a:r>
              <a:rPr lang="ru-RU" sz="2300" dirty="0">
                <a:solidFill>
                  <a:schemeClr val="tx1"/>
                </a:solidFill>
              </a:rPr>
              <a:t>80 265 </a:t>
            </a:r>
            <a:r>
              <a:rPr lang="ru-RU" sz="2300" dirty="0" smtClean="0">
                <a:solidFill>
                  <a:schemeClr val="tx1"/>
                </a:solidFill>
              </a:rPr>
              <a:t>человек </a:t>
            </a:r>
          </a:p>
          <a:p>
            <a:pPr algn="l">
              <a:spcBef>
                <a:spcPts val="0"/>
              </a:spcBef>
            </a:pPr>
            <a:endParaRPr lang="ru-RU" sz="23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300" dirty="0" smtClean="0">
                <a:solidFill>
                  <a:schemeClr val="tx1"/>
                </a:solidFill>
              </a:rPr>
              <a:t>Более </a:t>
            </a:r>
            <a:r>
              <a:rPr lang="ru-RU" sz="2300" dirty="0">
                <a:solidFill>
                  <a:schemeClr val="tx1"/>
                </a:solidFill>
              </a:rPr>
              <a:t>300 различных памятников: архитектурных, исторических, скульптурных, археологических, садово-паркового </a:t>
            </a:r>
            <a:r>
              <a:rPr lang="ru-RU" sz="2300" dirty="0" smtClean="0">
                <a:solidFill>
                  <a:schemeClr val="tx1"/>
                </a:solidFill>
              </a:rPr>
              <a:t>искусства, среди </a:t>
            </a:r>
            <a:r>
              <a:rPr lang="ru-RU" sz="2300" dirty="0">
                <a:solidFill>
                  <a:schemeClr val="tx1"/>
                </a:solidFill>
              </a:rPr>
              <a:t> </a:t>
            </a:r>
            <a:r>
              <a:rPr lang="ru-RU" sz="2300" dirty="0" smtClean="0">
                <a:solidFill>
                  <a:schemeClr val="tx1"/>
                </a:solidFill>
              </a:rPr>
              <a:t>которых Выборгский замок,</a:t>
            </a:r>
            <a:r>
              <a:rPr lang="ru-RU" sz="2300" dirty="0">
                <a:solidFill>
                  <a:schemeClr val="tx1"/>
                </a:solidFill>
              </a:rPr>
              <a:t> б</a:t>
            </a:r>
            <a:r>
              <a:rPr lang="ru-RU" sz="2300" dirty="0" smtClean="0">
                <a:solidFill>
                  <a:schemeClr val="tx1"/>
                </a:solidFill>
              </a:rPr>
              <a:t>иблиотека </a:t>
            </a:r>
            <a:r>
              <a:rPr lang="ru-RU" sz="2300" dirty="0" err="1" smtClean="0">
                <a:solidFill>
                  <a:schemeClr val="tx1"/>
                </a:solidFill>
              </a:rPr>
              <a:t>Алвара</a:t>
            </a:r>
            <a:r>
              <a:rPr lang="ru-RU" sz="2300" dirty="0" smtClean="0">
                <a:solidFill>
                  <a:schemeClr val="tx1"/>
                </a:solidFill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</a:rPr>
              <a:t>Аалто</a:t>
            </a:r>
            <a:r>
              <a:rPr lang="ru-RU" sz="2300" dirty="0" smtClean="0">
                <a:solidFill>
                  <a:schemeClr val="tx1"/>
                </a:solidFill>
              </a:rPr>
              <a:t>, </a:t>
            </a:r>
            <a:r>
              <a:rPr lang="ru-RU" sz="2300" dirty="0">
                <a:solidFill>
                  <a:schemeClr val="tx1"/>
                </a:solidFill>
              </a:rPr>
              <a:t>парк </a:t>
            </a:r>
            <a:r>
              <a:rPr lang="ru-RU" sz="2300" dirty="0" err="1" smtClean="0">
                <a:solidFill>
                  <a:schemeClr val="tx1"/>
                </a:solidFill>
              </a:rPr>
              <a:t>Монрепо</a:t>
            </a:r>
            <a:r>
              <a:rPr lang="ru-RU" sz="2300" dirty="0" smtClean="0">
                <a:solidFill>
                  <a:schemeClr val="tx1"/>
                </a:solidFill>
              </a:rPr>
              <a:t> </a:t>
            </a:r>
          </a:p>
          <a:p>
            <a:pPr algn="l">
              <a:spcBef>
                <a:spcPts val="0"/>
              </a:spcBef>
            </a:pPr>
            <a:endParaRPr lang="ru-RU" sz="23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chemeClr val="tx1"/>
                </a:solidFill>
              </a:rPr>
              <a:t>В памятниках Выборга воплощена культура шведского, финского, русского и немецкого народов</a:t>
            </a:r>
            <a:r>
              <a:rPr lang="ru-RU" sz="2300" dirty="0" smtClean="0">
                <a:solidFill>
                  <a:schemeClr val="tx1"/>
                </a:solidFill>
              </a:rPr>
              <a:t>. Своеобразие городу </a:t>
            </a:r>
            <a:r>
              <a:rPr lang="ru-RU" sz="2300" dirty="0">
                <a:solidFill>
                  <a:schemeClr val="tx1"/>
                </a:solidFill>
              </a:rPr>
              <a:t>придают оригинальное решение планировочной структуры и характер разновременной </a:t>
            </a:r>
            <a:r>
              <a:rPr lang="ru-RU" sz="2300" dirty="0" smtClean="0">
                <a:solidFill>
                  <a:schemeClr val="tx1"/>
                </a:solidFill>
              </a:rPr>
              <a:t>застройки 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75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8062664" cy="1080119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latin typeface="+mn-lt"/>
              </a:rPr>
              <a:t>Подпроект</a:t>
            </a:r>
            <a:r>
              <a:rPr lang="ru-RU" sz="2000" b="1" dirty="0" smtClean="0">
                <a:latin typeface="+mn-lt"/>
              </a:rPr>
              <a:t> «</a:t>
            </a:r>
            <a:r>
              <a:rPr lang="ru-RU" altLang="x-none" sz="2000" b="1" dirty="0" smtClean="0">
                <a:latin typeface="+mn-lt"/>
              </a:rPr>
              <a:t>С</a:t>
            </a:r>
            <a:r>
              <a:rPr lang="ru-RU" sz="2000" b="1" dirty="0" smtClean="0">
                <a:latin typeface="+mn-lt"/>
              </a:rPr>
              <a:t>оздание на основе фрагмента городской структуры центра культурно-туристического развития исторического поселения». 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12776"/>
            <a:ext cx="7416824" cy="4896544"/>
          </a:xfrm>
        </p:spPr>
        <p:txBody>
          <a:bodyPr>
            <a:normAutofit/>
          </a:bodyPr>
          <a:lstStyle/>
          <a:p>
            <a:pPr algn="l"/>
            <a:endParaRPr lang="ru-RU" sz="2000" b="1" dirty="0" smtClean="0">
              <a:solidFill>
                <a:schemeClr val="tx1"/>
              </a:solidFill>
            </a:endParaRP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Цель </a:t>
            </a:r>
            <a:r>
              <a:rPr lang="ru-RU" sz="2000" b="1" dirty="0" err="1">
                <a:solidFill>
                  <a:schemeClr val="tx1"/>
                </a:solidFill>
              </a:rPr>
              <a:t>подпроекта</a:t>
            </a:r>
            <a:r>
              <a:rPr lang="ru-RU" sz="2000" dirty="0">
                <a:solidFill>
                  <a:schemeClr val="tx1"/>
                </a:solidFill>
              </a:rPr>
              <a:t> – создание на основе фрагмента городской структуры («Квартала Сета </a:t>
            </a:r>
            <a:r>
              <a:rPr lang="ru-RU" sz="2000" dirty="0" err="1">
                <a:solidFill>
                  <a:schemeClr val="tx1"/>
                </a:solidFill>
              </a:rPr>
              <a:t>Солберга</a:t>
            </a:r>
            <a:r>
              <a:rPr lang="ru-RU" sz="2000" dirty="0">
                <a:solidFill>
                  <a:schemeClr val="tx1"/>
                </a:solidFill>
              </a:rPr>
              <a:t>») многофункционального культурного центра города Выборг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</a:rPr>
              <a:t>Основные направления работы </a:t>
            </a:r>
          </a:p>
          <a:p>
            <a:pPr marL="285750" indent="-28575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Реставрация и реконструкция с приспособлением под нужды учреждений 9 зданий, из них 5 объекты культурного наследия. </a:t>
            </a:r>
          </a:p>
          <a:p>
            <a:pPr marL="285750" indent="-28575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Работы по благоустройству территории вокруг фрагмента, модернизации и развитию инженерной инфраструктуры (водоотведение, сети уличного освещения, ливневая канализация) и транспортной инфраструктуры (тротуары и автодороги, парковки), озеленению территории.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4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err="1"/>
              <a:t>Подпроект</a:t>
            </a:r>
            <a:r>
              <a:rPr lang="ru-RU" sz="2000" b="1" dirty="0"/>
              <a:t> «</a:t>
            </a:r>
            <a:r>
              <a:rPr lang="ru-RU" altLang="x-none" sz="2000" b="1" dirty="0"/>
              <a:t>С</a:t>
            </a:r>
            <a:r>
              <a:rPr lang="ru-RU" sz="2000" b="1" dirty="0"/>
              <a:t>оздание на основе фрагмента городской структуры центра культурно-туристического развития исторического поселения». Фрагмент городской структуры </a:t>
            </a:r>
            <a:r>
              <a:rPr lang="ru-RU" sz="2000" b="1" dirty="0" smtClean="0"/>
              <a:t>«Квартал Сета </a:t>
            </a:r>
            <a:r>
              <a:rPr lang="ru-RU" sz="2000" b="1" dirty="0" err="1" smtClean="0"/>
              <a:t>Солберга</a:t>
            </a:r>
            <a:r>
              <a:rPr lang="ru-RU" sz="2000" b="1" dirty="0" smtClean="0"/>
              <a:t>»</a:t>
            </a:r>
            <a:endParaRPr lang="ru-RU" sz="20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292080" y="1628800"/>
            <a:ext cx="3600400" cy="4968552"/>
          </a:xfrm>
        </p:spPr>
        <p:txBody>
          <a:bodyPr>
            <a:normAutofit/>
          </a:bodyPr>
          <a:lstStyle/>
          <a:p>
            <a:pPr marL="228600" indent="-228600">
              <a:spcBef>
                <a:spcPts val="0"/>
              </a:spcBef>
              <a:buAutoNum type="arabicPeriod"/>
            </a:pPr>
            <a:r>
              <a:rPr lang="ru-RU" sz="1700" dirty="0" smtClean="0"/>
              <a:t>Дом губернского правления,       ул. Крепостная, дом 22</a:t>
            </a:r>
          </a:p>
          <a:p>
            <a:pPr marL="0" indent="0">
              <a:spcBef>
                <a:spcPts val="0"/>
              </a:spcBef>
              <a:buNone/>
            </a:pPr>
            <a:endParaRPr lang="ru-RU" sz="17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700" dirty="0" smtClean="0"/>
              <a:t>2. Квартал Сета </a:t>
            </a:r>
            <a:r>
              <a:rPr lang="ru-RU" sz="1700" dirty="0" err="1" smtClean="0"/>
              <a:t>Солберга</a:t>
            </a:r>
            <a:r>
              <a:rPr lang="ru-RU" sz="1700" dirty="0" smtClean="0"/>
              <a:t>,             включающий объекты по адресам: у</a:t>
            </a:r>
            <a:r>
              <a:rPr lang="ru-RU" sz="1800" dirty="0" smtClean="0"/>
              <a:t>л. Крепостная дом 15</a:t>
            </a:r>
            <a:r>
              <a:rPr lang="ru-RU" sz="1800" dirty="0"/>
              <a:t>; </a:t>
            </a:r>
            <a:endParaRPr lang="ru-RU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ул. Крепостная, </a:t>
            </a:r>
            <a:r>
              <a:rPr lang="ru-RU" sz="1800" dirty="0"/>
              <a:t>дом 15А; </a:t>
            </a:r>
            <a:r>
              <a:rPr lang="ru-RU" sz="1800" dirty="0" smtClean="0"/>
              <a:t>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 ул. Красина, </a:t>
            </a:r>
            <a:r>
              <a:rPr lang="ru-RU" sz="1800" dirty="0"/>
              <a:t>дом 11; </a:t>
            </a:r>
            <a:r>
              <a:rPr lang="ru-RU" sz="1800" dirty="0" smtClean="0"/>
              <a:t>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ул. Красина, </a:t>
            </a:r>
            <a:r>
              <a:rPr lang="ru-RU" sz="1800" dirty="0"/>
              <a:t>дом 11А;  </a:t>
            </a:r>
            <a:r>
              <a:rPr lang="ru-RU" sz="1800" dirty="0" smtClean="0"/>
              <a:t>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ул. Красноармейская, </a:t>
            </a:r>
            <a:r>
              <a:rPr lang="ru-RU" sz="1800" dirty="0"/>
              <a:t>дом 10; </a:t>
            </a:r>
            <a:endParaRPr lang="ru-RU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ул. Красноармейская, </a:t>
            </a:r>
            <a:r>
              <a:rPr lang="ru-RU" sz="1800" dirty="0"/>
              <a:t>дом 10А (ул. Красноармейская, </a:t>
            </a:r>
            <a:r>
              <a:rPr lang="ru-RU" sz="1800" dirty="0" smtClean="0"/>
              <a:t>д. 8 </a:t>
            </a:r>
            <a:r>
              <a:rPr lang="ru-RU" sz="1800" dirty="0"/>
              <a:t>по Приказу МК РФ № 119 от 20.01.2015 г.); </a:t>
            </a:r>
            <a:r>
              <a:rPr lang="ru-RU" sz="1800" dirty="0" smtClean="0"/>
              <a:t>                             ул. </a:t>
            </a:r>
            <a:r>
              <a:rPr lang="ru-RU" sz="1800" dirty="0"/>
              <a:t>Сторожевой </a:t>
            </a:r>
            <a:r>
              <a:rPr lang="ru-RU" sz="1800" dirty="0" smtClean="0"/>
              <a:t>Башни, дом 16</a:t>
            </a:r>
            <a:r>
              <a:rPr lang="ru-RU" sz="1800" dirty="0"/>
              <a:t>;</a:t>
            </a:r>
            <a:r>
              <a:rPr lang="ru-RU" sz="1800" dirty="0" smtClean="0"/>
              <a:t>        ул. Красина, </a:t>
            </a:r>
            <a:r>
              <a:rPr lang="ru-RU" sz="1800" dirty="0"/>
              <a:t>дом 12.</a:t>
            </a:r>
            <a:endParaRPr lang="ru-RU" sz="1700" dirty="0" smtClean="0"/>
          </a:p>
          <a:p>
            <a:pPr marL="228600" indent="-228600">
              <a:spcBef>
                <a:spcPts val="0"/>
              </a:spcBef>
              <a:buAutoNum type="arabicPeriod"/>
            </a:pPr>
            <a:endParaRPr lang="ru-RU" sz="1200" dirty="0" smtClean="0"/>
          </a:p>
          <a:p>
            <a:pPr marL="228600" indent="-228600">
              <a:spcBef>
                <a:spcPts val="0"/>
              </a:spcBef>
              <a:buAutoNum type="arabicPeriod"/>
            </a:pPr>
            <a:endParaRPr lang="ru-RU" sz="12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4474840" cy="4371478"/>
          </a:xfrm>
        </p:spPr>
      </p:pic>
    </p:spTree>
    <p:extLst>
      <p:ext uri="{BB962C8B-B14F-4D97-AF65-F5344CB8AC3E}">
        <p14:creationId xmlns:p14="http://schemas.microsoft.com/office/powerpoint/2010/main" val="231308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109017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2551078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38" y="2564904"/>
            <a:ext cx="359031" cy="44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44" y="2569923"/>
            <a:ext cx="380118" cy="49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7" y="2564904"/>
            <a:ext cx="261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ул. Крепостная,22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341" y="467212"/>
            <a:ext cx="4392487" cy="2097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476672"/>
            <a:ext cx="269756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19873" y="26369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</a:t>
            </a:r>
            <a:r>
              <a:rPr lang="ru-RU" dirty="0" smtClean="0"/>
              <a:t>л. Крепостная, 15 и 15а</a:t>
            </a:r>
            <a:endParaRPr lang="ru-RU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36913"/>
            <a:ext cx="432049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516217" y="2636912"/>
            <a:ext cx="198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</a:t>
            </a:r>
            <a:r>
              <a:rPr lang="ru-RU" dirty="0" smtClean="0"/>
              <a:t>л. Красина,11</a:t>
            </a:r>
            <a:endParaRPr lang="ru-RU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151037"/>
            <a:ext cx="2697073" cy="204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82" y="3140969"/>
            <a:ext cx="4166630" cy="205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40970"/>
            <a:ext cx="2952328" cy="205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95" y="5229200"/>
            <a:ext cx="380118" cy="49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915" y="5270739"/>
            <a:ext cx="377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67" y="5283398"/>
            <a:ext cx="377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36214" y="5283398"/>
            <a:ext cx="2528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ид на квартал с ул. Сторожевая Башня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491880" y="527073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</a:t>
            </a:r>
            <a:r>
              <a:rPr lang="ru-RU" dirty="0" smtClean="0"/>
              <a:t>л. Красина,12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300192" y="5294052"/>
            <a:ext cx="2773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Ул. Красноармейская,10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0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err="1"/>
              <a:t>Подпроект</a:t>
            </a:r>
            <a:r>
              <a:rPr lang="ru-RU" sz="2000" b="1" dirty="0"/>
              <a:t> «</a:t>
            </a:r>
            <a:r>
              <a:rPr lang="ru-RU" altLang="x-none" sz="2000" b="1" dirty="0"/>
              <a:t>С</a:t>
            </a:r>
            <a:r>
              <a:rPr lang="ru-RU" sz="2000" b="1" dirty="0"/>
              <a:t>оздание на основе фрагмента городской структуры центра культурно-туристического развития  исторического поселения»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925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3000" b="1" dirty="0" smtClean="0"/>
              <a:t>Результаты </a:t>
            </a:r>
            <a:r>
              <a:rPr lang="ru-RU" sz="3000" b="1" dirty="0" err="1" smtClean="0"/>
              <a:t>подпроекта</a:t>
            </a:r>
            <a:endParaRPr lang="ru-RU" sz="3000" b="1" dirty="0" smtClean="0"/>
          </a:p>
          <a:p>
            <a:pPr marL="0" lvl="0" indent="0">
              <a:spcBef>
                <a:spcPts val="0"/>
              </a:spcBef>
              <a:buNone/>
            </a:pPr>
            <a:endParaRPr lang="ru-RU" sz="2800" b="1" dirty="0" smtClean="0"/>
          </a:p>
          <a:p>
            <a:pPr marL="285750" indent="-285750">
              <a:spcBef>
                <a:spcPts val="0"/>
              </a:spcBef>
            </a:pPr>
            <a:r>
              <a:rPr lang="ru-RU" sz="2400" dirty="0"/>
              <a:t>Отреставрированы исторические памятники и воссоздана объемно-пространственная структура квартала Сета </a:t>
            </a:r>
            <a:r>
              <a:rPr lang="ru-RU" sz="2400" dirty="0" err="1"/>
              <a:t>Солберга</a:t>
            </a:r>
            <a:r>
              <a:rPr lang="ru-RU" sz="2400" dirty="0"/>
              <a:t>. </a:t>
            </a:r>
          </a:p>
          <a:p>
            <a:pPr marL="285750" indent="-285750">
              <a:spcBef>
                <a:spcPts val="0"/>
              </a:spcBef>
            </a:pPr>
            <a:r>
              <a:rPr lang="ru-RU" sz="2400" dirty="0"/>
              <a:t>Благоустроены прилегающие к кварталу улицы. </a:t>
            </a:r>
          </a:p>
          <a:p>
            <a:pPr marL="285750" indent="-285750">
              <a:spcBef>
                <a:spcPts val="0"/>
              </a:spcBef>
            </a:pPr>
            <a:r>
              <a:rPr lang="ru-RU" sz="2400" dirty="0"/>
              <a:t>На месте аварийных, </a:t>
            </a:r>
            <a:r>
              <a:rPr lang="ru-RU" sz="2400" dirty="0" err="1"/>
              <a:t>руинированных</a:t>
            </a:r>
            <a:r>
              <a:rPr lang="ru-RU" sz="2400" dirty="0"/>
              <a:t> и неиспользуемых зданий создан многофункциональный культурный центр со зрительным, репетиционными и выставочными залами, в котором будет размещаться театр «Святая крепость», проводиться кинопоказ в рамках ежегодного  общероссийского кинофестиваля «Окно в Европу» и другие культурные мероприятия.</a:t>
            </a:r>
          </a:p>
          <a:p>
            <a:pPr marL="285750" indent="-285750">
              <a:spcBef>
                <a:spcPts val="0"/>
              </a:spcBef>
            </a:pPr>
            <a:r>
              <a:rPr lang="ru-RU" sz="2400" dirty="0"/>
              <a:t>По адресу ул. Крепостная, 22 начнет работу детская драматическая студия. 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900" dirty="0" smtClean="0"/>
          </a:p>
          <a:p>
            <a:pPr marL="285750" lvl="0" indent="-285750">
              <a:spcBef>
                <a:spcPts val="0"/>
              </a:spcBef>
            </a:pPr>
            <a:endParaRPr lang="ru-RU" sz="29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496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2122</TotalTime>
  <Words>385</Words>
  <Application>Microsoft Office PowerPoint</Application>
  <PresentationFormat>Экран (4:3)</PresentationFormat>
  <Paragraphs>42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Город Выборг (Ленинградская область).  Справочная информация </vt:lpstr>
      <vt:lpstr>Подпроект «Создание на основе фрагмента городской структуры центра культурно-туристического развития исторического поселения». </vt:lpstr>
      <vt:lpstr>Подпроект «Создание на основе фрагмента городской структуры центра культурно-туристического развития исторического поселения». Фрагмент городской структуры «Квартал Сета Солберга»</vt:lpstr>
      <vt:lpstr>Презентация PowerPoint</vt:lpstr>
      <vt:lpstr>Подпроект «Создание на основе фрагмента городской структуры центра культурно-туристического развития  исторического поселения»</vt:lpstr>
    </vt:vector>
  </TitlesOfParts>
  <Company>FISP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Бродская</dc:creator>
  <cp:lastModifiedBy>Юлия Бродская</cp:lastModifiedBy>
  <cp:revision>185</cp:revision>
  <cp:lastPrinted>2016-06-27T10:24:02Z</cp:lastPrinted>
  <dcterms:created xsi:type="dcterms:W3CDTF">2016-04-18T11:55:51Z</dcterms:created>
  <dcterms:modified xsi:type="dcterms:W3CDTF">2018-05-23T10:55:04Z</dcterms:modified>
</cp:coreProperties>
</file>