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07" r:id="rId2"/>
    <p:sldId id="312" r:id="rId3"/>
    <p:sldId id="314" r:id="rId4"/>
    <p:sldId id="313" r:id="rId5"/>
  </p:sldIdLst>
  <p:sldSz cx="9144000" cy="6858000" type="screen4x3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89" autoAdjust="0"/>
  </p:normalViewPr>
  <p:slideViewPr>
    <p:cSldViewPr>
      <p:cViewPr>
        <p:scale>
          <a:sx n="124" d="100"/>
          <a:sy n="124" d="100"/>
        </p:scale>
        <p:origin x="-13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0DA36-F7EF-484E-8B72-DA5AB26A830E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643C9-89B2-4C1D-AB29-2183EFED8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330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709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0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77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06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3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900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74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71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81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07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66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0D9A4-2547-4C13-88A3-2375FE04A369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A5252-A387-48E4-B57E-20E01744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96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8062664" cy="720079"/>
          </a:xfrm>
        </p:spPr>
        <p:txBody>
          <a:bodyPr>
            <a:normAutofit/>
          </a:bodyPr>
          <a:lstStyle/>
          <a:p>
            <a:r>
              <a:rPr lang="ru-RU" altLang="x-none" sz="2000" b="1" dirty="0" smtClean="0">
                <a:latin typeface="Humanist 521 BT Extra Bold" pitchFamily="34" charset="-18"/>
              </a:rPr>
              <a:t>Город Тутаев (Ярославская область).</a:t>
            </a:r>
            <a:br>
              <a:rPr lang="ru-RU" altLang="x-none" sz="2000" b="1" dirty="0" smtClean="0">
                <a:latin typeface="Humanist 521 BT Extra Bold" pitchFamily="34" charset="-18"/>
              </a:rPr>
            </a:br>
            <a:r>
              <a:rPr lang="ru-RU" altLang="x-none" sz="2000" b="1" dirty="0" smtClean="0">
                <a:latin typeface="Humanist 521 BT Extra Bold" pitchFamily="34" charset="-18"/>
              </a:rPr>
              <a:t> Справочная информация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124744"/>
            <a:ext cx="7488832" cy="5184576"/>
          </a:xfrm>
        </p:spPr>
        <p:txBody>
          <a:bodyPr>
            <a:noAutofit/>
          </a:bodyPr>
          <a:lstStyle/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Город расположен </a:t>
            </a:r>
            <a:r>
              <a:rPr lang="ru-RU" sz="1600" dirty="0">
                <a:solidFill>
                  <a:schemeClr val="tx1"/>
                </a:solidFill>
              </a:rPr>
              <a:t>на обоих берегах Волги и возник в результате объединения двух самостоятельных городов Романова и </a:t>
            </a:r>
            <a:r>
              <a:rPr lang="ru-RU" sz="1600" dirty="0" smtClean="0">
                <a:solidFill>
                  <a:schemeClr val="tx1"/>
                </a:solidFill>
              </a:rPr>
              <a:t>Борисоглебска </a:t>
            </a:r>
          </a:p>
          <a:p>
            <a:pPr algn="l">
              <a:spcBef>
                <a:spcPts val="0"/>
              </a:spcBef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На правом берегу Волги (Борисоглебская сторона) функционирует причал для четырехпалубных пассажирских теплоходов. Моста через Волгу город не </a:t>
            </a:r>
            <a:r>
              <a:rPr lang="ru-RU" sz="1600" dirty="0" smtClean="0">
                <a:solidFill>
                  <a:schemeClr val="tx1"/>
                </a:solidFill>
              </a:rPr>
              <a:t>имеет. </a:t>
            </a:r>
            <a:r>
              <a:rPr lang="ru-RU" sz="1600" dirty="0">
                <a:solidFill>
                  <a:schemeClr val="tx1"/>
                </a:solidFill>
              </a:rPr>
              <a:t>Автобусное сообщение с Ярославлем есть в обеих частях </a:t>
            </a:r>
            <a:r>
              <a:rPr lang="ru-RU" sz="1600" dirty="0" smtClean="0">
                <a:solidFill>
                  <a:schemeClr val="tx1"/>
                </a:solidFill>
              </a:rPr>
              <a:t>города. </a:t>
            </a:r>
            <a:r>
              <a:rPr lang="ru-RU" sz="1600" dirty="0">
                <a:solidFill>
                  <a:schemeClr val="tx1"/>
                </a:solidFill>
              </a:rPr>
              <a:t>Аэропорт Ярославль (</a:t>
            </a:r>
            <a:r>
              <a:rPr lang="ru-RU" sz="1600" dirty="0" err="1">
                <a:solidFill>
                  <a:schemeClr val="tx1"/>
                </a:solidFill>
              </a:rPr>
              <a:t>Туношна</a:t>
            </a:r>
            <a:r>
              <a:rPr lang="ru-RU" sz="1600" dirty="0">
                <a:solidFill>
                  <a:schemeClr val="tx1"/>
                </a:solidFill>
              </a:rPr>
              <a:t>) расположен в 67 км от Тутаева.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Отдаленность  </a:t>
            </a:r>
            <a:r>
              <a:rPr lang="ru-RU" sz="1600" dirty="0">
                <a:solidFill>
                  <a:schemeClr val="tx1"/>
                </a:solidFill>
              </a:rPr>
              <a:t>34 </a:t>
            </a:r>
            <a:r>
              <a:rPr lang="ru-RU" sz="1600" dirty="0" smtClean="0">
                <a:solidFill>
                  <a:schemeClr val="tx1"/>
                </a:solidFill>
              </a:rPr>
              <a:t>км от Ярославля, </a:t>
            </a:r>
            <a:r>
              <a:rPr lang="ru-RU" sz="1600" dirty="0">
                <a:solidFill>
                  <a:schemeClr val="tx1"/>
                </a:solidFill>
              </a:rPr>
              <a:t>262 </a:t>
            </a:r>
            <a:r>
              <a:rPr lang="ru-RU" sz="1600" dirty="0" smtClean="0">
                <a:solidFill>
                  <a:schemeClr val="tx1"/>
                </a:solidFill>
              </a:rPr>
              <a:t>км от </a:t>
            </a:r>
            <a:r>
              <a:rPr lang="ru-RU" sz="1600" dirty="0">
                <a:solidFill>
                  <a:schemeClr val="tx1"/>
                </a:solidFill>
              </a:rPr>
              <a:t>Москвы 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>
                <a:solidFill>
                  <a:schemeClr val="tx1"/>
                </a:solidFill>
              </a:rPr>
              <a:t>578 </a:t>
            </a:r>
            <a:r>
              <a:rPr lang="ru-RU" sz="1600" dirty="0" smtClean="0">
                <a:solidFill>
                  <a:schemeClr val="tx1"/>
                </a:solidFill>
              </a:rPr>
              <a:t>км от </a:t>
            </a:r>
            <a:r>
              <a:rPr lang="ru-RU" sz="1600" dirty="0">
                <a:solidFill>
                  <a:schemeClr val="tx1"/>
                </a:solidFill>
              </a:rPr>
              <a:t>Санкт-Петербурга </a:t>
            </a:r>
            <a:r>
              <a:rPr lang="ru-RU" sz="1600" dirty="0" smtClean="0">
                <a:solidFill>
                  <a:schemeClr val="tx1"/>
                </a:solidFill>
              </a:rPr>
              <a:t> и </a:t>
            </a:r>
            <a:r>
              <a:rPr lang="ru-RU" sz="1600" dirty="0">
                <a:solidFill>
                  <a:schemeClr val="tx1"/>
                </a:solidFill>
              </a:rPr>
              <a:t>320 км  </a:t>
            </a:r>
            <a:r>
              <a:rPr lang="ru-RU" sz="1600" dirty="0" smtClean="0">
                <a:solidFill>
                  <a:schemeClr val="tx1"/>
                </a:solidFill>
              </a:rPr>
              <a:t>от </a:t>
            </a:r>
            <a:r>
              <a:rPr lang="ru-RU" sz="1600" dirty="0">
                <a:solidFill>
                  <a:schemeClr val="tx1"/>
                </a:solidFill>
              </a:rPr>
              <a:t>Нижнего Новгорода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Численность населения  на 01.01 2015 г. составила 40 340 человек </a:t>
            </a:r>
          </a:p>
          <a:p>
            <a:pPr algn="l">
              <a:spcBef>
                <a:spcPts val="0"/>
              </a:spcBef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Город </a:t>
            </a:r>
            <a:r>
              <a:rPr lang="ru-RU" sz="1600" dirty="0" smtClean="0">
                <a:solidFill>
                  <a:schemeClr val="tx1"/>
                </a:solidFill>
              </a:rPr>
              <a:t>Романов </a:t>
            </a:r>
            <a:r>
              <a:rPr lang="ru-RU" sz="1600" dirty="0">
                <a:solidFill>
                  <a:schemeClr val="tx1"/>
                </a:solidFill>
              </a:rPr>
              <a:t>основан </a:t>
            </a:r>
            <a:r>
              <a:rPr lang="ru-RU" sz="1600" dirty="0" smtClean="0">
                <a:solidFill>
                  <a:schemeClr val="tx1"/>
                </a:solidFill>
              </a:rPr>
              <a:t>в </a:t>
            </a:r>
            <a:r>
              <a:rPr lang="en-US" sz="1600" dirty="0">
                <a:solidFill>
                  <a:schemeClr val="tx1"/>
                </a:solidFill>
              </a:rPr>
              <a:t>XIII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века, </a:t>
            </a:r>
            <a:r>
              <a:rPr lang="ru-RU" sz="1600" dirty="0">
                <a:solidFill>
                  <a:schemeClr val="tx1"/>
                </a:solidFill>
              </a:rPr>
              <a:t>а в 1283 году на противоположном берегу </a:t>
            </a:r>
            <a:r>
              <a:rPr lang="ru-RU" sz="1600" dirty="0" smtClean="0">
                <a:solidFill>
                  <a:schemeClr val="tx1"/>
                </a:solidFill>
              </a:rPr>
              <a:t>Волги </a:t>
            </a:r>
            <a:r>
              <a:rPr lang="ru-RU" sz="1600" dirty="0">
                <a:solidFill>
                  <a:schemeClr val="tx1"/>
                </a:solidFill>
              </a:rPr>
              <a:t>основана Борисоглебская </a:t>
            </a:r>
            <a:r>
              <a:rPr lang="ru-RU" sz="1600" dirty="0" smtClean="0">
                <a:solidFill>
                  <a:schemeClr val="tx1"/>
                </a:solidFill>
              </a:rPr>
              <a:t>сторона</a:t>
            </a:r>
          </a:p>
          <a:p>
            <a:pPr algn="l">
              <a:spcBef>
                <a:spcPts val="0"/>
              </a:spcBef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Б</a:t>
            </a:r>
            <a:r>
              <a:rPr lang="ru-RU" sz="1600" dirty="0" smtClean="0">
                <a:solidFill>
                  <a:schemeClr val="tx1"/>
                </a:solidFill>
              </a:rPr>
              <a:t>олее </a:t>
            </a:r>
            <a:r>
              <a:rPr lang="ru-RU" sz="1600" dirty="0">
                <a:solidFill>
                  <a:schemeClr val="tx1"/>
                </a:solidFill>
              </a:rPr>
              <a:t>160 объектов культурного </a:t>
            </a:r>
            <a:r>
              <a:rPr lang="ru-RU" sz="1600" dirty="0" smtClean="0">
                <a:solidFill>
                  <a:schemeClr val="tx1"/>
                </a:solidFill>
              </a:rPr>
              <a:t>наследия</a:t>
            </a:r>
          </a:p>
          <a:p>
            <a:pPr algn="l">
              <a:spcBef>
                <a:spcPts val="0"/>
              </a:spcBef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Ж</a:t>
            </a:r>
            <a:r>
              <a:rPr lang="ru-RU" sz="1600" dirty="0" smtClean="0">
                <a:solidFill>
                  <a:schemeClr val="tx1"/>
                </a:solidFill>
              </a:rPr>
              <a:t>ивописный  старый город на холмистых берегах Волги, который входит </a:t>
            </a:r>
            <a:r>
              <a:rPr lang="ru-RU" sz="1600" dirty="0">
                <a:solidFill>
                  <a:schemeClr val="tx1"/>
                </a:solidFill>
              </a:rPr>
              <a:t>в маршрут «Золотое кольцо России</a:t>
            </a:r>
            <a:r>
              <a:rPr lang="ru-RU" sz="1600" dirty="0" smtClean="0">
                <a:solidFill>
                  <a:schemeClr val="tx1"/>
                </a:solidFill>
              </a:rPr>
              <a:t>»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/>
              <a:t>Подпроект</a:t>
            </a:r>
            <a:r>
              <a:rPr lang="ru-RU" sz="2400" b="1" dirty="0"/>
              <a:t> «Канатная переправа в городе Тутаеве»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2200" b="1" dirty="0"/>
              <a:t>Цель </a:t>
            </a:r>
            <a:r>
              <a:rPr lang="ru-RU" sz="2200" b="1" dirty="0" err="1"/>
              <a:t>подпроекта</a:t>
            </a:r>
            <a:r>
              <a:rPr lang="ru-RU" sz="2200" dirty="0"/>
              <a:t> – повышение устойчивости городского развития путем создания круглогодичной пассажирской переправы как транспортного и туристического объекта для жителей и гостей города, а также создание благоприятной городской среды.</a:t>
            </a:r>
          </a:p>
          <a:p>
            <a:pPr marL="0" indent="0">
              <a:lnSpc>
                <a:spcPct val="80000"/>
              </a:lnSpc>
              <a:buNone/>
            </a:pPr>
            <a:endParaRPr lang="ru-RU" sz="2200" b="1" dirty="0" smtClean="0"/>
          </a:p>
          <a:p>
            <a:pPr marL="0" indent="0">
              <a:lnSpc>
                <a:spcPct val="80000"/>
              </a:lnSpc>
              <a:buNone/>
            </a:pPr>
            <a:endParaRPr lang="ru-RU" sz="22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200" b="1" dirty="0" smtClean="0"/>
              <a:t>Проект </a:t>
            </a:r>
            <a:r>
              <a:rPr lang="ru-RU" sz="2200" b="1" dirty="0"/>
              <a:t>предусматривает </a:t>
            </a:r>
            <a:r>
              <a:rPr lang="ru-RU" sz="2200" dirty="0"/>
              <a:t>за счет средств займа </a:t>
            </a:r>
            <a:r>
              <a:rPr lang="ru-RU" sz="2200" dirty="0" smtClean="0"/>
              <a:t>НБР выполнение </a:t>
            </a:r>
            <a:r>
              <a:rPr lang="ru-RU" sz="2200" dirty="0"/>
              <a:t>проектных работ</a:t>
            </a:r>
            <a:r>
              <a:rPr lang="ru-RU" sz="2200" dirty="0" smtClean="0"/>
              <a:t>, строительство канатной дороги, благоустройство территории, прилегающей к посадочным станциям, обустройство автостоянки. </a:t>
            </a:r>
            <a:endParaRPr lang="ru-RU" sz="2200" dirty="0"/>
          </a:p>
          <a:p>
            <a:pPr marL="0" lvl="0" indent="0">
              <a:spcBef>
                <a:spcPts val="0"/>
              </a:spcBef>
              <a:buNone/>
            </a:pPr>
            <a:endParaRPr lang="ru-RU" sz="2200" b="1" dirty="0" smtClean="0"/>
          </a:p>
          <a:p>
            <a:pPr marL="285750" indent="-285750">
              <a:lnSpc>
                <a:spcPct val="80000"/>
              </a:lnSpc>
              <a:spcBef>
                <a:spcPts val="600"/>
              </a:spcBef>
            </a:pPr>
            <a:endParaRPr lang="ru-RU" sz="2800" dirty="0"/>
          </a:p>
          <a:p>
            <a:pPr marL="285750" indent="-285750">
              <a:lnSpc>
                <a:spcPct val="80000"/>
              </a:lnSpc>
              <a:spcBef>
                <a:spcPts val="600"/>
              </a:spcBef>
            </a:pPr>
            <a:endParaRPr lang="ru-RU" sz="2800" dirty="0" smtClean="0"/>
          </a:p>
          <a:p>
            <a:pPr marL="285750" indent="-285750">
              <a:lnSpc>
                <a:spcPct val="80000"/>
              </a:lnSpc>
              <a:spcBef>
                <a:spcPts val="600"/>
              </a:spcBef>
            </a:pPr>
            <a:endParaRPr lang="ru-RU" sz="2800" dirty="0" smtClean="0"/>
          </a:p>
          <a:p>
            <a:pPr marL="285750" indent="-285750">
              <a:lnSpc>
                <a:spcPct val="80000"/>
              </a:lnSpc>
              <a:spcBef>
                <a:spcPts val="600"/>
              </a:spcBef>
            </a:pPr>
            <a:endParaRPr lang="ru-RU" sz="2800" dirty="0" smtClean="0"/>
          </a:p>
          <a:p>
            <a:pPr marL="285750" indent="-285750">
              <a:lnSpc>
                <a:spcPct val="80000"/>
              </a:lnSpc>
              <a:spcBef>
                <a:spcPts val="600"/>
              </a:spcBef>
            </a:pPr>
            <a:endParaRPr lang="ru-RU" sz="2800" dirty="0" smtClean="0"/>
          </a:p>
          <a:p>
            <a:pPr marL="285750" lvl="0" indent="-285750">
              <a:spcBef>
                <a:spcPts val="0"/>
              </a:spcBef>
            </a:pPr>
            <a:endParaRPr lang="ru-RU" sz="2900" dirty="0" smtClean="0"/>
          </a:p>
          <a:p>
            <a:pPr marL="285750" lvl="0" indent="-285750">
              <a:spcBef>
                <a:spcPts val="0"/>
              </a:spcBef>
            </a:pPr>
            <a:endParaRPr lang="ru-RU" sz="29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2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/>
              <a:t>Подпроект</a:t>
            </a:r>
            <a:r>
              <a:rPr lang="ru-RU" sz="2400" b="1" dirty="0"/>
              <a:t> «Канатная переправа в городе Тутаеве»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64434"/>
            <a:ext cx="3312368" cy="184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268761"/>
            <a:ext cx="352839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2"/>
            <a:ext cx="331236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64434"/>
            <a:ext cx="3528391" cy="184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535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err="1"/>
              <a:t>Подпроект</a:t>
            </a:r>
            <a:r>
              <a:rPr lang="ru-RU" sz="2400" b="1" dirty="0"/>
              <a:t> «Канатная переправа в городе Тутаеве»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ru-RU" sz="2600" b="1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 smtClean="0"/>
              <a:t>Результаты </a:t>
            </a:r>
            <a:r>
              <a:rPr lang="ru-RU" sz="2000" b="1" dirty="0" err="1" smtClean="0"/>
              <a:t>подпроекта</a:t>
            </a:r>
            <a:endParaRPr lang="ru-RU" sz="2000" b="1" dirty="0" smtClean="0"/>
          </a:p>
          <a:p>
            <a:r>
              <a:rPr lang="ru-RU" sz="1800" dirty="0" smtClean="0"/>
              <a:t>решение острой транспортной проблемы (</a:t>
            </a:r>
            <a:r>
              <a:rPr lang="ru-RU" sz="1800" dirty="0"/>
              <a:t>в течение 10 минут жители и гости города смогут оказаться в другой части города, на другом берегу Волги)</a:t>
            </a:r>
            <a:endParaRPr lang="ru-RU" sz="1800" dirty="0" smtClean="0"/>
          </a:p>
          <a:p>
            <a:r>
              <a:rPr lang="ru-RU" sz="1800" dirty="0" smtClean="0"/>
              <a:t>повышение качества </a:t>
            </a:r>
            <a:r>
              <a:rPr lang="ru-RU" sz="1800" dirty="0"/>
              <a:t>транспортного обслуживания населения и </a:t>
            </a:r>
            <a:r>
              <a:rPr lang="ru-RU" sz="1800" dirty="0" smtClean="0"/>
              <a:t>туристов (новый комфортный, безопасный </a:t>
            </a:r>
            <a:r>
              <a:rPr lang="ru-RU" sz="1800" dirty="0"/>
              <a:t>и </a:t>
            </a:r>
            <a:r>
              <a:rPr lang="ru-RU" sz="1800" dirty="0" smtClean="0"/>
              <a:t>скоростной транспорт) </a:t>
            </a:r>
          </a:p>
          <a:p>
            <a:r>
              <a:rPr lang="ru-RU" sz="1800" dirty="0" smtClean="0"/>
              <a:t>создание нового туристического объекта </a:t>
            </a:r>
            <a:r>
              <a:rPr lang="ru-RU" sz="1800" dirty="0"/>
              <a:t>–</a:t>
            </a:r>
            <a:r>
              <a:rPr lang="ru-RU" sz="1800" b="1" dirty="0"/>
              <a:t> </a:t>
            </a:r>
            <a:r>
              <a:rPr lang="ru-RU" sz="1800" dirty="0"/>
              <a:t>канатная дорога, где с высоты птичьего полета открывается вид на архитектуру старинного города и красивые природные </a:t>
            </a:r>
            <a:r>
              <a:rPr lang="ru-RU" sz="1800" dirty="0" smtClean="0"/>
              <a:t>ландшафты</a:t>
            </a:r>
          </a:p>
          <a:p>
            <a:r>
              <a:rPr lang="ru-RU" sz="1800" dirty="0" smtClean="0"/>
              <a:t> повышение </a:t>
            </a:r>
            <a:r>
              <a:rPr lang="ru-RU" sz="1800" dirty="0"/>
              <a:t>туристической и инвестиционной привлекательности левобережной части города Тутаева, ее </a:t>
            </a:r>
            <a:r>
              <a:rPr lang="ru-RU" sz="1800" dirty="0" smtClean="0"/>
              <a:t>социально-экономическое развитие</a:t>
            </a:r>
          </a:p>
          <a:p>
            <a:r>
              <a:rPr lang="ru-RU" sz="1800" dirty="0"/>
              <a:t>с</a:t>
            </a:r>
            <a:r>
              <a:rPr lang="ru-RU" sz="1800" dirty="0" smtClean="0"/>
              <a:t>оздание новых рабочих мест</a:t>
            </a:r>
          </a:p>
          <a:p>
            <a:r>
              <a:rPr lang="ru-RU" sz="1800" dirty="0"/>
              <a:t>н</a:t>
            </a:r>
            <a:r>
              <a:rPr lang="ru-RU" sz="1800" dirty="0" smtClean="0"/>
              <a:t>овый импульс развитию туризма и увеличение туристического потока. </a:t>
            </a:r>
            <a:endParaRPr lang="ru-RU" sz="1800" dirty="0"/>
          </a:p>
          <a:p>
            <a:pPr marL="285750" lvl="0" indent="-285750">
              <a:spcBef>
                <a:spcPts val="0"/>
              </a:spcBef>
            </a:pPr>
            <a:endParaRPr lang="ru-RU" sz="2900" dirty="0" smtClean="0"/>
          </a:p>
          <a:p>
            <a:pPr marL="285750" lvl="0" indent="-285750">
              <a:spcBef>
                <a:spcPts val="0"/>
              </a:spcBef>
            </a:pPr>
            <a:endParaRPr lang="ru-RU" sz="29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85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3541</TotalTime>
  <Words>312</Words>
  <Application>Microsoft Office PowerPoint</Application>
  <PresentationFormat>Экран (4:3)</PresentationFormat>
  <Paragraphs>37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Город Тутаев (Ярославская область).  Справочная информация </vt:lpstr>
      <vt:lpstr>Подпроект «Канатная переправа в городе Тутаеве»</vt:lpstr>
      <vt:lpstr>Подпроект «Канатная переправа в городе Тутаеве»</vt:lpstr>
      <vt:lpstr>Подпроект «Канатная переправа в городе Тутаеве»</vt:lpstr>
    </vt:vector>
  </TitlesOfParts>
  <Company>FISP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Бродская</dc:creator>
  <cp:lastModifiedBy>Юлия Бродская</cp:lastModifiedBy>
  <cp:revision>336</cp:revision>
  <cp:lastPrinted>2016-06-27T10:24:02Z</cp:lastPrinted>
  <dcterms:created xsi:type="dcterms:W3CDTF">2016-04-18T11:55:51Z</dcterms:created>
  <dcterms:modified xsi:type="dcterms:W3CDTF">2018-05-23T10:45:20Z</dcterms:modified>
</cp:coreProperties>
</file>