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9" r:id="rId2"/>
    <p:sldId id="282" r:id="rId3"/>
    <p:sldId id="283" r:id="rId4"/>
    <p:sldId id="284" r:id="rId5"/>
    <p:sldId id="285" r:id="rId6"/>
  </p:sldIdLst>
  <p:sldSz cx="9144000" cy="6858000" type="screen4x3"/>
  <p:notesSz cx="6807200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4689" autoAdjust="0"/>
  </p:normalViewPr>
  <p:slideViewPr>
    <p:cSldViewPr>
      <p:cViewPr varScale="1">
        <p:scale>
          <a:sx n="112" d="100"/>
          <a:sy n="112" d="100"/>
        </p:scale>
        <p:origin x="-160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0DA36-F7EF-484E-8B72-DA5AB26A830E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643C9-89B2-4C1D-AB29-2183EFED8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330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643C9-89B2-4C1D-AB29-2183EFED807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386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709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04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774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06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032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900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745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710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814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074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66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0D9A4-2547-4C13-88A3-2375FE04A369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A5252-A387-48E4-B57E-20E01744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96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7"/>
            <a:ext cx="8062664" cy="720079"/>
          </a:xfrm>
        </p:spPr>
        <p:txBody>
          <a:bodyPr>
            <a:normAutofit/>
          </a:bodyPr>
          <a:lstStyle/>
          <a:p>
            <a:r>
              <a:rPr lang="ru-RU" altLang="x-none" sz="2000" b="1" dirty="0" smtClean="0">
                <a:latin typeface="Humanist 521 BT Extra Bold" pitchFamily="34" charset="-18"/>
              </a:rPr>
              <a:t>Город Торжок (Тверская область).</a:t>
            </a:r>
            <a:br>
              <a:rPr lang="ru-RU" altLang="x-none" sz="2000" b="1" dirty="0" smtClean="0">
                <a:latin typeface="Humanist 521 BT Extra Bold" pitchFamily="34" charset="-18"/>
              </a:rPr>
            </a:br>
            <a:r>
              <a:rPr lang="ru-RU" altLang="x-none" sz="2000" b="1" dirty="0" smtClean="0">
                <a:latin typeface="Humanist 521 BT Extra Bold" pitchFamily="34" charset="-18"/>
              </a:rPr>
              <a:t> Справочная информация 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124744"/>
            <a:ext cx="7200800" cy="5184576"/>
          </a:xfrm>
        </p:spPr>
        <p:txBody>
          <a:bodyPr>
            <a:normAutofit fontScale="62500" lnSpcReduction="20000"/>
          </a:bodyPr>
          <a:lstStyle/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</a:rPr>
              <a:t>Город расположен в холмистой местности Валдайской возвышенности на реке </a:t>
            </a:r>
            <a:r>
              <a:rPr lang="ru-RU" sz="2600" dirty="0" err="1" smtClean="0">
                <a:solidFill>
                  <a:schemeClr val="tx1"/>
                </a:solidFill>
              </a:rPr>
              <a:t>Тверце</a:t>
            </a:r>
            <a:endParaRPr lang="ru-RU" sz="26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ru-RU" sz="2600" dirty="0" smtClean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</a:rPr>
              <a:t>Проходит автомобильная дорога «Россия», соединяющая Москву с Санкт-Петербургом, и в 45 км пролегает железнодорожная магистраль Москва-Санкт-Петербург, с которой город связывает ветка железной дороги</a:t>
            </a:r>
          </a:p>
          <a:p>
            <a:pPr algn="l">
              <a:spcBef>
                <a:spcPts val="0"/>
              </a:spcBef>
            </a:pPr>
            <a:endParaRPr lang="ru-RU" sz="2600" dirty="0" smtClean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</a:rPr>
              <a:t>Отдаленность 236 км от Москвы, 473 км от Санкт-Петербурга и 60 км от Твери</a:t>
            </a:r>
          </a:p>
          <a:p>
            <a:pPr algn="l">
              <a:spcBef>
                <a:spcPts val="0"/>
              </a:spcBef>
            </a:pPr>
            <a:r>
              <a:rPr lang="ru-RU" sz="2600" dirty="0" smtClean="0">
                <a:solidFill>
                  <a:schemeClr val="tx1"/>
                </a:solidFill>
              </a:rPr>
              <a:t> 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</a:rPr>
              <a:t>Численность населения на 01.01.2015 – 46 690 чел </a:t>
            </a:r>
          </a:p>
          <a:p>
            <a:pPr algn="l">
              <a:spcBef>
                <a:spcPts val="0"/>
              </a:spcBef>
            </a:pPr>
            <a:endParaRPr lang="ru-RU" sz="2600" dirty="0" smtClean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</a:rPr>
              <a:t>Древнее славянское поселение на территории Торжка возникло на рубеже 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>IX</a:t>
            </a:r>
            <a:r>
              <a:rPr lang="ru-RU" sz="2600" dirty="0" smtClean="0">
                <a:solidFill>
                  <a:schemeClr val="tx1"/>
                </a:solidFill>
              </a:rPr>
              <a:t> - </a:t>
            </a:r>
            <a:r>
              <a:rPr lang="en-US" sz="2600" dirty="0">
                <a:solidFill>
                  <a:schemeClr val="tx1"/>
                </a:solidFill>
              </a:rPr>
              <a:t>X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smtClean="0">
                <a:solidFill>
                  <a:schemeClr val="tx1"/>
                </a:solidFill>
              </a:rPr>
              <a:t>веков</a:t>
            </a:r>
          </a:p>
          <a:p>
            <a:pPr algn="l">
              <a:spcBef>
                <a:spcPts val="0"/>
              </a:spcBef>
            </a:pPr>
            <a:endParaRPr lang="ru-RU" sz="2600" dirty="0" smtClean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</a:rPr>
              <a:t>70 объектов культурного наследия федерального значения, 90 объектов регионального значения и более 100 вновь выявленных</a:t>
            </a:r>
          </a:p>
          <a:p>
            <a:pPr algn="l">
              <a:spcBef>
                <a:spcPts val="0"/>
              </a:spcBef>
            </a:pPr>
            <a:endParaRPr lang="ru-RU" sz="2600" dirty="0" smtClean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1"/>
                </a:solidFill>
              </a:rPr>
              <a:t>Крупные архитектурные сооружения и комплексы Торжка созданы по проектам </a:t>
            </a:r>
            <a:r>
              <a:rPr lang="ru-RU" sz="2600" dirty="0" smtClean="0">
                <a:solidFill>
                  <a:schemeClr val="tx1"/>
                </a:solidFill>
              </a:rPr>
              <a:t>знаменитых </a:t>
            </a:r>
            <a:r>
              <a:rPr lang="ru-RU" sz="2600" dirty="0">
                <a:solidFill>
                  <a:schemeClr val="tx1"/>
                </a:solidFill>
              </a:rPr>
              <a:t>архитекторов </a:t>
            </a:r>
            <a:r>
              <a:rPr lang="ru-RU" sz="2600" dirty="0" err="1" smtClean="0">
                <a:solidFill>
                  <a:schemeClr val="tx1"/>
                </a:solidFill>
              </a:rPr>
              <a:t>К.И.Росси</a:t>
            </a:r>
            <a:r>
              <a:rPr lang="ru-RU" sz="2600" dirty="0">
                <a:solidFill>
                  <a:schemeClr val="tx1"/>
                </a:solidFill>
              </a:rPr>
              <a:t>, </a:t>
            </a:r>
            <a:r>
              <a:rPr lang="ru-RU" sz="2600" dirty="0" err="1" smtClean="0">
                <a:solidFill>
                  <a:schemeClr val="tx1"/>
                </a:solidFill>
              </a:rPr>
              <a:t>Н.А.Львова</a:t>
            </a:r>
            <a:r>
              <a:rPr lang="ru-RU" sz="2600" dirty="0" smtClean="0">
                <a:solidFill>
                  <a:schemeClr val="tx1"/>
                </a:solidFill>
              </a:rPr>
              <a:t>, </a:t>
            </a:r>
            <a:r>
              <a:rPr lang="ru-RU" sz="2600" dirty="0" err="1" smtClean="0">
                <a:solidFill>
                  <a:schemeClr val="tx1"/>
                </a:solidFill>
              </a:rPr>
              <a:t>И.Ф.Львова</a:t>
            </a:r>
            <a:r>
              <a:rPr lang="ru-RU" sz="2600" dirty="0" smtClean="0">
                <a:solidFill>
                  <a:schemeClr val="tx1"/>
                </a:solidFill>
              </a:rPr>
              <a:t>, </a:t>
            </a:r>
            <a:r>
              <a:rPr lang="ru-RU" sz="2600" dirty="0" err="1" smtClean="0">
                <a:solidFill>
                  <a:schemeClr val="tx1"/>
                </a:solidFill>
              </a:rPr>
              <a:t>П.Р.Никитина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</a:p>
          <a:p>
            <a:pPr algn="l">
              <a:spcBef>
                <a:spcPts val="0"/>
              </a:spcBef>
            </a:pPr>
            <a:endParaRPr lang="ru-RU" sz="2600" dirty="0" smtClean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</a:rPr>
              <a:t>В городе сочетается очарование </a:t>
            </a:r>
            <a:r>
              <a:rPr lang="ru-RU" sz="2600" dirty="0">
                <a:solidFill>
                  <a:schemeClr val="tx1"/>
                </a:solidFill>
              </a:rPr>
              <a:t>средневековой планировки и величие классической архитектуры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18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7"/>
            <a:ext cx="8062664" cy="1080119"/>
          </a:xfrm>
        </p:spPr>
        <p:txBody>
          <a:bodyPr>
            <a:noAutofit/>
          </a:bodyPr>
          <a:lstStyle/>
          <a:p>
            <a:r>
              <a:rPr lang="ru-RU" sz="2000" b="1" dirty="0" err="1" smtClean="0">
                <a:latin typeface="+mn-lt"/>
              </a:rPr>
              <a:t>Подпроект</a:t>
            </a:r>
            <a:r>
              <a:rPr lang="ru-RU" sz="2000" b="1" dirty="0" smtClean="0">
                <a:latin typeface="+mn-lt"/>
              </a:rPr>
              <a:t> «</a:t>
            </a:r>
            <a:r>
              <a:rPr lang="ru-RU" altLang="x-none" sz="2000" b="1" dirty="0" smtClean="0">
                <a:latin typeface="+mn-lt"/>
              </a:rPr>
              <a:t>С</a:t>
            </a:r>
            <a:r>
              <a:rPr lang="ru-RU" sz="2000" b="1" dirty="0" smtClean="0">
                <a:latin typeface="+mn-lt"/>
              </a:rPr>
              <a:t>оздание на основе фрагмента городской структуры центра культурно-туристического развития исторического поселения». </a:t>
            </a: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412776"/>
            <a:ext cx="7416824" cy="489654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chemeClr val="tx1"/>
                </a:solidFill>
              </a:rPr>
              <a:t>Цель </a:t>
            </a:r>
            <a:r>
              <a:rPr lang="ru-RU" sz="2000" b="1" dirty="0" err="1">
                <a:solidFill>
                  <a:schemeClr val="tx1"/>
                </a:solidFill>
              </a:rPr>
              <a:t>подпроекта</a:t>
            </a:r>
            <a:r>
              <a:rPr lang="ru-RU" sz="2000" dirty="0">
                <a:solidFill>
                  <a:schemeClr val="tx1"/>
                </a:solidFill>
              </a:rPr>
              <a:t> – повышение туристической привлекательности города за счет реставрации, благоустройства городской среды и наполнения неиспользуемых в настоящее время зданий функциями, связанными с историей, промыслами и уникальными чертами Торжка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</a:t>
            </a:r>
          </a:p>
          <a:p>
            <a:pPr lvl="0" algn="l">
              <a:spcBef>
                <a:spcPts val="0"/>
              </a:spcBef>
            </a:pPr>
            <a:r>
              <a:rPr lang="ru-RU" sz="2000" b="1" dirty="0">
                <a:solidFill>
                  <a:schemeClr val="tx1"/>
                </a:solidFill>
              </a:rPr>
              <a:t>Основные направления работы </a:t>
            </a:r>
          </a:p>
          <a:p>
            <a:pPr marL="342900" indent="-34290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Реставрация и реконструкция с приспособлением под нужды учреждений культуры четырех объектов, включающих четыре объекта культурного наследия.</a:t>
            </a:r>
          </a:p>
          <a:p>
            <a:pPr marL="342900" indent="-34290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Работы по благоустройству улиц, площади и скверов, включая замену покрытия дорог, тротуаров, укрепление склона, воссоздание гранитной лестницы, устройство ливневой канализации, установка малых архитектурных форм, устройство освещения и т.д. </a:t>
            </a:r>
            <a:r>
              <a:rPr lang="ru-RU" sz="2000" dirty="0">
                <a:solidFill>
                  <a:schemeClr val="tx1"/>
                </a:solidFill>
              </a:rPr>
              <a:t>Площадь благоустраиваемой территории –  </a:t>
            </a:r>
            <a:r>
              <a:rPr lang="ru-RU" sz="2000" dirty="0" smtClean="0">
                <a:solidFill>
                  <a:schemeClr val="tx1"/>
                </a:solidFill>
              </a:rPr>
              <a:t>44</a:t>
            </a:r>
            <a:r>
              <a:rPr lang="ru-RU" sz="2000" dirty="0">
                <a:solidFill>
                  <a:schemeClr val="tx1"/>
                </a:solidFill>
              </a:rPr>
              <a:t> 480 кв. </a:t>
            </a:r>
            <a:r>
              <a:rPr lang="ru-RU" sz="2000" dirty="0">
                <a:solidFill>
                  <a:schemeClr val="tx1"/>
                </a:solidFill>
              </a:rPr>
              <a:t>м.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49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err="1"/>
              <a:t>Подпроект</a:t>
            </a:r>
            <a:r>
              <a:rPr lang="ru-RU" sz="2000" b="1" dirty="0"/>
              <a:t> «</a:t>
            </a:r>
            <a:r>
              <a:rPr lang="ru-RU" altLang="x-none" sz="2000" b="1" dirty="0"/>
              <a:t>С</a:t>
            </a:r>
            <a:r>
              <a:rPr lang="ru-RU" sz="2000" b="1" dirty="0"/>
              <a:t>оздание на основе фрагмента городской структуры центра культурно-туристического развития исторического поселения». Фрагмент городской структуры «</a:t>
            </a:r>
            <a:r>
              <a:rPr lang="ru-RU" sz="2000" b="1" dirty="0" smtClean="0"/>
              <a:t>Путевой дворец»</a:t>
            </a:r>
            <a:endParaRPr lang="ru-RU" sz="20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076056" y="1628800"/>
            <a:ext cx="3600400" cy="4968552"/>
          </a:xfrm>
        </p:spPr>
        <p:txBody>
          <a:bodyPr>
            <a:normAutofit/>
          </a:bodyPr>
          <a:lstStyle/>
          <a:p>
            <a:pPr marL="228600" indent="-228600">
              <a:spcBef>
                <a:spcPts val="0"/>
              </a:spcBef>
              <a:buAutoNum type="arabicPeriod"/>
            </a:pPr>
            <a:r>
              <a:rPr lang="ru-RU" sz="1800" dirty="0"/>
              <a:t>Путевой дворец, </a:t>
            </a:r>
            <a:r>
              <a:rPr lang="ru-RU" sz="1800" dirty="0" smtClean="0"/>
              <a:t>XI</a:t>
            </a:r>
            <a:r>
              <a:rPr lang="en-US" sz="1800" dirty="0"/>
              <a:t>X</a:t>
            </a:r>
            <a:r>
              <a:rPr lang="ru-RU" sz="1800" dirty="0"/>
              <a:t> в.: здание дворца, северный флигель, южный флигель, ограда с </a:t>
            </a:r>
            <a:r>
              <a:rPr lang="ru-RU" sz="1800" dirty="0" smtClean="0"/>
              <a:t>воротами (ул</a:t>
            </a:r>
            <a:r>
              <a:rPr lang="ru-RU" sz="1800" dirty="0"/>
              <a:t>. Степана Разина, </a:t>
            </a:r>
            <a:r>
              <a:rPr lang="ru-RU" sz="1800" dirty="0" smtClean="0"/>
              <a:t>дома </a:t>
            </a:r>
            <a:r>
              <a:rPr lang="ru-RU" sz="1800" dirty="0"/>
              <a:t>24, 26, </a:t>
            </a:r>
            <a:r>
              <a:rPr lang="ru-RU" sz="1800" dirty="0" smtClean="0"/>
              <a:t>28) </a:t>
            </a:r>
          </a:p>
          <a:p>
            <a:pPr marL="228600" indent="-228600"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ru-RU" sz="1800" dirty="0"/>
              <a:t>Присутственные места, </a:t>
            </a:r>
            <a:r>
              <a:rPr lang="ru-RU" sz="1800" dirty="0" smtClean="0"/>
              <a:t>2-я </a:t>
            </a:r>
            <a:r>
              <a:rPr lang="ru-RU" sz="1800" dirty="0"/>
              <a:t>пол. Х</a:t>
            </a:r>
            <a:r>
              <a:rPr lang="en-US" sz="1800" dirty="0"/>
              <a:t>VIII</a:t>
            </a:r>
            <a:r>
              <a:rPr lang="ru-RU" sz="1800" dirty="0"/>
              <a:t> в.: главный корпус, флигель, ограда, двое </a:t>
            </a:r>
            <a:r>
              <a:rPr lang="ru-RU" sz="1800" dirty="0" smtClean="0"/>
              <a:t>ворот   (</a:t>
            </a:r>
            <a:r>
              <a:rPr lang="ru-RU" sz="1800" dirty="0"/>
              <a:t>пл. Революции, </a:t>
            </a:r>
            <a:r>
              <a:rPr lang="ru-RU" sz="1800" dirty="0" smtClean="0"/>
              <a:t>дома 2 и 4)</a:t>
            </a:r>
          </a:p>
          <a:p>
            <a:pPr marL="228600" indent="-228600"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ru-RU" sz="1800" dirty="0" smtClean="0"/>
              <a:t>Дом </a:t>
            </a:r>
            <a:r>
              <a:rPr lang="ru-RU" sz="1800" dirty="0"/>
              <a:t>городничего и казначея, </a:t>
            </a:r>
            <a:r>
              <a:rPr lang="ru-RU" sz="1800" dirty="0" smtClean="0"/>
              <a:t>  2-я </a:t>
            </a:r>
            <a:r>
              <a:rPr lang="ru-RU" sz="1800" dirty="0"/>
              <a:t>пол. XYIII в.: главный дом, флигель, ворота, </a:t>
            </a:r>
            <a:r>
              <a:rPr lang="ru-RU" sz="1800" dirty="0" smtClean="0"/>
              <a:t>ограда (</a:t>
            </a:r>
            <a:r>
              <a:rPr lang="ru-RU" sz="1800" dirty="0"/>
              <a:t>пл. Революции, </a:t>
            </a:r>
            <a:r>
              <a:rPr lang="ru-RU" sz="1800" dirty="0" smtClean="0"/>
              <a:t>дома 1 и 3)</a:t>
            </a:r>
            <a:endParaRPr lang="ru-RU" sz="1800" dirty="0"/>
          </a:p>
          <a:p>
            <a:pPr marL="228600" indent="-228600">
              <a:spcBef>
                <a:spcPts val="0"/>
              </a:spcBef>
              <a:buAutoNum type="arabicPeriod"/>
            </a:pPr>
            <a:r>
              <a:rPr lang="ru-RU" sz="1800" dirty="0"/>
              <a:t>Комплекс зданий на </a:t>
            </a:r>
            <a:r>
              <a:rPr lang="ru-RU" sz="1800" dirty="0" err="1"/>
              <a:t>Тверецкой</a:t>
            </a:r>
            <a:r>
              <a:rPr lang="ru-RU" sz="1800" dirty="0"/>
              <a:t> </a:t>
            </a:r>
            <a:r>
              <a:rPr lang="ru-RU" sz="1800" dirty="0" smtClean="0"/>
              <a:t>набережной   (ул. Красная </a:t>
            </a:r>
            <a:r>
              <a:rPr lang="ru-RU" sz="1800" dirty="0"/>
              <a:t>гора, </a:t>
            </a:r>
            <a:r>
              <a:rPr lang="ru-RU" sz="1800" dirty="0" smtClean="0"/>
              <a:t>дом 1 и  </a:t>
            </a:r>
            <a:r>
              <a:rPr lang="ru-RU" sz="1800" dirty="0" err="1"/>
              <a:t>Тверецкая</a:t>
            </a:r>
            <a:r>
              <a:rPr lang="ru-RU" sz="1800" dirty="0"/>
              <a:t> наб</a:t>
            </a:r>
            <a:r>
              <a:rPr lang="ru-RU" sz="1800" dirty="0" smtClean="0"/>
              <a:t>., дом 15)</a:t>
            </a:r>
          </a:p>
          <a:p>
            <a:pPr marL="228600" indent="-228600">
              <a:spcBef>
                <a:spcPts val="0"/>
              </a:spcBef>
              <a:buAutoNum type="arabicPeriod"/>
            </a:pPr>
            <a:endParaRPr lang="ru-RU" sz="18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85732"/>
            <a:ext cx="4114800" cy="3954898"/>
          </a:xfrm>
        </p:spPr>
      </p:pic>
    </p:spTree>
    <p:extLst>
      <p:ext uri="{BB962C8B-B14F-4D97-AF65-F5344CB8AC3E}">
        <p14:creationId xmlns:p14="http://schemas.microsoft.com/office/powerpoint/2010/main" val="264517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19672" y="2749570"/>
            <a:ext cx="2833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Путевой дворец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80110" y="2749570"/>
            <a:ext cx="331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Присутственные места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91754" y="5634973"/>
            <a:ext cx="3096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Дом городничего и казначея</a:t>
            </a:r>
          </a:p>
        </p:txBody>
      </p:sp>
      <p:sp>
        <p:nvSpPr>
          <p:cNvPr id="15" name="TextBox 14"/>
          <p:cNvSpPr txBox="1"/>
          <p:nvPr/>
        </p:nvSpPr>
        <p:spPr>
          <a:xfrm rot="10800000" flipV="1">
            <a:off x="5580110" y="5524884"/>
            <a:ext cx="3493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Комплекс зданий </a:t>
            </a:r>
          </a:p>
          <a:p>
            <a:r>
              <a:rPr lang="ru-RU" dirty="0" smtClean="0"/>
              <a:t>на </a:t>
            </a:r>
            <a:r>
              <a:rPr lang="ru-RU" dirty="0" err="1" smtClean="0"/>
              <a:t>Тверецкой</a:t>
            </a:r>
            <a:r>
              <a:rPr lang="ru-RU" dirty="0" smtClean="0"/>
              <a:t> набережной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9483"/>
            <a:ext cx="3456384" cy="2352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080" y="301918"/>
            <a:ext cx="3509566" cy="24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Рисунок 2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11354"/>
            <a:ext cx="3456384" cy="216186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210466" y="5663384"/>
            <a:ext cx="409206" cy="31251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210466" y="2749570"/>
            <a:ext cx="418410" cy="31251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170904" y="2761076"/>
            <a:ext cx="409206" cy="31251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079" y="3170621"/>
            <a:ext cx="3509567" cy="213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5170904" y="5649054"/>
            <a:ext cx="409205" cy="31251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73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err="1"/>
              <a:t>Подпроект</a:t>
            </a:r>
            <a:r>
              <a:rPr lang="ru-RU" sz="2000" b="1" dirty="0"/>
              <a:t> «</a:t>
            </a:r>
            <a:r>
              <a:rPr lang="ru-RU" altLang="x-none" sz="2000" b="1" dirty="0"/>
              <a:t>С</a:t>
            </a:r>
            <a:r>
              <a:rPr lang="ru-RU" sz="2000" b="1" dirty="0"/>
              <a:t>оздание на основе фрагмента городской структуры центра культурно-туристического развития  исторического поселения»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endParaRPr lang="ru-RU" sz="2600" dirty="0"/>
          </a:p>
          <a:p>
            <a:pPr marL="0" lvl="0" indent="0">
              <a:spcBef>
                <a:spcPts val="0"/>
              </a:spcBef>
              <a:buNone/>
            </a:pPr>
            <a:r>
              <a:rPr lang="ru-RU" sz="3300" b="1" dirty="0" smtClean="0"/>
              <a:t>Результаты </a:t>
            </a:r>
            <a:r>
              <a:rPr lang="ru-RU" sz="3300" b="1" dirty="0" err="1" smtClean="0"/>
              <a:t>подпроекта</a:t>
            </a:r>
            <a:endParaRPr lang="ru-RU" sz="3300" b="1" dirty="0" smtClean="0"/>
          </a:p>
          <a:p>
            <a:pPr>
              <a:spcBef>
                <a:spcPts val="0"/>
              </a:spcBef>
            </a:pPr>
            <a:r>
              <a:rPr lang="ru-RU" sz="3100" dirty="0" smtClean="0"/>
              <a:t>Сохранены объекты культурного наследия и существенно улучшен </a:t>
            </a:r>
            <a:r>
              <a:rPr lang="ru-RU" sz="3100" dirty="0"/>
              <a:t>внешний облик центральной части </a:t>
            </a:r>
            <a:r>
              <a:rPr lang="ru-RU" sz="3100" dirty="0" smtClean="0"/>
              <a:t>города.</a:t>
            </a:r>
          </a:p>
          <a:p>
            <a:pPr>
              <a:spcBef>
                <a:spcPts val="0"/>
              </a:spcBef>
            </a:pPr>
            <a:r>
              <a:rPr lang="ru-RU" sz="3100" dirty="0" smtClean="0"/>
              <a:t>Увеличилось </a:t>
            </a:r>
            <a:r>
              <a:rPr lang="ru-RU" sz="3100" dirty="0"/>
              <a:t>число объектов посещения культурно-познавательного </a:t>
            </a:r>
            <a:r>
              <a:rPr lang="ru-RU" sz="3100" dirty="0" smtClean="0"/>
              <a:t>туризма.</a:t>
            </a:r>
          </a:p>
          <a:p>
            <a:pPr>
              <a:spcBef>
                <a:spcPts val="0"/>
              </a:spcBef>
            </a:pPr>
            <a:r>
              <a:rPr lang="ru-RU" sz="3100" dirty="0"/>
              <a:t>В «Путевом дворце» </a:t>
            </a:r>
            <a:r>
              <a:rPr lang="ru-RU" sz="3100" dirty="0" smtClean="0"/>
              <a:t>создан культурно-выставочный </a:t>
            </a:r>
            <a:r>
              <a:rPr lang="ru-RU" sz="3100" dirty="0"/>
              <a:t>и </a:t>
            </a:r>
            <a:r>
              <a:rPr lang="ru-RU" sz="3100" dirty="0" smtClean="0"/>
              <a:t>событийный центр, размещена библиотека, медиа-центр, конференц-зал, туристско-информационный центр </a:t>
            </a:r>
            <a:r>
              <a:rPr lang="ru-RU" sz="3100" dirty="0"/>
              <a:t>и кафе</a:t>
            </a:r>
            <a:r>
              <a:rPr lang="ru-RU" sz="31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ru-RU" sz="3100" dirty="0"/>
              <a:t>В «Присутственных местах» </a:t>
            </a:r>
            <a:r>
              <a:rPr lang="ru-RU" sz="3100" dirty="0" smtClean="0"/>
              <a:t>открыт центр </a:t>
            </a:r>
            <a:r>
              <a:rPr lang="ru-RU" sz="3100" dirty="0"/>
              <a:t>ремесел с мастерскими, экспозиционными залами и интерактивными обучающими программами. </a:t>
            </a:r>
            <a:endParaRPr lang="ru-RU" sz="3100" dirty="0" smtClean="0"/>
          </a:p>
          <a:p>
            <a:pPr>
              <a:spcBef>
                <a:spcPts val="0"/>
              </a:spcBef>
            </a:pPr>
            <a:r>
              <a:rPr lang="ru-RU" sz="3100" dirty="0"/>
              <a:t>В «Доме городничего и казначея» </a:t>
            </a:r>
            <a:r>
              <a:rPr lang="ru-RU" sz="3100" dirty="0" smtClean="0"/>
              <a:t> созданы музейные </a:t>
            </a:r>
            <a:r>
              <a:rPr lang="ru-RU" sz="3100" dirty="0"/>
              <a:t>экспозиции «История под вашими ногами» и «Прогулки по старому Торжку». </a:t>
            </a:r>
            <a:endParaRPr lang="ru-RU" sz="3100" dirty="0" smtClean="0"/>
          </a:p>
          <a:p>
            <a:r>
              <a:rPr lang="ru-RU" sz="3100" dirty="0"/>
              <a:t>В </a:t>
            </a:r>
            <a:r>
              <a:rPr lang="ru-RU" sz="3100" dirty="0" smtClean="0"/>
              <a:t>Комплексе зданий на </a:t>
            </a:r>
            <a:r>
              <a:rPr lang="ru-RU" sz="3100" dirty="0" err="1" smtClean="0"/>
              <a:t>Тверецкой</a:t>
            </a:r>
            <a:r>
              <a:rPr lang="ru-RU" sz="3100" dirty="0" smtClean="0"/>
              <a:t> работает  </a:t>
            </a:r>
            <a:r>
              <a:rPr lang="ru-RU" sz="3100" dirty="0"/>
              <a:t>центр творческого развития детей и молодежи.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900" dirty="0" smtClean="0"/>
          </a:p>
          <a:p>
            <a:pPr marL="285750" lvl="0" indent="-285750">
              <a:spcBef>
                <a:spcPts val="0"/>
              </a:spcBef>
            </a:pPr>
            <a:endParaRPr lang="ru-RU" sz="29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556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2118</TotalTime>
  <Words>500</Words>
  <Application>Microsoft Office PowerPoint</Application>
  <PresentationFormat>Экран (4:3)</PresentationFormat>
  <Paragraphs>49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Город Торжок (Тверская область).  Справочная информация </vt:lpstr>
      <vt:lpstr>Подпроект «Создание на основе фрагмента городской структуры центра культурно-туристического развития исторического поселения». </vt:lpstr>
      <vt:lpstr>Подпроект «Создание на основе фрагмента городской структуры центра культурно-туристического развития исторического поселения». Фрагмент городской структуры «Путевой дворец»</vt:lpstr>
      <vt:lpstr>Презентация PowerPoint</vt:lpstr>
      <vt:lpstr>Подпроект «Создание на основе фрагмента городской структуры центра культурно-туристического развития  исторического поселения»</vt:lpstr>
    </vt:vector>
  </TitlesOfParts>
  <Company>FISP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Бродская</dc:creator>
  <cp:lastModifiedBy>Юлия Бродская</cp:lastModifiedBy>
  <cp:revision>184</cp:revision>
  <cp:lastPrinted>2016-06-27T10:24:02Z</cp:lastPrinted>
  <dcterms:created xsi:type="dcterms:W3CDTF">2016-04-18T11:55:51Z</dcterms:created>
  <dcterms:modified xsi:type="dcterms:W3CDTF">2018-05-23T10:57:24Z</dcterms:modified>
</cp:coreProperties>
</file>