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9" r:id="rId2"/>
    <p:sldId id="315" r:id="rId3"/>
    <p:sldId id="317" r:id="rId4"/>
    <p:sldId id="316" r:id="rId5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71445" autoAdjust="0"/>
  </p:normalViewPr>
  <p:slideViewPr>
    <p:cSldViewPr>
      <p:cViewPr>
        <p:scale>
          <a:sx n="124" d="100"/>
          <a:sy n="124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DA36-F7EF-484E-8B72-DA5AB26A830E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43C9-89B2-4C1D-AB29-2183EFED80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3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43C9-89B2-4C1D-AB29-2183EFED80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0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0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4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1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D9A4-2547-4C13-88A3-2375FE04A36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252-A387-48E4-B57E-20E017445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720079"/>
          </a:xfrm>
        </p:spPr>
        <p:txBody>
          <a:bodyPr>
            <a:normAutofit/>
          </a:bodyPr>
          <a:lstStyle/>
          <a:p>
            <a:r>
              <a:rPr lang="ru-RU" altLang="x-none" sz="2000" b="1" dirty="0" smtClean="0">
                <a:latin typeface="Humanist 521 BT Extra Bold" pitchFamily="34" charset="-18"/>
              </a:rPr>
              <a:t>Город Старая Русса (Новгородская область)</a:t>
            </a:r>
            <a:br>
              <a:rPr lang="ru-RU" altLang="x-none" sz="2000" b="1" dirty="0" smtClean="0">
                <a:latin typeface="Humanist 521 BT Extra Bold" pitchFamily="34" charset="-18"/>
              </a:rPr>
            </a:br>
            <a:r>
              <a:rPr lang="ru-RU" altLang="x-none" sz="2000" b="1" dirty="0" smtClean="0">
                <a:latin typeface="Humanist 521 BT Extra Bold" pitchFamily="34" charset="-18"/>
              </a:rPr>
              <a:t> Справочная информация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200800" cy="4968552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Город расположен </a:t>
            </a:r>
            <a:r>
              <a:rPr lang="ru-RU" sz="2600" dirty="0" err="1">
                <a:solidFill>
                  <a:schemeClr val="tx1"/>
                </a:solidFill>
              </a:rPr>
              <a:t>расположен</a:t>
            </a:r>
            <a:r>
              <a:rPr lang="ru-RU" sz="2600" dirty="0">
                <a:solidFill>
                  <a:schemeClr val="tx1"/>
                </a:solidFill>
              </a:rPr>
              <a:t> в Южном </a:t>
            </a:r>
            <a:r>
              <a:rPr lang="ru-RU" sz="2600" dirty="0" err="1">
                <a:solidFill>
                  <a:schemeClr val="tx1"/>
                </a:solidFill>
              </a:rPr>
              <a:t>Приильменье</a:t>
            </a:r>
            <a:r>
              <a:rPr lang="ru-RU" sz="2600" dirty="0">
                <a:solidFill>
                  <a:schemeClr val="tx1"/>
                </a:solidFill>
              </a:rPr>
              <a:t> в 96 км от </a:t>
            </a:r>
            <a:r>
              <a:rPr lang="ru-RU" sz="2600" dirty="0" smtClean="0">
                <a:solidFill>
                  <a:schemeClr val="tx1"/>
                </a:solidFill>
              </a:rPr>
              <a:t>Новгорода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Старая Русса - крупный транспортный узел. </a:t>
            </a:r>
            <a:r>
              <a:rPr lang="ru-RU" sz="2600" dirty="0">
                <a:solidFill>
                  <a:schemeClr val="tx1"/>
                </a:solidFill>
              </a:rPr>
              <a:t>Железная дорога связывает Старую Руссу с Москвой, Санкт-Петербургом и Псковом. Через город проходят многочисленные </a:t>
            </a:r>
            <a:r>
              <a:rPr lang="ru-RU" sz="2600" dirty="0" err="1" smtClean="0">
                <a:solidFill>
                  <a:schemeClr val="tx1"/>
                </a:solidFill>
              </a:rPr>
              <a:t>атомобильные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дороги и речные пути местного </a:t>
            </a:r>
            <a:r>
              <a:rPr lang="ru-RU" sz="2600" dirty="0" smtClean="0">
                <a:solidFill>
                  <a:schemeClr val="tx1"/>
                </a:solidFill>
              </a:rPr>
              <a:t>значения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Отдаленность </a:t>
            </a:r>
            <a:r>
              <a:rPr lang="ru-RU" sz="2600" dirty="0">
                <a:solidFill>
                  <a:schemeClr val="tx1"/>
                </a:solidFill>
              </a:rPr>
              <a:t>650 </a:t>
            </a:r>
            <a:r>
              <a:rPr lang="ru-RU" sz="2600" dirty="0" smtClean="0">
                <a:solidFill>
                  <a:schemeClr val="tx1"/>
                </a:solidFill>
              </a:rPr>
              <a:t>км от Москвы, </a:t>
            </a:r>
            <a:r>
              <a:rPr lang="ru-RU" sz="2600" dirty="0">
                <a:solidFill>
                  <a:schemeClr val="tx1"/>
                </a:solidFill>
              </a:rPr>
              <a:t>300 </a:t>
            </a:r>
            <a:r>
              <a:rPr lang="ru-RU" sz="2600" dirty="0" smtClean="0">
                <a:solidFill>
                  <a:schemeClr val="tx1"/>
                </a:solidFill>
              </a:rPr>
              <a:t>км от </a:t>
            </a:r>
            <a:r>
              <a:rPr lang="ru-RU" sz="2600" dirty="0">
                <a:solidFill>
                  <a:schemeClr val="tx1"/>
                </a:solidFill>
              </a:rPr>
              <a:t>Санкт-Петербурга </a:t>
            </a:r>
            <a:r>
              <a:rPr lang="ru-RU" sz="2600" dirty="0" smtClean="0">
                <a:solidFill>
                  <a:schemeClr val="tx1"/>
                </a:solidFill>
              </a:rPr>
              <a:t>и 210 км от Пскова</a:t>
            </a:r>
            <a:endParaRPr lang="ru-RU" sz="2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Численность населения на 01.01.2015 – 44 700 человек 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Поселение </a:t>
            </a:r>
            <a:r>
              <a:rPr lang="ru-RU" sz="2600" dirty="0" smtClean="0">
                <a:solidFill>
                  <a:schemeClr val="tx1"/>
                </a:solidFill>
              </a:rPr>
              <a:t>Русса </a:t>
            </a:r>
            <a:r>
              <a:rPr lang="ru-RU" sz="2600" dirty="0">
                <a:solidFill>
                  <a:schemeClr val="tx1"/>
                </a:solidFill>
              </a:rPr>
              <a:t>известно </a:t>
            </a:r>
            <a:r>
              <a:rPr lang="ru-RU" sz="2600" dirty="0" smtClean="0">
                <a:solidFill>
                  <a:schemeClr val="tx1"/>
                </a:solidFill>
              </a:rPr>
              <a:t>с </a:t>
            </a:r>
            <a:r>
              <a:rPr lang="en-US" sz="2600" dirty="0">
                <a:solidFill>
                  <a:schemeClr val="tx1"/>
                </a:solidFill>
              </a:rPr>
              <a:t>XI</a:t>
            </a:r>
            <a:r>
              <a:rPr lang="ru-RU" sz="2600" dirty="0">
                <a:solidFill>
                  <a:schemeClr val="tx1"/>
                </a:solidFill>
              </a:rPr>
              <a:t> века. В </a:t>
            </a:r>
            <a:r>
              <a:rPr lang="en-US" sz="2600" dirty="0">
                <a:solidFill>
                  <a:schemeClr val="tx1"/>
                </a:solidFill>
              </a:rPr>
              <a:t>XVI </a:t>
            </a:r>
            <a:r>
              <a:rPr lang="ru-RU" sz="2600" dirty="0">
                <a:solidFill>
                  <a:schemeClr val="tx1"/>
                </a:solidFill>
              </a:rPr>
              <a:t>веке по числу жителей и дворов Старая Русса являлась четвертым городом Русского </a:t>
            </a:r>
            <a:r>
              <a:rPr lang="ru-RU" sz="2600" dirty="0" smtClean="0">
                <a:solidFill>
                  <a:schemeClr val="tx1"/>
                </a:solidFill>
              </a:rPr>
              <a:t>государства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69 объектов культурного наследия, в том числе 10 федерального </a:t>
            </a:r>
            <a:r>
              <a:rPr lang="ru-RU" sz="2600" dirty="0" smtClean="0">
                <a:solidFill>
                  <a:schemeClr val="tx1"/>
                </a:solidFill>
              </a:rPr>
              <a:t>значения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Неизгладимый след в духовной жизни города оставил </a:t>
            </a:r>
            <a:r>
              <a:rPr lang="ru-RU" sz="2600" dirty="0" err="1" smtClean="0">
                <a:solidFill>
                  <a:schemeClr val="tx1"/>
                </a:solidFill>
              </a:rPr>
              <a:t>Ф.М.Достоевский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6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Старая </a:t>
            </a:r>
            <a:r>
              <a:rPr lang="ru-RU" sz="2600" dirty="0">
                <a:solidFill>
                  <a:schemeClr val="tx1"/>
                </a:solidFill>
              </a:rPr>
              <a:t>Русса </a:t>
            </a:r>
            <a:r>
              <a:rPr lang="ru-RU" sz="2600" dirty="0" smtClean="0">
                <a:solidFill>
                  <a:schemeClr val="tx1"/>
                </a:solidFill>
              </a:rPr>
              <a:t>- один </a:t>
            </a:r>
            <a:r>
              <a:rPr lang="ru-RU" sz="2600" dirty="0">
                <a:solidFill>
                  <a:schemeClr val="tx1"/>
                </a:solidFill>
              </a:rPr>
              <a:t>из старейших курортов северо-запада </a:t>
            </a:r>
            <a:r>
              <a:rPr lang="ru-RU" sz="2600" dirty="0" smtClean="0">
                <a:solidFill>
                  <a:schemeClr val="tx1"/>
                </a:solidFill>
              </a:rPr>
              <a:t>России, на </a:t>
            </a:r>
            <a:r>
              <a:rPr lang="ru-RU" sz="2600" dirty="0">
                <a:solidFill>
                  <a:schemeClr val="tx1"/>
                </a:solidFill>
              </a:rPr>
              <a:t>его территории находятся девять минеральных </a:t>
            </a:r>
            <a:r>
              <a:rPr lang="ru-RU" sz="2600" dirty="0" smtClean="0">
                <a:solidFill>
                  <a:schemeClr val="tx1"/>
                </a:solidFill>
              </a:rPr>
              <a:t>источников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200" b="1" dirty="0" err="1"/>
              <a:t>Подпроект</a:t>
            </a:r>
            <a:r>
              <a:rPr lang="ru-RU" sz="2200" b="1" dirty="0"/>
              <a:t> </a:t>
            </a:r>
            <a:r>
              <a:rPr lang="ru-RU" sz="2200" b="1" dirty="0" smtClean="0"/>
              <a:t>«Развитие территории центра города Старая Русса и создание пешеходных маршрутов»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600" b="1" dirty="0"/>
              <a:t>Цель </a:t>
            </a:r>
            <a:r>
              <a:rPr lang="ru-RU" sz="2600" b="1" dirty="0" err="1"/>
              <a:t>подпроекта</a:t>
            </a:r>
            <a:r>
              <a:rPr lang="ru-RU" sz="2600" dirty="0"/>
              <a:t> </a:t>
            </a:r>
            <a:r>
              <a:rPr lang="ru-RU" sz="2100" dirty="0" smtClean="0"/>
              <a:t>заключается в том, что создаваемые объекты туристской инфраструктуры, а также существующие объекты туристского показа свяжет между собой специальный туристский пешеходный маршрут.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800" dirty="0" smtClean="0"/>
          </a:p>
          <a:p>
            <a:pPr>
              <a:lnSpc>
                <a:spcPct val="80000"/>
              </a:lnSpc>
              <a:buNone/>
            </a:pPr>
            <a:endParaRPr lang="ru-RU" sz="5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 err="1" smtClean="0"/>
              <a:t>Подпроект</a:t>
            </a:r>
            <a:r>
              <a:rPr lang="ru-RU" sz="2200" b="1" dirty="0" smtClean="0"/>
              <a:t> предусматривает следующие виды работ:</a:t>
            </a:r>
          </a:p>
          <a:p>
            <a:pPr marL="0" indent="0">
              <a:lnSpc>
                <a:spcPct val="80000"/>
              </a:lnSpc>
              <a:buNone/>
            </a:pPr>
            <a:endParaRPr lang="ru-RU" sz="600" b="1" dirty="0" smtClean="0"/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ru-RU" sz="2200" b="1" dirty="0" smtClean="0"/>
              <a:t>Регенерация исторической среды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 Реставрация фасадов 14 зданий (с подсветкой и размещением надомных табличек).</a:t>
            </a:r>
          </a:p>
          <a:p>
            <a:pPr marL="446088" indent="-269875">
              <a:lnSpc>
                <a:spcPct val="80000"/>
              </a:lnSpc>
            </a:pPr>
            <a:endParaRPr lang="ru-RU" sz="500" dirty="0" smtClean="0"/>
          </a:p>
          <a:p>
            <a:pPr marL="0" lvl="0" indent="0">
              <a:lnSpc>
                <a:spcPct val="80000"/>
              </a:lnSpc>
              <a:buAutoNum type="arabicPeriod" startAt="2"/>
            </a:pPr>
            <a:r>
              <a:rPr lang="ru-RU" sz="2200" b="1" dirty="0" smtClean="0"/>
              <a:t>   Благоустройство территории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 Автомобильная дорога в границах пешеходного туристического маршрута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 Пешеходный маршрут  по ул. Тимура Фрунзе  от ул. Александровская до ул. Великая, по ул. Ударников, по ул. Великая от ул. Тимура Фрунзе до </a:t>
            </a:r>
            <a:r>
              <a:rPr lang="ru-RU" sz="1900" i="1" dirty="0" err="1" smtClean="0"/>
              <a:t>наб</a:t>
            </a:r>
            <a:r>
              <a:rPr lang="ru-RU" sz="1900" i="1" dirty="0" smtClean="0"/>
              <a:t>. </a:t>
            </a:r>
            <a:r>
              <a:rPr lang="en-US" sz="1900" i="1" dirty="0" err="1" smtClean="0"/>
              <a:t>Достоевского</a:t>
            </a:r>
            <a:endParaRPr lang="ru-RU" sz="1900" i="1" dirty="0" smtClean="0"/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Пешеходный маршрут по ул. Минеральная от главных ворот курорта до переулка Дубровина по правой стороне улицы, до въезда в аквапарк по левой стороне улицы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Пешеходный маршрут по пер. Никольскому 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Реконструкция монумента Славы в парке Победы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/>
              <a:t>У</a:t>
            </a:r>
            <a:r>
              <a:rPr lang="ru-RU" sz="1900" i="1" dirty="0" smtClean="0"/>
              <a:t>стройство </a:t>
            </a:r>
            <a:r>
              <a:rPr lang="ru-RU" sz="1900" i="1" dirty="0" smtClean="0"/>
              <a:t>общественных туалетов.</a:t>
            </a:r>
          </a:p>
          <a:p>
            <a:pPr marL="446088" indent="-269875">
              <a:lnSpc>
                <a:spcPct val="80000"/>
              </a:lnSpc>
            </a:pPr>
            <a:endParaRPr lang="ru-RU" sz="500" i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/>
              <a:t>3. Очистка и благоустройство водных объектов: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Ручей </a:t>
            </a:r>
            <a:r>
              <a:rPr lang="ru-RU" sz="1900" i="1" dirty="0" err="1" smtClean="0"/>
              <a:t>Войе</a:t>
            </a:r>
            <a:r>
              <a:rPr lang="ru-RU" sz="1900" i="1" dirty="0" smtClean="0"/>
              <a:t>, включая устройство городского пляжа на солевой воде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Территория у Живого моста в границах </a:t>
            </a:r>
            <a:r>
              <a:rPr lang="ru-RU" sz="1900" i="1" dirty="0" err="1" smtClean="0"/>
              <a:t>наб</a:t>
            </a:r>
            <a:r>
              <a:rPr lang="ru-RU" sz="1900" i="1" dirty="0" smtClean="0"/>
              <a:t>. Рыбаков, ул. Воскресенская, ул. Александровская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Набережная Красный берег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Плавучий причал на набережной Красный берег.</a:t>
            </a:r>
          </a:p>
          <a:p>
            <a:pPr marL="446088" indent="-269875">
              <a:lnSpc>
                <a:spcPct val="80000"/>
              </a:lnSpc>
            </a:pPr>
            <a:endParaRPr lang="ru-RU" sz="500" i="1" dirty="0" smtClean="0"/>
          </a:p>
          <a:p>
            <a:pPr>
              <a:buNone/>
            </a:pPr>
            <a:r>
              <a:rPr lang="ru-RU" sz="1900" b="1" dirty="0" smtClean="0"/>
              <a:t>4. </a:t>
            </a:r>
            <a:r>
              <a:rPr lang="ru-RU" sz="2200" b="1" dirty="0" smtClean="0"/>
              <a:t>Реконструкция мостов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 Живой мост</a:t>
            </a:r>
          </a:p>
          <a:p>
            <a:pPr marL="446088" indent="-269875">
              <a:lnSpc>
                <a:spcPct val="80000"/>
              </a:lnSpc>
            </a:pPr>
            <a:r>
              <a:rPr lang="ru-RU" sz="1900" i="1" dirty="0" smtClean="0"/>
              <a:t>Соборный мост.</a:t>
            </a:r>
          </a:p>
          <a:p>
            <a:pPr marL="446088" indent="-269875">
              <a:lnSpc>
                <a:spcPct val="80000"/>
              </a:lnSpc>
            </a:pPr>
            <a:endParaRPr lang="ru-RU" sz="1900" i="1" dirty="0" smtClean="0"/>
          </a:p>
          <a:p>
            <a:pPr marL="0" lvl="0" indent="0">
              <a:lnSpc>
                <a:spcPct val="80000"/>
              </a:lnSpc>
              <a:buNone/>
            </a:pPr>
            <a:endParaRPr lang="ru-RU" sz="1900" i="1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200" dirty="0" smtClean="0"/>
          </a:p>
          <a:p>
            <a:pPr marL="0" lvl="0" indent="0">
              <a:spcBef>
                <a:spcPts val="0"/>
              </a:spcBef>
              <a:buNone/>
            </a:pPr>
            <a:endParaRPr lang="ru-RU" sz="2200" b="1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0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err="1" smtClean="0"/>
              <a:t>Подпроект</a:t>
            </a:r>
            <a:r>
              <a:rPr lang="ru-RU" sz="2200" b="1" dirty="0" smtClean="0"/>
              <a:t> «Развитие территории центра города Старая Русса и создание пешеходных маршрутов»</a:t>
            </a:r>
            <a:endParaRPr lang="ru-RU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Константин\Desktop\Минкульт заявка малые окна\Презентация\Территория съезда с Живого моста\34749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Константин\Desktop\Минкульт заявка малые окна\Презентация\Живой мост\DSC014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03244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C:\Users\Константин\Desktop\Минкульт заявка малые окна\Презентация\Парк\cfec472ad1f48d93e7e1af90bd2c15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64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200" b="1" dirty="0" err="1"/>
              <a:t>Подпроект</a:t>
            </a:r>
            <a:r>
              <a:rPr lang="ru-RU" sz="2200" b="1" dirty="0"/>
              <a:t> </a:t>
            </a:r>
            <a:r>
              <a:rPr lang="ru-RU" sz="2200" b="1" dirty="0" smtClean="0"/>
              <a:t>«Развитие территории центра города Старая Русса и создание пешеходных маршрутов»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</a:pP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2200" b="1" dirty="0" smtClean="0"/>
              <a:t>Результаты </a:t>
            </a:r>
            <a:r>
              <a:rPr lang="ru-RU" sz="2200" b="1" dirty="0" err="1" smtClean="0"/>
              <a:t>подпроекта</a:t>
            </a:r>
            <a:endParaRPr lang="ru-RU" sz="2200" b="1" dirty="0" smtClean="0"/>
          </a:p>
          <a:p>
            <a:r>
              <a:rPr lang="ru-RU" sz="1800" dirty="0" smtClean="0"/>
              <a:t>Улучшение облика исторического центра города</a:t>
            </a:r>
          </a:p>
          <a:p>
            <a:r>
              <a:rPr lang="ru-RU" sz="1800" dirty="0" smtClean="0"/>
              <a:t>Создание новых переходных и экскурсионных маршрутов </a:t>
            </a:r>
          </a:p>
          <a:p>
            <a:r>
              <a:rPr lang="ru-RU" sz="1800" dirty="0" smtClean="0"/>
              <a:t>Решение проблемы разрозненности объектов туристского показа и инфраструктуры:  логическое завершение и </a:t>
            </a:r>
            <a:r>
              <a:rPr lang="ru-RU" sz="1800" dirty="0" err="1" smtClean="0"/>
              <a:t>закольцевание</a:t>
            </a:r>
            <a:r>
              <a:rPr lang="ru-RU" sz="1800" dirty="0" smtClean="0"/>
              <a:t> пешеходного маршрута</a:t>
            </a:r>
          </a:p>
          <a:p>
            <a:r>
              <a:rPr lang="ru-RU" sz="1800" dirty="0" smtClean="0"/>
              <a:t>Появление новых событийных мероприятий и новых видов туризма</a:t>
            </a:r>
          </a:p>
          <a:p>
            <a:r>
              <a:rPr lang="ru-RU" sz="1800" dirty="0" smtClean="0"/>
              <a:t>Рост туристического потока и увеличение длительности пребывания туристов в городе</a:t>
            </a:r>
          </a:p>
          <a:p>
            <a:r>
              <a:rPr lang="ru-RU" sz="1800" dirty="0" smtClean="0"/>
              <a:t>Создание новых рабочих мест</a:t>
            </a:r>
          </a:p>
          <a:p>
            <a:r>
              <a:rPr lang="ru-RU" sz="1800" dirty="0" smtClean="0"/>
              <a:t>Создание условий для экономического развития города и повышение качества жизни населения.</a:t>
            </a:r>
          </a:p>
          <a:p>
            <a:pPr marL="285750" lvl="0" indent="-285750">
              <a:spcBef>
                <a:spcPts val="0"/>
              </a:spcBef>
            </a:pPr>
            <a:endParaRPr lang="ru-RU" sz="29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5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3726</TotalTime>
  <Words>422</Words>
  <Application>Microsoft Office PowerPoint</Application>
  <PresentationFormat>Экран (4:3)</PresentationFormat>
  <Paragraphs>67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Город Старая Русса (Новгородская область)  Справочная информация </vt:lpstr>
      <vt:lpstr>Подпроект «Развитие территории центра города Старая Русса и создание пешеходных маршрутов»</vt:lpstr>
      <vt:lpstr>Подпроект «Развитие территории центра города Старая Русса и создание пешеходных маршрутов»</vt:lpstr>
      <vt:lpstr>Подпроект «Развитие территории центра города Старая Русса и создание пешеходных маршрутов»</vt:lpstr>
    </vt:vector>
  </TitlesOfParts>
  <Company>FISP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Бродская</dc:creator>
  <cp:lastModifiedBy>Юлия Бродская</cp:lastModifiedBy>
  <cp:revision>360</cp:revision>
  <cp:lastPrinted>2016-06-27T10:24:02Z</cp:lastPrinted>
  <dcterms:created xsi:type="dcterms:W3CDTF">2016-04-18T11:55:51Z</dcterms:created>
  <dcterms:modified xsi:type="dcterms:W3CDTF">2018-05-23T10:37:43Z</dcterms:modified>
</cp:coreProperties>
</file>