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87" r:id="rId3"/>
    <p:sldId id="290" r:id="rId4"/>
    <p:sldId id="291" r:id="rId5"/>
    <p:sldId id="288" r:id="rId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43C9-89B2-4C1D-AB29-2183EFED80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Ростов (Ярославская область).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8457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tx1"/>
                </a:solidFill>
              </a:rPr>
              <a:t>Город </a:t>
            </a:r>
            <a:r>
              <a:rPr lang="ru-RU" sz="2700" dirty="0">
                <a:solidFill>
                  <a:schemeClr val="tx1"/>
                </a:solidFill>
              </a:rPr>
              <a:t>расположен на берегу озера </a:t>
            </a:r>
            <a:r>
              <a:rPr lang="ru-RU" sz="2700" dirty="0" err="1" smtClean="0">
                <a:solidFill>
                  <a:schemeClr val="tx1"/>
                </a:solidFill>
              </a:rPr>
              <a:t>Неро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в 53 км к юго-западу от Ярославля</a:t>
            </a:r>
            <a:endParaRPr lang="ru-RU" sz="27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7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tx1"/>
                </a:solidFill>
              </a:rPr>
              <a:t>Имеется </a:t>
            </a:r>
            <a:r>
              <a:rPr lang="ru-RU" sz="2700" dirty="0">
                <a:solidFill>
                  <a:schemeClr val="tx1"/>
                </a:solidFill>
              </a:rPr>
              <a:t>железнодорожная станция </a:t>
            </a:r>
            <a:r>
              <a:rPr lang="ru-RU" sz="2700" dirty="0" smtClean="0">
                <a:solidFill>
                  <a:schemeClr val="tx1"/>
                </a:solidFill>
              </a:rPr>
              <a:t>Ростов-Ярославский, проходит </a:t>
            </a:r>
            <a:r>
              <a:rPr lang="ru-RU" sz="2700" dirty="0">
                <a:solidFill>
                  <a:schemeClr val="tx1"/>
                </a:solidFill>
              </a:rPr>
              <a:t>федеральная железнодорожная </a:t>
            </a:r>
            <a:r>
              <a:rPr lang="ru-RU" sz="2700" dirty="0" smtClean="0">
                <a:solidFill>
                  <a:schemeClr val="tx1"/>
                </a:solidFill>
              </a:rPr>
              <a:t>магистраль. Через </a:t>
            </a:r>
            <a:r>
              <a:rPr lang="ru-RU" sz="2700" dirty="0">
                <a:solidFill>
                  <a:schemeClr val="tx1"/>
                </a:solidFill>
              </a:rPr>
              <a:t>город </a:t>
            </a:r>
            <a:r>
              <a:rPr lang="ru-RU" sz="2700" dirty="0" smtClean="0">
                <a:solidFill>
                  <a:schemeClr val="tx1"/>
                </a:solidFill>
              </a:rPr>
              <a:t>пролегает федеральная трасса </a:t>
            </a:r>
            <a:r>
              <a:rPr lang="ru-RU" sz="2700" dirty="0">
                <a:solidFill>
                  <a:schemeClr val="tx1"/>
                </a:solidFill>
              </a:rPr>
              <a:t>Москва-Холмогоры, развито автобусное сообщение. В 67 км </a:t>
            </a:r>
            <a:r>
              <a:rPr lang="ru-RU" sz="2700" dirty="0" smtClean="0">
                <a:solidFill>
                  <a:schemeClr val="tx1"/>
                </a:solidFill>
              </a:rPr>
              <a:t>находится </a:t>
            </a:r>
            <a:r>
              <a:rPr lang="ru-RU" sz="2700" dirty="0">
                <a:solidFill>
                  <a:schemeClr val="tx1"/>
                </a:solidFill>
              </a:rPr>
              <a:t>аэропорт Ярославль (</a:t>
            </a:r>
            <a:r>
              <a:rPr lang="ru-RU" sz="2700" dirty="0" err="1">
                <a:solidFill>
                  <a:schemeClr val="tx1"/>
                </a:solidFill>
              </a:rPr>
              <a:t>Туношна</a:t>
            </a:r>
            <a:r>
              <a:rPr lang="ru-RU" sz="27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7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tx1"/>
                </a:solidFill>
              </a:rPr>
              <a:t>Отдаленность </a:t>
            </a:r>
            <a:r>
              <a:rPr lang="ru-RU" sz="2700" dirty="0">
                <a:solidFill>
                  <a:schemeClr val="tx1"/>
                </a:solidFill>
              </a:rPr>
              <a:t>194 </a:t>
            </a:r>
            <a:r>
              <a:rPr lang="ru-RU" sz="2700" dirty="0" smtClean="0">
                <a:solidFill>
                  <a:schemeClr val="tx1"/>
                </a:solidFill>
              </a:rPr>
              <a:t>км от Москвы, </a:t>
            </a:r>
            <a:r>
              <a:rPr lang="ru-RU" sz="2700" dirty="0">
                <a:solidFill>
                  <a:schemeClr val="tx1"/>
                </a:solidFill>
              </a:rPr>
              <a:t>611 </a:t>
            </a:r>
            <a:r>
              <a:rPr lang="ru-RU" sz="2700" dirty="0" smtClean="0">
                <a:solidFill>
                  <a:schemeClr val="tx1"/>
                </a:solidFill>
              </a:rPr>
              <a:t>км от </a:t>
            </a:r>
            <a:r>
              <a:rPr lang="ru-RU" sz="2700" dirty="0">
                <a:solidFill>
                  <a:schemeClr val="tx1"/>
                </a:solidFill>
              </a:rPr>
              <a:t>Санкт-Петербурга </a:t>
            </a:r>
            <a:r>
              <a:rPr lang="ru-RU" sz="2700" dirty="0" smtClean="0">
                <a:solidFill>
                  <a:schemeClr val="tx1"/>
                </a:solidFill>
              </a:rPr>
              <a:t> и </a:t>
            </a:r>
            <a:r>
              <a:rPr lang="ru-RU" sz="2700" dirty="0">
                <a:solidFill>
                  <a:schemeClr val="tx1"/>
                </a:solidFill>
              </a:rPr>
              <a:t>296 </a:t>
            </a:r>
            <a:r>
              <a:rPr lang="ru-RU" sz="2700" dirty="0" smtClean="0">
                <a:solidFill>
                  <a:schemeClr val="tx1"/>
                </a:solidFill>
              </a:rPr>
              <a:t>км от Нижнего </a:t>
            </a:r>
            <a:r>
              <a:rPr lang="ru-RU" sz="2700" dirty="0">
                <a:solidFill>
                  <a:schemeClr val="tx1"/>
                </a:solidFill>
              </a:rPr>
              <a:t>Новгорода </a:t>
            </a:r>
            <a:endParaRPr lang="ru-RU" sz="27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tx1"/>
                </a:solidFill>
              </a:rPr>
              <a:t>Численность населения в 2014 году – 30 900 человек </a:t>
            </a:r>
          </a:p>
          <a:p>
            <a:pPr algn="l">
              <a:spcBef>
                <a:spcPts val="0"/>
              </a:spcBef>
            </a:pPr>
            <a:endParaRPr lang="ru-RU" sz="27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1"/>
                </a:solidFill>
              </a:rPr>
              <a:t>О</a:t>
            </a:r>
            <a:r>
              <a:rPr lang="ru-RU" sz="2700" dirty="0" smtClean="0">
                <a:solidFill>
                  <a:schemeClr val="tx1"/>
                </a:solidFill>
              </a:rPr>
              <a:t>дин </a:t>
            </a:r>
            <a:r>
              <a:rPr lang="ru-RU" sz="2700" dirty="0">
                <a:solidFill>
                  <a:schemeClr val="tx1"/>
                </a:solidFill>
              </a:rPr>
              <a:t>из древнейших русских городов, </a:t>
            </a:r>
            <a:r>
              <a:rPr lang="ru-RU" sz="2700" dirty="0" smtClean="0">
                <a:solidFill>
                  <a:schemeClr val="tx1"/>
                </a:solidFill>
              </a:rPr>
              <a:t>первое </a:t>
            </a:r>
            <a:r>
              <a:rPr lang="ru-RU" sz="2700" dirty="0">
                <a:solidFill>
                  <a:schemeClr val="tx1"/>
                </a:solidFill>
              </a:rPr>
              <a:t>упоминание в летописи датируется 862 </a:t>
            </a:r>
            <a:r>
              <a:rPr lang="ru-RU" sz="2700" dirty="0" smtClean="0">
                <a:solidFill>
                  <a:schemeClr val="tx1"/>
                </a:solidFill>
              </a:rPr>
              <a:t>годом</a:t>
            </a:r>
          </a:p>
          <a:p>
            <a:pPr algn="l">
              <a:spcBef>
                <a:spcPts val="0"/>
              </a:spcBef>
            </a:pPr>
            <a:endParaRPr lang="ru-RU" sz="27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1"/>
                </a:solidFill>
              </a:rPr>
              <a:t>324 объекта культурного наследия, в </a:t>
            </a:r>
            <a:r>
              <a:rPr lang="ru-RU" sz="2700" dirty="0" smtClean="0">
                <a:solidFill>
                  <a:schemeClr val="tx1"/>
                </a:solidFill>
              </a:rPr>
              <a:t>т. </a:t>
            </a:r>
            <a:r>
              <a:rPr lang="ru-RU" sz="2700" dirty="0">
                <a:solidFill>
                  <a:schemeClr val="tx1"/>
                </a:solidFill>
              </a:rPr>
              <a:t>ч</a:t>
            </a:r>
            <a:r>
              <a:rPr lang="ru-RU" sz="2700" dirty="0" smtClean="0">
                <a:solidFill>
                  <a:schemeClr val="tx1"/>
                </a:solidFill>
              </a:rPr>
              <a:t>. </a:t>
            </a:r>
            <a:r>
              <a:rPr lang="ru-RU" sz="2700" dirty="0">
                <a:solidFill>
                  <a:schemeClr val="tx1"/>
                </a:solidFill>
              </a:rPr>
              <a:t>96 федерального </a:t>
            </a:r>
            <a:r>
              <a:rPr lang="ru-RU" sz="2700" dirty="0" smtClean="0">
                <a:solidFill>
                  <a:schemeClr val="tx1"/>
                </a:solidFill>
              </a:rPr>
              <a:t>значения</a:t>
            </a:r>
          </a:p>
          <a:p>
            <a:pPr algn="l">
              <a:spcBef>
                <a:spcPts val="0"/>
              </a:spcBef>
            </a:pPr>
            <a:endParaRPr lang="ru-RU" sz="27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1"/>
                </a:solidFill>
              </a:rPr>
              <a:t>Город сохранился как единое градостроительное образование, две трети территории </a:t>
            </a:r>
            <a:r>
              <a:rPr lang="ru-RU" sz="2700" dirty="0" smtClean="0">
                <a:solidFill>
                  <a:schemeClr val="tx1"/>
                </a:solidFill>
              </a:rPr>
              <a:t>которого </a:t>
            </a:r>
            <a:r>
              <a:rPr lang="ru-RU" sz="2700" dirty="0">
                <a:solidFill>
                  <a:schemeClr val="tx1"/>
                </a:solidFill>
              </a:rPr>
              <a:t>являются объектом культурного наследия федерального значения «Культурный слой города, </a:t>
            </a:r>
            <a:r>
              <a:rPr lang="en-US" sz="2700" dirty="0">
                <a:solidFill>
                  <a:schemeClr val="tx1"/>
                </a:solidFill>
              </a:rPr>
              <a:t>XI</a:t>
            </a:r>
            <a:r>
              <a:rPr lang="ru-RU" sz="2700" dirty="0">
                <a:solidFill>
                  <a:schemeClr val="tx1"/>
                </a:solidFill>
              </a:rPr>
              <a:t>-</a:t>
            </a:r>
            <a:r>
              <a:rPr lang="en-US" sz="2700" dirty="0">
                <a:solidFill>
                  <a:schemeClr val="tx1"/>
                </a:solidFill>
              </a:rPr>
              <a:t>XVI</a:t>
            </a:r>
            <a:r>
              <a:rPr lang="ru-RU" sz="2700" dirty="0">
                <a:solidFill>
                  <a:schemeClr val="tx1"/>
                </a:solidFill>
              </a:rPr>
              <a:t>вв.»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1"/>
                </a:solidFill>
              </a:rPr>
              <a:t>Входит в число городов Золотого Кольца России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1080119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+mn-lt"/>
              </a:rPr>
              <a:t>Подпроект</a:t>
            </a:r>
            <a:r>
              <a:rPr lang="ru-RU" sz="2000" b="1" dirty="0">
                <a:latin typeface="+mn-lt"/>
              </a:rPr>
              <a:t> «Формирование природно-исторического кластера «Ростов Великий</a:t>
            </a:r>
            <a:r>
              <a:rPr lang="ru-RU" sz="2000" b="1" dirty="0" smtClean="0">
                <a:latin typeface="+mn-lt"/>
              </a:rPr>
              <a:t>» 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416824" cy="4896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Цель </a:t>
            </a:r>
            <a:r>
              <a:rPr lang="ru-RU" sz="2000" b="1" dirty="0" err="1" smtClean="0">
                <a:solidFill>
                  <a:schemeClr val="tx1"/>
                </a:solidFill>
              </a:rPr>
              <a:t>подпроекта</a:t>
            </a:r>
            <a:r>
              <a:rPr lang="ru-RU" sz="2000" dirty="0" smtClean="0">
                <a:solidFill>
                  <a:schemeClr val="tx1"/>
                </a:solidFill>
              </a:rPr>
              <a:t> – создание </a:t>
            </a:r>
            <a:r>
              <a:rPr lang="ru-RU" sz="2000" dirty="0">
                <a:solidFill>
                  <a:schemeClr val="tx1"/>
                </a:solidFill>
              </a:rPr>
              <a:t>природно-исторического кластера как основы устойчивого развития города Ростова путем комплексной реновации территории и модернизации инфраструктуры прибрежной зоны озера </a:t>
            </a:r>
            <a:r>
              <a:rPr lang="ru-RU" sz="2000" dirty="0" err="1">
                <a:solidFill>
                  <a:schemeClr val="tx1"/>
                </a:solidFill>
              </a:rPr>
              <a:t>Неро</a:t>
            </a:r>
            <a:r>
              <a:rPr lang="ru-RU" sz="2000" dirty="0">
                <a:solidFill>
                  <a:schemeClr val="tx1"/>
                </a:solidFill>
              </a:rPr>
              <a:t> и исторического ядра города в границах Городских валов.</a:t>
            </a:r>
          </a:p>
          <a:p>
            <a:pPr algn="l"/>
            <a:endParaRPr lang="ru-RU" sz="2100" b="1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Основные направления работы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Реставрация с приспособлением под нужды учреждения культуры здания Городского театра  конца XIX-начала XX вв.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Работы по благоустройству, включая </a:t>
            </a:r>
            <a:r>
              <a:rPr lang="ru-RU" sz="2100" dirty="0" err="1">
                <a:solidFill>
                  <a:schemeClr val="tx1"/>
                </a:solidFill>
              </a:rPr>
              <a:t>берегоукрепление</a:t>
            </a:r>
            <a:r>
              <a:rPr lang="ru-RU" sz="2100" dirty="0">
                <a:solidFill>
                  <a:schemeClr val="tx1"/>
                </a:solidFill>
              </a:rPr>
              <a:t> озера </a:t>
            </a:r>
            <a:r>
              <a:rPr lang="ru-RU" sz="2100" dirty="0" err="1">
                <a:solidFill>
                  <a:schemeClr val="tx1"/>
                </a:solidFill>
              </a:rPr>
              <a:t>Неро</a:t>
            </a:r>
            <a:r>
              <a:rPr lang="ru-RU" sz="2100" dirty="0">
                <a:solidFill>
                  <a:schemeClr val="tx1"/>
                </a:solidFill>
              </a:rPr>
              <a:t>, расчистку водяного рва вокруг крепости, строительство 16 мостиков и лестниц, ремонт дорог и тротуаров, устройство автостоянки, организацию зон отдыха, озеленение, установку малых архитектурных форм, устройство освещения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Инженерные сети, включая реконструкцию 3 насосных станций,  устройство канализационного коллектора, реконструкцию ливневой канализации с устройством очистных сооружений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Архитектурно-художественная подсветка 56 объектов Ростовского кремля.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>
                <a:latin typeface="+mn-lt"/>
              </a:rPr>
              <a:t>Подпроект</a:t>
            </a:r>
            <a:r>
              <a:rPr lang="ru-RU" sz="2000" b="1" dirty="0">
                <a:latin typeface="+mn-lt"/>
              </a:rPr>
              <a:t> «Формирование природно-исторического кластера «Ростов Великий»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6928"/>
            <a:ext cx="7200800" cy="48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6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749570"/>
            <a:ext cx="283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Набережная озера </a:t>
            </a:r>
            <a:r>
              <a:rPr lang="ru-RU" dirty="0" err="1" smtClean="0"/>
              <a:t>Неро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0" y="274957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Городские валы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91754" y="5634973"/>
            <a:ext cx="30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Городской театр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5580110" y="5663383"/>
            <a:ext cx="349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Подсветка Кремля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0466" y="5663384"/>
            <a:ext cx="409206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10466" y="2749570"/>
            <a:ext cx="418410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70904" y="2761076"/>
            <a:ext cx="409206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70904" y="5649054"/>
            <a:ext cx="409205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01918"/>
            <a:ext cx="3719182" cy="226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44334"/>
            <a:ext cx="3600401" cy="220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3244334"/>
            <a:ext cx="3719181" cy="21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919"/>
            <a:ext cx="3600401" cy="21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«Формирование природно-исторического кластера «Ростов Великий»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300" b="1" dirty="0"/>
              <a:t>Основные направления работы </a:t>
            </a:r>
            <a:endParaRPr lang="ru-RU" sz="3300" dirty="0"/>
          </a:p>
          <a:p>
            <a:pPr marL="285750" indent="-285750">
              <a:spcBef>
                <a:spcPts val="0"/>
              </a:spcBef>
            </a:pPr>
            <a:r>
              <a:rPr lang="ru-RU" sz="3100" dirty="0"/>
              <a:t>Реставрация с приспособлением под нужды учреждения культуры </a:t>
            </a:r>
            <a:r>
              <a:rPr lang="ru-RU" sz="3100" dirty="0" smtClean="0"/>
              <a:t>здания Городского театра  конца XIX-начала </a:t>
            </a:r>
            <a:r>
              <a:rPr lang="ru-RU" sz="3100" dirty="0"/>
              <a:t>XX вв</a:t>
            </a:r>
            <a:r>
              <a:rPr lang="ru-RU" sz="3100" dirty="0" smtClean="0"/>
              <a:t>.</a:t>
            </a:r>
            <a:endParaRPr lang="ru-RU" sz="3100" dirty="0"/>
          </a:p>
          <a:p>
            <a:pPr marL="285750" indent="-285750">
              <a:spcBef>
                <a:spcPts val="0"/>
              </a:spcBef>
            </a:pPr>
            <a:r>
              <a:rPr lang="ru-RU" sz="3100" dirty="0" smtClean="0"/>
              <a:t>Работы </a:t>
            </a:r>
            <a:r>
              <a:rPr lang="ru-RU" sz="3100" dirty="0"/>
              <a:t>по </a:t>
            </a:r>
            <a:r>
              <a:rPr lang="ru-RU" sz="3100" dirty="0" smtClean="0"/>
              <a:t>благоустройству, включая </a:t>
            </a:r>
            <a:r>
              <a:rPr lang="ru-RU" sz="3100" dirty="0" err="1" smtClean="0"/>
              <a:t>берегоукрепление</a:t>
            </a:r>
            <a:r>
              <a:rPr lang="ru-RU" sz="3100" dirty="0" smtClean="0"/>
              <a:t> озера </a:t>
            </a:r>
            <a:r>
              <a:rPr lang="ru-RU" sz="3100" dirty="0" err="1" smtClean="0"/>
              <a:t>Неро</a:t>
            </a:r>
            <a:r>
              <a:rPr lang="ru-RU" sz="3100" dirty="0" smtClean="0"/>
              <a:t>, расчистку </a:t>
            </a:r>
            <a:r>
              <a:rPr lang="ru-RU" sz="3100" dirty="0"/>
              <a:t>водяного рва вокруг </a:t>
            </a:r>
            <a:r>
              <a:rPr lang="ru-RU" sz="3100" dirty="0" smtClean="0"/>
              <a:t>крепости, </a:t>
            </a:r>
            <a:r>
              <a:rPr lang="ru-RU" sz="3100" dirty="0"/>
              <a:t>строительство 16 мостиков и </a:t>
            </a:r>
            <a:r>
              <a:rPr lang="ru-RU" sz="3100" dirty="0" smtClean="0"/>
              <a:t>лестниц, ремонт </a:t>
            </a:r>
            <a:r>
              <a:rPr lang="ru-RU" sz="3100" dirty="0"/>
              <a:t>дорог и тротуаров, </a:t>
            </a:r>
            <a:r>
              <a:rPr lang="ru-RU" sz="3100" dirty="0" smtClean="0"/>
              <a:t>устройство автостоянки, организацию </a:t>
            </a:r>
            <a:r>
              <a:rPr lang="ru-RU" sz="3100" dirty="0"/>
              <a:t>зон отдыха, озеленение, </a:t>
            </a:r>
            <a:r>
              <a:rPr lang="ru-RU" sz="3100" dirty="0" smtClean="0"/>
              <a:t>установку малых </a:t>
            </a:r>
            <a:r>
              <a:rPr lang="ru-RU" sz="3100" dirty="0"/>
              <a:t>архитектурных </a:t>
            </a:r>
            <a:r>
              <a:rPr lang="ru-RU" sz="3100" dirty="0" smtClean="0"/>
              <a:t>форм, устройство освещения</a:t>
            </a:r>
          </a:p>
          <a:p>
            <a:pPr marL="285750" indent="-285750">
              <a:spcBef>
                <a:spcPts val="0"/>
              </a:spcBef>
            </a:pPr>
            <a:r>
              <a:rPr lang="ru-RU" sz="3100" dirty="0" smtClean="0"/>
              <a:t>Инженерные сети</a:t>
            </a:r>
            <a:r>
              <a:rPr lang="ru-RU" sz="3100" dirty="0"/>
              <a:t>, включая </a:t>
            </a:r>
            <a:r>
              <a:rPr lang="ru-RU" sz="3100" dirty="0" smtClean="0"/>
              <a:t>реконструкцию </a:t>
            </a:r>
            <a:r>
              <a:rPr lang="ru-RU" sz="3100" dirty="0"/>
              <a:t>3 насосных </a:t>
            </a:r>
            <a:r>
              <a:rPr lang="ru-RU" sz="3100" dirty="0" smtClean="0"/>
              <a:t>станций,  </a:t>
            </a:r>
            <a:r>
              <a:rPr lang="ru-RU" sz="3100" dirty="0"/>
              <a:t>устройство канализационного </a:t>
            </a:r>
            <a:r>
              <a:rPr lang="ru-RU" sz="3100" dirty="0" smtClean="0"/>
              <a:t>коллектора, реконструкцию </a:t>
            </a:r>
            <a:r>
              <a:rPr lang="ru-RU" sz="3100" dirty="0"/>
              <a:t>ливневой канализации с устройством очистных </a:t>
            </a:r>
            <a:r>
              <a:rPr lang="ru-RU" sz="3100" dirty="0" smtClean="0"/>
              <a:t>сооружений</a:t>
            </a:r>
          </a:p>
          <a:p>
            <a:pPr marL="285750" indent="-285750">
              <a:spcBef>
                <a:spcPts val="0"/>
              </a:spcBef>
            </a:pPr>
            <a:r>
              <a:rPr lang="ru-RU" sz="3100" dirty="0" smtClean="0"/>
              <a:t>Архитектурно-художественная подсветка 56 объектов Ростовского кремля.</a:t>
            </a:r>
          </a:p>
          <a:p>
            <a:pPr marL="0" lvl="0" indent="0">
              <a:buNone/>
            </a:pPr>
            <a:endParaRPr lang="ru-RU" sz="26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3300" b="1" dirty="0" smtClean="0"/>
              <a:t>Результаты </a:t>
            </a:r>
            <a:r>
              <a:rPr lang="ru-RU" sz="3300" b="1" dirty="0" err="1" smtClean="0"/>
              <a:t>подпроекта</a:t>
            </a:r>
            <a:endParaRPr lang="ru-RU" sz="3300" b="1" dirty="0" smtClean="0"/>
          </a:p>
          <a:p>
            <a:pPr marL="285750" indent="-285750">
              <a:spcBef>
                <a:spcPts val="0"/>
              </a:spcBef>
            </a:pPr>
            <a:r>
              <a:rPr lang="ru-RU" sz="3000" dirty="0"/>
              <a:t>Сохранены объекты культурного наследия и существенно улучшен внешний облик центральной части города.</a:t>
            </a:r>
          </a:p>
          <a:p>
            <a:pPr marL="285750" indent="-285750">
              <a:spcBef>
                <a:spcPts val="0"/>
              </a:spcBef>
            </a:pPr>
            <a:r>
              <a:rPr lang="ru-RU" sz="3000" dirty="0"/>
              <a:t>Созданы современные рекреационные зоны для жителей и гостей города</a:t>
            </a:r>
          </a:p>
          <a:p>
            <a:pPr marL="285750" indent="-285750">
              <a:spcBef>
                <a:spcPts val="0"/>
              </a:spcBef>
            </a:pPr>
            <a:r>
              <a:rPr lang="ru-RU" sz="3000" dirty="0" smtClean="0"/>
              <a:t>Расширен </a:t>
            </a:r>
            <a:r>
              <a:rPr lang="ru-RU" sz="3000" dirty="0"/>
              <a:t>спектр туристических продуктов, включая новый пешеходный маршрут «Голландская крепость в древнерусском городе», специализированные вечерние мероприятия и экскурсии, театрализованные программы для туристов. </a:t>
            </a:r>
            <a:endParaRPr lang="ru-RU" sz="3000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городе появится центральная культурно-досуговая площадка для проведения культурных и деловых мероприятий различного уровня.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Появятся новые площадки для развития </a:t>
            </a:r>
            <a:r>
              <a:rPr lang="ru-RU" dirty="0"/>
              <a:t>малого и среднего бизнеса. </a:t>
            </a:r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2137</TotalTime>
  <Words>462</Words>
  <Application>Microsoft Office PowerPoint</Application>
  <PresentationFormat>Экран (4:3)</PresentationFormat>
  <Paragraphs>50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Город Ростов (Ярославская область).  Справочная информация </vt:lpstr>
      <vt:lpstr>Подпроект «Формирование природно-исторического кластера «Ростов Великий» </vt:lpstr>
      <vt:lpstr>Подпроект «Формирование природно-исторического кластера «Ростов Великий» </vt:lpstr>
      <vt:lpstr>Презентация PowerPoint</vt:lpstr>
      <vt:lpstr>Подпроект «Формирование природно-исторического кластера «Ростов Великий» 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185</cp:revision>
  <cp:lastPrinted>2016-06-27T10:24:02Z</cp:lastPrinted>
  <dcterms:created xsi:type="dcterms:W3CDTF">2016-04-18T11:55:51Z</dcterms:created>
  <dcterms:modified xsi:type="dcterms:W3CDTF">2018-05-23T11:19:21Z</dcterms:modified>
</cp:coreProperties>
</file>