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67" r:id="rId3"/>
    <p:sldId id="269" r:id="rId4"/>
    <p:sldId id="270" r:id="rId5"/>
    <p:sldId id="271" r:id="rId6"/>
  </p:sldIdLst>
  <p:sldSz cx="9144000" cy="6858000" type="screen4x3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89" autoAdjust="0"/>
  </p:normalViewPr>
  <p:slideViewPr>
    <p:cSldViewPr>
      <p:cViewPr>
        <p:scale>
          <a:sx n="119" d="100"/>
          <a:sy n="119" d="100"/>
        </p:scale>
        <p:origin x="-1410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0DA36-F7EF-484E-8B72-DA5AB26A830E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643C9-89B2-4C1D-AB29-2183EFED8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330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709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04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77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06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03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900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745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71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81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07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66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96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8062664" cy="720079"/>
          </a:xfrm>
        </p:spPr>
        <p:txBody>
          <a:bodyPr>
            <a:normAutofit/>
          </a:bodyPr>
          <a:lstStyle/>
          <a:p>
            <a:r>
              <a:rPr lang="ru-RU" altLang="x-none" sz="2000" b="1" dirty="0" smtClean="0">
                <a:latin typeface="Humanist 521 BT Extra Bold" pitchFamily="34" charset="-18"/>
              </a:rPr>
              <a:t>Город Гороховец (Владимирская область).</a:t>
            </a:r>
            <a:br>
              <a:rPr lang="ru-RU" altLang="x-none" sz="2000" b="1" dirty="0" smtClean="0">
                <a:latin typeface="Humanist 521 BT Extra Bold" pitchFamily="34" charset="-18"/>
              </a:rPr>
            </a:br>
            <a:r>
              <a:rPr lang="ru-RU" altLang="x-none" sz="2000" b="1" dirty="0" smtClean="0">
                <a:latin typeface="Humanist 521 BT Extra Bold" pitchFamily="34" charset="-18"/>
              </a:rPr>
              <a:t> Справочная информация 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124744"/>
            <a:ext cx="7200800" cy="5184576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Город расположен на реке </a:t>
            </a:r>
            <a:r>
              <a:rPr lang="ru-RU" sz="2600" dirty="0" err="1" smtClean="0">
                <a:solidFill>
                  <a:schemeClr val="tx1"/>
                </a:solidFill>
              </a:rPr>
              <a:t>Клязьма</a:t>
            </a:r>
            <a:r>
              <a:rPr lang="ru-RU" sz="2600" dirty="0" smtClean="0">
                <a:solidFill>
                  <a:schemeClr val="tx1"/>
                </a:solidFill>
              </a:rPr>
              <a:t>, в 145 км от областного центра г. Владимира</a:t>
            </a:r>
          </a:p>
          <a:p>
            <a:pPr algn="l">
              <a:spcBef>
                <a:spcPts val="0"/>
              </a:spcBef>
            </a:pPr>
            <a:endParaRPr lang="ru-RU" sz="26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Проходит федеральная автомобильная трасса М7 «Волга», в 12 км находится ж/д станция «Гороховец»</a:t>
            </a:r>
          </a:p>
          <a:p>
            <a:pPr algn="l">
              <a:spcBef>
                <a:spcPts val="0"/>
              </a:spcBef>
            </a:pPr>
            <a:endParaRPr lang="ru-RU" sz="26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Отдаленность 335 км от Москвы, 80 км от Нижнего Новгорода</a:t>
            </a:r>
          </a:p>
          <a:p>
            <a:pPr algn="l">
              <a:spcBef>
                <a:spcPts val="0"/>
              </a:spcBef>
            </a:pPr>
            <a:r>
              <a:rPr lang="ru-RU" sz="2600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Численность населения на 01.01.2014 – 13 326 чел </a:t>
            </a:r>
          </a:p>
          <a:p>
            <a:pPr algn="l">
              <a:spcBef>
                <a:spcPts val="0"/>
              </a:spcBef>
            </a:pPr>
            <a:endParaRPr lang="ru-RU" sz="26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Город основан в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XII </a:t>
            </a:r>
            <a:r>
              <a:rPr lang="ru-RU" sz="2600" dirty="0" smtClean="0">
                <a:solidFill>
                  <a:schemeClr val="tx1"/>
                </a:solidFill>
              </a:rPr>
              <a:t>веке</a:t>
            </a:r>
          </a:p>
          <a:p>
            <a:pPr algn="l">
              <a:spcBef>
                <a:spcPts val="0"/>
              </a:spcBef>
            </a:pPr>
            <a:endParaRPr lang="ru-RU" sz="26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76 объектов культурного наследия, в </a:t>
            </a:r>
            <a:r>
              <a:rPr lang="ru-RU" sz="2600" dirty="0" err="1" smtClean="0">
                <a:solidFill>
                  <a:schemeClr val="tx1"/>
                </a:solidFill>
              </a:rPr>
              <a:t>т.ч</a:t>
            </a:r>
            <a:r>
              <a:rPr lang="ru-RU" sz="2600" dirty="0" smtClean="0">
                <a:solidFill>
                  <a:schemeClr val="tx1"/>
                </a:solidFill>
              </a:rPr>
              <a:t>. 18 федеральных</a:t>
            </a:r>
          </a:p>
          <a:p>
            <a:pPr algn="l">
              <a:spcBef>
                <a:spcPts val="0"/>
              </a:spcBef>
            </a:pPr>
            <a:endParaRPr lang="ru-RU" sz="26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7 из 17 сохранившихся в России памятников каменной жилой архитектуры </a:t>
            </a:r>
            <a:r>
              <a:rPr lang="en-US" sz="2600" dirty="0" smtClean="0">
                <a:solidFill>
                  <a:schemeClr val="tx1"/>
                </a:solidFill>
              </a:rPr>
              <a:t>XVII </a:t>
            </a:r>
            <a:r>
              <a:rPr lang="ru-RU" sz="2600" dirty="0" smtClean="0">
                <a:solidFill>
                  <a:schemeClr val="tx1"/>
                </a:solidFill>
              </a:rPr>
              <a:t>века</a:t>
            </a:r>
          </a:p>
          <a:p>
            <a:pPr algn="l">
              <a:spcBef>
                <a:spcPts val="0"/>
              </a:spcBef>
            </a:pPr>
            <a:endParaRPr lang="ru-RU" sz="26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Является частью маршрута малого Золотого кольца России</a:t>
            </a:r>
          </a:p>
          <a:p>
            <a:pPr algn="l">
              <a:spcBef>
                <a:spcPts val="0"/>
              </a:spcBef>
            </a:pPr>
            <a:endParaRPr lang="ru-RU" sz="26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Неповторимый образ старинного русского города – торгового центра с середины </a:t>
            </a:r>
            <a:r>
              <a:rPr lang="en-US" sz="2600" dirty="0" smtClean="0">
                <a:solidFill>
                  <a:schemeClr val="tx1"/>
                </a:solidFill>
              </a:rPr>
              <a:t>XVII</a:t>
            </a:r>
            <a:r>
              <a:rPr lang="ru-RU" sz="2600" dirty="0" smtClean="0">
                <a:solidFill>
                  <a:schemeClr val="tx1"/>
                </a:solidFill>
              </a:rPr>
              <a:t> века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4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8062664" cy="1080119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latin typeface="+mn-lt"/>
              </a:rPr>
              <a:t>Подпроект</a:t>
            </a:r>
            <a:r>
              <a:rPr lang="ru-RU" sz="2000" b="1" dirty="0" smtClean="0">
                <a:latin typeface="+mn-lt"/>
              </a:rPr>
              <a:t> «</a:t>
            </a:r>
            <a:r>
              <a:rPr lang="ru-RU" altLang="x-none" sz="2000" b="1" dirty="0" smtClean="0">
                <a:latin typeface="+mn-lt"/>
              </a:rPr>
              <a:t>С</a:t>
            </a:r>
            <a:r>
              <a:rPr lang="ru-RU" sz="2000" b="1" dirty="0" smtClean="0">
                <a:latin typeface="+mn-lt"/>
              </a:rPr>
              <a:t>оздание на основе фрагмента городской структуры центра культурно-туристического развития исторического поселения». 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416824" cy="475252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1800" b="1" dirty="0">
                <a:solidFill>
                  <a:schemeClr val="tx1"/>
                </a:solidFill>
              </a:rPr>
              <a:t>Цель </a:t>
            </a:r>
            <a:r>
              <a:rPr lang="ru-RU" sz="1800" b="1" dirty="0" err="1">
                <a:solidFill>
                  <a:schemeClr val="tx1"/>
                </a:solidFill>
              </a:rPr>
              <a:t>подпроекта</a:t>
            </a:r>
            <a:r>
              <a:rPr lang="ru-RU" sz="1800" dirty="0">
                <a:solidFill>
                  <a:schemeClr val="tx1"/>
                </a:solidFill>
              </a:rPr>
              <a:t> – </a:t>
            </a:r>
            <a:r>
              <a:rPr lang="ru-RU" sz="1900" dirty="0">
                <a:solidFill>
                  <a:schemeClr val="tx1"/>
                </a:solidFill>
              </a:rPr>
              <a:t>создание в городе Гороховец интересного в художественно-градостроительном отношении и комфортного для туристов и горожан городского пространства, которое станет привлекательным центром туристических маршрутов, центром культуры и досуга, а также центром развития малого и среднего бизнеса.</a:t>
            </a:r>
          </a:p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 </a:t>
            </a:r>
            <a:endParaRPr lang="ru-RU" sz="1800" b="1" dirty="0">
              <a:solidFill>
                <a:schemeClr val="tx1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ru-RU" sz="1800" b="1" dirty="0">
                <a:solidFill>
                  <a:schemeClr val="tx1"/>
                </a:solidFill>
              </a:rPr>
              <a:t>Основные направления работы </a:t>
            </a:r>
          </a:p>
          <a:p>
            <a:pPr marL="342900" lvl="0" indent="-34290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/>
                </a:solidFill>
              </a:rPr>
              <a:t>Реставрация и реконструкция с приспособлением под нужды учреждений 20 объектов, из них 15 объекты культурного наследия.</a:t>
            </a:r>
          </a:p>
          <a:p>
            <a:pPr marL="342900" lvl="0" indent="-34290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/>
                </a:solidFill>
              </a:rPr>
              <a:t>Работы по регенерации исторической среды (ремонт фундаментов, фасадов, кровель) двух зданий – детский сад и общеобразовательная школа.</a:t>
            </a:r>
          </a:p>
          <a:p>
            <a:pPr marL="342900" lvl="0" indent="-34290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/>
                </a:solidFill>
              </a:rPr>
              <a:t>Работы по благоустройству, включая восстановление 4-х ранее утраченных фонтанов, модернизация и развитие инженерной (водоотведение, сети уличного освещения, ливневая канализация, общественные туалеты) и транспортной инфраструктуры (тротуары и автодороги, парковки, остановки общественного транспорта), пешеходные тропы, туристическая инфраструктура, установка малых архитектурных форм, озеленение территорий. Общая площадь благоустраиваемой территории – 122 720 кв. </a:t>
            </a:r>
          </a:p>
          <a:p>
            <a:pPr marL="342900" indent="-34290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19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err="1"/>
              <a:t>Подпроект</a:t>
            </a:r>
            <a:r>
              <a:rPr lang="ru-RU" sz="2000" b="1" dirty="0"/>
              <a:t> «</a:t>
            </a:r>
            <a:r>
              <a:rPr lang="ru-RU" altLang="x-none" sz="2000" b="1" dirty="0"/>
              <a:t>С</a:t>
            </a:r>
            <a:r>
              <a:rPr lang="ru-RU" sz="2000" b="1" dirty="0"/>
              <a:t>оздание на основе фрагмента городской структуры центра культурно-туристического развития исторического поселения». Фрагмент городской структуры «Посад»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5937186" cy="4608512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444208" y="1484784"/>
            <a:ext cx="2448272" cy="5112568"/>
          </a:xfrm>
        </p:spPr>
        <p:txBody>
          <a:bodyPr>
            <a:normAutofit fontScale="70000" lnSpcReduction="20000"/>
          </a:bodyPr>
          <a:lstStyle/>
          <a:p>
            <a:pPr marL="228600" indent="-228600">
              <a:spcBef>
                <a:spcPts val="0"/>
              </a:spcBef>
              <a:buAutoNum type="arabicPeriod"/>
            </a:pPr>
            <a:r>
              <a:rPr lang="ru-RU" sz="1700" dirty="0" smtClean="0"/>
              <a:t>Здание конторы судовладельца </a:t>
            </a:r>
            <a:r>
              <a:rPr lang="ru-RU" sz="1700" dirty="0" err="1" smtClean="0"/>
              <a:t>Шорина</a:t>
            </a:r>
            <a:r>
              <a:rPr lang="ru-RU" sz="1700" dirty="0" smtClean="0"/>
              <a:t>, </a:t>
            </a:r>
            <a:r>
              <a:rPr lang="ru-RU" sz="1700" dirty="0" err="1" smtClean="0"/>
              <a:t>ул.Набережная</a:t>
            </a:r>
            <a:r>
              <a:rPr lang="ru-RU" sz="1700" dirty="0"/>
              <a:t>, </a:t>
            </a:r>
            <a:r>
              <a:rPr lang="ru-RU" sz="1700" dirty="0" smtClean="0"/>
              <a:t>4</a:t>
            </a:r>
          </a:p>
          <a:p>
            <a:pPr marL="228600" indent="-228600">
              <a:spcBef>
                <a:spcPts val="0"/>
              </a:spcBef>
              <a:buAutoNum type="arabicPeriod"/>
            </a:pPr>
            <a:r>
              <a:rPr lang="ru-RU" sz="1700" dirty="0" smtClean="0"/>
              <a:t>Здание, </a:t>
            </a:r>
            <a:r>
              <a:rPr lang="ru-RU" sz="1700" dirty="0" err="1"/>
              <a:t>ул.Набережная</a:t>
            </a:r>
            <a:r>
              <a:rPr lang="ru-RU" sz="1700" dirty="0"/>
              <a:t>, </a:t>
            </a:r>
            <a:r>
              <a:rPr lang="ru-RU" sz="1700" dirty="0" smtClean="0"/>
              <a:t>34</a:t>
            </a:r>
          </a:p>
          <a:p>
            <a:pPr marL="228600" indent="-228600">
              <a:spcBef>
                <a:spcPts val="0"/>
              </a:spcBef>
              <a:buAutoNum type="arabicPeriod"/>
            </a:pPr>
            <a:r>
              <a:rPr lang="ru-RU" sz="1700" dirty="0" smtClean="0"/>
              <a:t>Дом Опарина (</a:t>
            </a:r>
            <a:r>
              <a:rPr lang="en-US" sz="1700" dirty="0" smtClean="0"/>
              <a:t>XVII </a:t>
            </a:r>
            <a:r>
              <a:rPr lang="ru-RU" sz="1700" dirty="0" smtClean="0"/>
              <a:t>в.), </a:t>
            </a:r>
            <a:r>
              <a:rPr lang="ru-RU" sz="1700" dirty="0" err="1"/>
              <a:t>ул.Набережная</a:t>
            </a:r>
            <a:r>
              <a:rPr lang="ru-RU" sz="1700" dirty="0"/>
              <a:t> </a:t>
            </a:r>
            <a:r>
              <a:rPr lang="ru-RU" sz="1700" dirty="0" smtClean="0"/>
              <a:t>42</a:t>
            </a:r>
          </a:p>
          <a:p>
            <a:pPr marL="228600" indent="-228600">
              <a:spcBef>
                <a:spcPts val="0"/>
              </a:spcBef>
              <a:buAutoNum type="arabicPeriod"/>
            </a:pPr>
            <a:r>
              <a:rPr lang="ru-RU" sz="1700" dirty="0" smtClean="0"/>
              <a:t>Дом </a:t>
            </a:r>
            <a:r>
              <a:rPr lang="ru-RU" sz="1700" dirty="0" err="1" smtClean="0"/>
              <a:t>Канонникова</a:t>
            </a:r>
            <a:r>
              <a:rPr lang="ru-RU" sz="1700" dirty="0" smtClean="0"/>
              <a:t> </a:t>
            </a:r>
            <a:r>
              <a:rPr lang="ru-RU" sz="1700" dirty="0"/>
              <a:t>(</a:t>
            </a:r>
            <a:r>
              <a:rPr lang="en-US" sz="1700" dirty="0"/>
              <a:t>XVII </a:t>
            </a:r>
            <a:r>
              <a:rPr lang="ru-RU" sz="1700" dirty="0"/>
              <a:t>в.)</a:t>
            </a:r>
            <a:r>
              <a:rPr lang="ru-RU" sz="1700" dirty="0" smtClean="0"/>
              <a:t>, </a:t>
            </a:r>
            <a:r>
              <a:rPr lang="ru-RU" sz="1700" dirty="0" err="1"/>
              <a:t>ул.Набережная</a:t>
            </a:r>
            <a:r>
              <a:rPr lang="ru-RU" sz="1700" dirty="0"/>
              <a:t> </a:t>
            </a:r>
            <a:r>
              <a:rPr lang="ru-RU" sz="1700" dirty="0" smtClean="0"/>
              <a:t>44</a:t>
            </a:r>
          </a:p>
          <a:p>
            <a:pPr marL="228600" indent="-228600">
              <a:spcBef>
                <a:spcPts val="0"/>
              </a:spcBef>
              <a:buAutoNum type="arabicPeriod"/>
            </a:pPr>
            <a:r>
              <a:rPr lang="ru-RU" sz="1700" dirty="0" smtClean="0"/>
              <a:t>Дом Семенычева </a:t>
            </a:r>
            <a:r>
              <a:rPr lang="ru-RU" sz="1700" dirty="0"/>
              <a:t>(</a:t>
            </a:r>
            <a:r>
              <a:rPr lang="en-US" sz="1700" dirty="0"/>
              <a:t>XVII </a:t>
            </a:r>
            <a:r>
              <a:rPr lang="ru-RU" sz="1700" dirty="0"/>
              <a:t>в.)</a:t>
            </a:r>
            <a:r>
              <a:rPr lang="ru-RU" sz="1700" dirty="0" smtClean="0"/>
              <a:t>, </a:t>
            </a:r>
            <a:r>
              <a:rPr lang="ru-RU" sz="1700" dirty="0" err="1" smtClean="0"/>
              <a:t>ул.Ленина</a:t>
            </a:r>
            <a:r>
              <a:rPr lang="ru-RU" sz="1700" dirty="0"/>
              <a:t>, </a:t>
            </a:r>
            <a:r>
              <a:rPr lang="ru-RU" sz="1700" dirty="0" smtClean="0"/>
              <a:t>17</a:t>
            </a:r>
          </a:p>
          <a:p>
            <a:pPr marL="228600" indent="-228600">
              <a:spcBef>
                <a:spcPts val="0"/>
              </a:spcBef>
              <a:buAutoNum type="arabicPeriod"/>
            </a:pPr>
            <a:r>
              <a:rPr lang="ru-RU" sz="1700" dirty="0" smtClean="0"/>
              <a:t>Амбар, </a:t>
            </a:r>
            <a:r>
              <a:rPr lang="ru-RU" sz="1700" dirty="0" err="1"/>
              <a:t>ул.Ленина</a:t>
            </a:r>
            <a:r>
              <a:rPr lang="ru-RU" sz="1700" dirty="0"/>
              <a:t>, </a:t>
            </a:r>
            <a:r>
              <a:rPr lang="ru-RU" sz="1700" dirty="0" smtClean="0"/>
              <a:t>17а</a:t>
            </a:r>
          </a:p>
          <a:p>
            <a:pPr marL="228600" indent="-228600">
              <a:spcBef>
                <a:spcPts val="0"/>
              </a:spcBef>
              <a:buAutoNum type="arabicPeriod"/>
            </a:pPr>
            <a:r>
              <a:rPr lang="ru-RU" sz="1700" dirty="0"/>
              <a:t>Здание, </a:t>
            </a:r>
            <a:r>
              <a:rPr lang="ru-RU" sz="1700" dirty="0" err="1"/>
              <a:t>ул.Ленина</a:t>
            </a:r>
            <a:r>
              <a:rPr lang="ru-RU" sz="1700" dirty="0"/>
              <a:t>, 18, </a:t>
            </a:r>
            <a:r>
              <a:rPr lang="ru-RU" sz="1700" dirty="0" smtClean="0"/>
              <a:t>20</a:t>
            </a:r>
          </a:p>
          <a:p>
            <a:pPr marL="228600" indent="-228600">
              <a:spcBef>
                <a:spcPts val="0"/>
              </a:spcBef>
              <a:buAutoNum type="arabicPeriod"/>
            </a:pPr>
            <a:r>
              <a:rPr lang="ru-RU" sz="1700" dirty="0" smtClean="0"/>
              <a:t>Здание </a:t>
            </a:r>
            <a:r>
              <a:rPr lang="ru-RU" sz="1700" dirty="0"/>
              <a:t>в районе </a:t>
            </a:r>
            <a:r>
              <a:rPr lang="ru-RU" sz="1700" dirty="0" smtClean="0"/>
              <a:t>дома 36 по </a:t>
            </a:r>
            <a:r>
              <a:rPr lang="ru-RU" sz="1700" dirty="0" err="1" smtClean="0"/>
              <a:t>ул.Ленина</a:t>
            </a:r>
            <a:endParaRPr lang="ru-RU" sz="1700" dirty="0" smtClean="0"/>
          </a:p>
          <a:p>
            <a:pPr marL="228600" indent="-228600">
              <a:spcBef>
                <a:spcPts val="0"/>
              </a:spcBef>
              <a:buAutoNum type="arabicPeriod"/>
            </a:pPr>
            <a:r>
              <a:rPr lang="ru-RU" sz="1700" dirty="0"/>
              <a:t>Здание, </a:t>
            </a:r>
            <a:r>
              <a:rPr lang="ru-RU" sz="1700" dirty="0" err="1"/>
              <a:t>ул.Ленина</a:t>
            </a:r>
            <a:r>
              <a:rPr lang="ru-RU" sz="1700" dirty="0"/>
              <a:t>, </a:t>
            </a:r>
            <a:r>
              <a:rPr lang="ru-RU" sz="1700" dirty="0" smtClean="0"/>
              <a:t>48</a:t>
            </a:r>
          </a:p>
          <a:p>
            <a:pPr marL="228600" indent="-228600">
              <a:spcBef>
                <a:spcPts val="0"/>
              </a:spcBef>
              <a:buAutoNum type="arabicPeriod"/>
            </a:pPr>
            <a:r>
              <a:rPr lang="ru-RU" sz="1700" dirty="0" smtClean="0"/>
              <a:t>Дом Морозова, </a:t>
            </a:r>
            <a:r>
              <a:rPr lang="ru-RU" sz="1700" dirty="0" err="1"/>
              <a:t>ул.Ленина</a:t>
            </a:r>
            <a:r>
              <a:rPr lang="ru-RU" sz="1700" dirty="0"/>
              <a:t>, </a:t>
            </a:r>
            <a:r>
              <a:rPr lang="ru-RU" sz="1700" dirty="0" smtClean="0"/>
              <a:t>83</a:t>
            </a:r>
          </a:p>
          <a:p>
            <a:pPr marL="228600" indent="-228600">
              <a:spcBef>
                <a:spcPts val="0"/>
              </a:spcBef>
              <a:buAutoNum type="arabicPeriod"/>
            </a:pPr>
            <a:r>
              <a:rPr lang="ru-RU" sz="1700" dirty="0"/>
              <a:t>Здание, </a:t>
            </a:r>
            <a:r>
              <a:rPr lang="ru-RU" sz="1700" dirty="0" err="1"/>
              <a:t>ул.Ленина</a:t>
            </a:r>
            <a:r>
              <a:rPr lang="ru-RU" sz="1700" dirty="0"/>
              <a:t>, </a:t>
            </a:r>
            <a:r>
              <a:rPr lang="ru-RU" sz="1700" dirty="0" smtClean="0"/>
              <a:t>83а</a:t>
            </a:r>
          </a:p>
          <a:p>
            <a:pPr marL="228600" indent="-228600">
              <a:spcBef>
                <a:spcPts val="0"/>
              </a:spcBef>
              <a:buAutoNum type="arabicPeriod"/>
            </a:pPr>
            <a:r>
              <a:rPr lang="ru-RU" sz="1700" dirty="0"/>
              <a:t>Здание, </a:t>
            </a:r>
            <a:r>
              <a:rPr lang="ru-RU" sz="1700" dirty="0" err="1" smtClean="0"/>
              <a:t>ул.Советская</a:t>
            </a:r>
            <a:r>
              <a:rPr lang="ru-RU" sz="1700" dirty="0"/>
              <a:t>, </a:t>
            </a:r>
            <a:r>
              <a:rPr lang="ru-RU" sz="1700" dirty="0" smtClean="0"/>
              <a:t>7а</a:t>
            </a:r>
          </a:p>
          <a:p>
            <a:pPr marL="228600" indent="-228600">
              <a:spcBef>
                <a:spcPts val="0"/>
              </a:spcBef>
              <a:buAutoNum type="arabicPeriod"/>
            </a:pPr>
            <a:r>
              <a:rPr lang="ru-RU" sz="1700" dirty="0" smtClean="0"/>
              <a:t>Особняк купцов Балуевых, </a:t>
            </a:r>
            <a:r>
              <a:rPr lang="ru-RU" sz="1700" dirty="0" err="1" smtClean="0"/>
              <a:t>ул.Советская</a:t>
            </a:r>
            <a:r>
              <a:rPr lang="ru-RU" sz="1700" dirty="0"/>
              <a:t>, </a:t>
            </a:r>
            <a:r>
              <a:rPr lang="ru-RU" sz="1700" dirty="0" smtClean="0"/>
              <a:t>9</a:t>
            </a:r>
          </a:p>
          <a:p>
            <a:pPr marL="228600" indent="-228600">
              <a:spcBef>
                <a:spcPts val="0"/>
              </a:spcBef>
              <a:buAutoNum type="arabicPeriod"/>
            </a:pPr>
            <a:r>
              <a:rPr lang="ru-RU" sz="1700" dirty="0" smtClean="0"/>
              <a:t>Здание присутственных мест, </a:t>
            </a:r>
            <a:r>
              <a:rPr lang="ru-RU" sz="1700" dirty="0" err="1" smtClean="0"/>
              <a:t>ул.Советская</a:t>
            </a:r>
            <a:r>
              <a:rPr lang="ru-RU" sz="1700" dirty="0"/>
              <a:t>, </a:t>
            </a:r>
            <a:r>
              <a:rPr lang="ru-RU" sz="1700" dirty="0" smtClean="0"/>
              <a:t>16</a:t>
            </a:r>
          </a:p>
          <a:p>
            <a:pPr marL="228600" indent="-228600">
              <a:spcBef>
                <a:spcPts val="0"/>
              </a:spcBef>
              <a:buAutoNum type="arabicPeriod"/>
            </a:pPr>
            <a:r>
              <a:rPr lang="ru-RU" sz="1700" dirty="0" smtClean="0"/>
              <a:t>Здание каретника, </a:t>
            </a:r>
            <a:r>
              <a:rPr lang="ru-RU" sz="1700" dirty="0" err="1" smtClean="0"/>
              <a:t>ул.Советская</a:t>
            </a:r>
            <a:r>
              <a:rPr lang="ru-RU" sz="1700" dirty="0"/>
              <a:t>, </a:t>
            </a:r>
            <a:r>
              <a:rPr lang="ru-RU" sz="1700" dirty="0" smtClean="0"/>
              <a:t>16а</a:t>
            </a:r>
          </a:p>
          <a:p>
            <a:pPr marL="228600" indent="-228600">
              <a:spcBef>
                <a:spcPts val="0"/>
              </a:spcBef>
              <a:buAutoNum type="arabicPeriod"/>
            </a:pPr>
            <a:r>
              <a:rPr lang="ru-RU" sz="1700" dirty="0" smtClean="0"/>
              <a:t>Караульное помещение, </a:t>
            </a:r>
            <a:r>
              <a:rPr lang="ru-RU" sz="1700" dirty="0" err="1" smtClean="0"/>
              <a:t>ул.Советская</a:t>
            </a:r>
            <a:r>
              <a:rPr lang="ru-RU" sz="1700" dirty="0"/>
              <a:t>, </a:t>
            </a:r>
            <a:r>
              <a:rPr lang="ru-RU" sz="1700" dirty="0" smtClean="0"/>
              <a:t>16б</a:t>
            </a:r>
          </a:p>
          <a:p>
            <a:pPr marL="228600" indent="-228600">
              <a:spcBef>
                <a:spcPts val="0"/>
              </a:spcBef>
              <a:buAutoNum type="arabicPeriod"/>
            </a:pPr>
            <a:r>
              <a:rPr lang="ru-RU" sz="1700" dirty="0" smtClean="0"/>
              <a:t>Здание тюрьмы, </a:t>
            </a:r>
            <a:r>
              <a:rPr lang="ru-RU" sz="1700" dirty="0" err="1" smtClean="0"/>
              <a:t>ул.Советская</a:t>
            </a:r>
            <a:r>
              <a:rPr lang="ru-RU" sz="1700" dirty="0"/>
              <a:t>, </a:t>
            </a:r>
            <a:r>
              <a:rPr lang="ru-RU" sz="1700" dirty="0" smtClean="0"/>
              <a:t>16в</a:t>
            </a:r>
          </a:p>
          <a:p>
            <a:pPr marL="228600" indent="-228600">
              <a:spcBef>
                <a:spcPts val="0"/>
              </a:spcBef>
              <a:buAutoNum type="arabicPeriod"/>
            </a:pPr>
            <a:r>
              <a:rPr lang="ru-RU" sz="1700" dirty="0"/>
              <a:t>Здание, </a:t>
            </a:r>
            <a:r>
              <a:rPr lang="ru-RU" sz="1700" dirty="0" err="1" smtClean="0"/>
              <a:t>ул.Нагорная</a:t>
            </a:r>
            <a:r>
              <a:rPr lang="ru-RU" sz="1700" dirty="0"/>
              <a:t>, </a:t>
            </a:r>
            <a:r>
              <a:rPr lang="ru-RU" sz="1700" dirty="0" smtClean="0"/>
              <a:t>1</a:t>
            </a:r>
          </a:p>
          <a:p>
            <a:pPr marL="228600" indent="-228600">
              <a:spcBef>
                <a:spcPts val="0"/>
              </a:spcBef>
              <a:buAutoNum type="arabicPeriod"/>
            </a:pPr>
            <a:r>
              <a:rPr lang="ru-RU" sz="1700" dirty="0" smtClean="0"/>
              <a:t>Дом Ершова </a:t>
            </a:r>
            <a:r>
              <a:rPr lang="ru-RU" sz="1700" dirty="0"/>
              <a:t>(</a:t>
            </a:r>
            <a:r>
              <a:rPr lang="en-US" sz="1700" dirty="0"/>
              <a:t>XVII </a:t>
            </a:r>
            <a:r>
              <a:rPr lang="ru-RU" sz="1700" dirty="0"/>
              <a:t>в.)</a:t>
            </a:r>
            <a:r>
              <a:rPr lang="ru-RU" sz="1700" dirty="0" smtClean="0"/>
              <a:t>, </a:t>
            </a:r>
            <a:r>
              <a:rPr lang="ru-RU" sz="1700" dirty="0" err="1" smtClean="0"/>
              <a:t>ул.Нагорная</a:t>
            </a:r>
            <a:r>
              <a:rPr lang="ru-RU" sz="1700" dirty="0"/>
              <a:t>, </a:t>
            </a:r>
            <a:r>
              <a:rPr lang="ru-RU" sz="1700" dirty="0" smtClean="0"/>
              <a:t>4</a:t>
            </a:r>
          </a:p>
          <a:p>
            <a:pPr marL="228600" indent="-228600">
              <a:spcBef>
                <a:spcPts val="0"/>
              </a:spcBef>
              <a:buAutoNum type="arabicPeriod"/>
            </a:pPr>
            <a:r>
              <a:rPr lang="ru-RU" sz="1700" dirty="0"/>
              <a:t>Здание общественных туалетов, ул. Фрунзе, 16</a:t>
            </a:r>
            <a:endParaRPr lang="ru-RU" sz="1700" dirty="0" smtClean="0"/>
          </a:p>
          <a:p>
            <a:pPr marL="228600" indent="-228600">
              <a:spcBef>
                <a:spcPts val="0"/>
              </a:spcBef>
              <a:buAutoNum type="arabicPeriod"/>
            </a:pPr>
            <a:endParaRPr lang="ru-RU" sz="1200" dirty="0" smtClean="0"/>
          </a:p>
          <a:p>
            <a:pPr marL="228600" indent="-228600">
              <a:spcBef>
                <a:spcPts val="0"/>
              </a:spcBef>
              <a:buAutoNum type="arabicPeriod"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4833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Гороховец фото 20 объекто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8693686" cy="51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73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err="1"/>
              <a:t>Подпроект</a:t>
            </a:r>
            <a:r>
              <a:rPr lang="ru-RU" sz="2000" b="1" dirty="0"/>
              <a:t> «</a:t>
            </a:r>
            <a:r>
              <a:rPr lang="ru-RU" altLang="x-none" sz="2000" b="1" dirty="0"/>
              <a:t>С</a:t>
            </a:r>
            <a:r>
              <a:rPr lang="ru-RU" sz="2000" b="1" dirty="0"/>
              <a:t>оздание на основе фрагмента городской структуры центра культурно-туристического развития  исторического поселения»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775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endParaRPr lang="ru-RU" sz="2600" b="1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ru-RU" sz="2600" b="1" dirty="0" smtClean="0"/>
              <a:t>Результаты </a:t>
            </a:r>
            <a:r>
              <a:rPr lang="ru-RU" sz="2600" b="1" dirty="0" err="1" smtClean="0"/>
              <a:t>подпроекта</a:t>
            </a:r>
            <a:endParaRPr lang="ru-RU" sz="2600" b="1" dirty="0" smtClean="0"/>
          </a:p>
          <a:p>
            <a:pPr marL="0" lvl="0" indent="0">
              <a:spcBef>
                <a:spcPts val="0"/>
              </a:spcBef>
              <a:buNone/>
            </a:pPr>
            <a:endParaRPr lang="ru-RU" sz="2600" b="1" dirty="0" smtClean="0"/>
          </a:p>
          <a:p>
            <a:pPr>
              <a:spcBef>
                <a:spcPts val="0"/>
              </a:spcBef>
            </a:pPr>
            <a:r>
              <a:rPr lang="ru-RU" sz="2600" dirty="0"/>
              <a:t>О</a:t>
            </a:r>
            <a:r>
              <a:rPr lang="ru-RU" sz="2600" dirty="0" smtClean="0"/>
              <a:t>треставрированы исторические памятники. </a:t>
            </a:r>
          </a:p>
          <a:p>
            <a:pPr>
              <a:spcBef>
                <a:spcPts val="0"/>
              </a:spcBef>
            </a:pPr>
            <a:r>
              <a:rPr lang="ru-RU" sz="2600" dirty="0" smtClean="0"/>
              <a:t>Территория </a:t>
            </a:r>
            <a:r>
              <a:rPr lang="ru-RU" sz="2600" dirty="0"/>
              <a:t>фрагмента «Посад</a:t>
            </a:r>
            <a:r>
              <a:rPr lang="ru-RU" sz="2600" dirty="0" smtClean="0"/>
              <a:t>» благоустроена </a:t>
            </a:r>
            <a:r>
              <a:rPr lang="ru-RU" sz="2600" dirty="0"/>
              <a:t>в едином стиле старого русского купеческого города </a:t>
            </a:r>
            <a:r>
              <a:rPr lang="ru-RU" sz="2600" dirty="0" smtClean="0"/>
              <a:t>. </a:t>
            </a:r>
          </a:p>
          <a:p>
            <a:pPr>
              <a:spcBef>
                <a:spcPts val="0"/>
              </a:spcBef>
            </a:pPr>
            <a:r>
              <a:rPr lang="ru-RU" sz="2600" dirty="0" smtClean="0"/>
              <a:t>Благоустроен </a:t>
            </a:r>
            <a:r>
              <a:rPr lang="ru-RU" sz="2600" dirty="0"/>
              <a:t>городской парк, </a:t>
            </a:r>
            <a:r>
              <a:rPr lang="ru-RU" sz="2600" dirty="0" smtClean="0"/>
              <a:t>восстановлены </a:t>
            </a:r>
            <a:r>
              <a:rPr lang="ru-RU" sz="2600" dirty="0"/>
              <a:t>исторически существовавшие вишнёвые сады на склонах </a:t>
            </a:r>
            <a:r>
              <a:rPr lang="ru-RU" sz="2600" dirty="0" smtClean="0"/>
              <a:t>гор, разбиты скверы. </a:t>
            </a:r>
          </a:p>
          <a:p>
            <a:pPr>
              <a:spcBef>
                <a:spcPts val="0"/>
              </a:spcBef>
            </a:pPr>
            <a:r>
              <a:rPr lang="ru-RU" sz="2600" dirty="0" smtClean="0"/>
              <a:t>В </a:t>
            </a:r>
            <a:r>
              <a:rPr lang="ru-RU" sz="2600" dirty="0"/>
              <a:t>составе </a:t>
            </a:r>
            <a:r>
              <a:rPr lang="ru-RU" sz="2600" dirty="0" err="1"/>
              <a:t>Гороховецкого</a:t>
            </a:r>
            <a:r>
              <a:rPr lang="ru-RU" sz="2600" dirty="0"/>
              <a:t> историко-архитектурного музея </a:t>
            </a:r>
            <a:r>
              <a:rPr lang="ru-RU" sz="2600" dirty="0" smtClean="0"/>
              <a:t>открыты </a:t>
            </a:r>
            <a:r>
              <a:rPr lang="ru-RU" sz="2600" dirty="0"/>
              <a:t>новые </a:t>
            </a:r>
            <a:r>
              <a:rPr lang="ru-RU" sz="2600" dirty="0" smtClean="0"/>
              <a:t>экспозиции: </a:t>
            </a:r>
            <a:r>
              <a:rPr lang="ru-RU" sz="2600" dirty="0"/>
              <a:t>Музей истории Гороховца, Музей «Купеческий дом», Музей купечества, Музей завода </a:t>
            </a:r>
            <a:r>
              <a:rPr lang="ru-RU" sz="2600" dirty="0" err="1"/>
              <a:t>М.И.Шорина</a:t>
            </a:r>
            <a:r>
              <a:rPr lang="ru-RU" sz="2600" dirty="0"/>
              <a:t>, Музей плотничества, виртуальный музей «Старый Гороховец». </a:t>
            </a:r>
            <a:endParaRPr lang="ru-RU" sz="2600" dirty="0" smtClean="0"/>
          </a:p>
          <a:p>
            <a:pPr>
              <a:spcBef>
                <a:spcPts val="0"/>
              </a:spcBef>
            </a:pPr>
            <a:r>
              <a:rPr lang="ru-RU" sz="2600" dirty="0" smtClean="0"/>
              <a:t>Реанимирован </a:t>
            </a:r>
            <a:r>
              <a:rPr lang="ru-RU" sz="2600" dirty="0"/>
              <a:t>Дворец Культуры на центральной (Благовещенской) </a:t>
            </a:r>
            <a:r>
              <a:rPr lang="ru-RU" sz="2600" dirty="0" smtClean="0"/>
              <a:t>площади, создан </a:t>
            </a:r>
            <a:r>
              <a:rPr lang="ru-RU" sz="2600" dirty="0" err="1"/>
              <a:t>Гороховецкий</a:t>
            </a:r>
            <a:r>
              <a:rPr lang="ru-RU" sz="2600" dirty="0"/>
              <a:t> народный </a:t>
            </a:r>
            <a:r>
              <a:rPr lang="ru-RU" sz="2600" dirty="0" smtClean="0"/>
              <a:t>театр, организован </a:t>
            </a:r>
            <a:r>
              <a:rPr lang="ru-RU" sz="2600" dirty="0"/>
              <a:t>Молодёжный культурно-развлекательный центр и фитнес-центр. </a:t>
            </a:r>
            <a:endParaRPr lang="ru-RU" sz="2600" dirty="0" smtClean="0"/>
          </a:p>
          <a:p>
            <a:pPr>
              <a:spcBef>
                <a:spcPts val="0"/>
              </a:spcBef>
            </a:pPr>
            <a:r>
              <a:rPr lang="ru-RU" sz="2600" dirty="0" smtClean="0"/>
              <a:t>Получит </a:t>
            </a:r>
            <a:r>
              <a:rPr lang="ru-RU" sz="2600" dirty="0"/>
              <a:t>дальнейшее развитие горнолыжный курорт «</a:t>
            </a:r>
            <a:r>
              <a:rPr lang="ru-RU" sz="2600" dirty="0" err="1"/>
              <a:t>Пужалова</a:t>
            </a:r>
            <a:r>
              <a:rPr lang="ru-RU" sz="2600" dirty="0"/>
              <a:t> гора».</a:t>
            </a:r>
          </a:p>
          <a:p>
            <a:pPr marL="285750" lvl="0" indent="-285750">
              <a:spcBef>
                <a:spcPts val="0"/>
              </a:spcBef>
            </a:pPr>
            <a:endParaRPr lang="ru-RU" sz="2900" dirty="0" smtClean="0"/>
          </a:p>
          <a:p>
            <a:pPr marL="285750" lvl="0" indent="-285750">
              <a:spcBef>
                <a:spcPts val="0"/>
              </a:spcBef>
            </a:pPr>
            <a:endParaRPr lang="ru-RU" sz="29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88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1663</TotalTime>
  <Words>534</Words>
  <Application>Microsoft Office PowerPoint</Application>
  <PresentationFormat>Экран (4:3)</PresentationFormat>
  <Paragraphs>58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Город Гороховец (Владимирская область).  Справочная информация </vt:lpstr>
      <vt:lpstr>Подпроект «Создание на основе фрагмента городской структуры центра культурно-туристического развития исторического поселения». </vt:lpstr>
      <vt:lpstr>Подпроект «Создание на основе фрагмента городской структуры центра культурно-туристического развития исторического поселения». Фрагмент городской структуры «Посад»</vt:lpstr>
      <vt:lpstr>Презентация PowerPoint</vt:lpstr>
      <vt:lpstr>Подпроект «Создание на основе фрагмента городской структуры центра культурно-туристического развития  исторического поселения»</vt:lpstr>
    </vt:vector>
  </TitlesOfParts>
  <Company>FISP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Бродская</dc:creator>
  <cp:lastModifiedBy>Юлия Бродская</cp:lastModifiedBy>
  <cp:revision>171</cp:revision>
  <cp:lastPrinted>2016-06-27T10:24:02Z</cp:lastPrinted>
  <dcterms:created xsi:type="dcterms:W3CDTF">2016-04-18T11:55:51Z</dcterms:created>
  <dcterms:modified xsi:type="dcterms:W3CDTF">2018-05-23T10:41:01Z</dcterms:modified>
</cp:coreProperties>
</file>