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74" r:id="rId4"/>
    <p:sldId id="275" r:id="rId5"/>
    <p:sldId id="276" r:id="rId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89" autoAdjust="0"/>
  </p:normalViewPr>
  <p:slideViewPr>
    <p:cSldViewPr>
      <p:cViewPr>
        <p:scale>
          <a:sx n="119" d="100"/>
          <a:sy n="119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43C9-89B2-4C1D-AB29-2183EFED80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Чистополь (Республика Татарстан).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200800" cy="518457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Город расположен </a:t>
            </a:r>
            <a:r>
              <a:rPr lang="ru-RU" sz="2600" dirty="0">
                <a:solidFill>
                  <a:schemeClr val="tx1"/>
                </a:solidFill>
              </a:rPr>
              <a:t>на левом берегу реки </a:t>
            </a:r>
            <a:r>
              <a:rPr lang="ru-RU" sz="2600" dirty="0" smtClean="0">
                <a:solidFill>
                  <a:schemeClr val="tx1"/>
                </a:solidFill>
              </a:rPr>
              <a:t>Кама, в </a:t>
            </a:r>
            <a:r>
              <a:rPr lang="ru-RU" sz="2600" dirty="0">
                <a:solidFill>
                  <a:schemeClr val="tx1"/>
                </a:solidFill>
              </a:rPr>
              <a:t>географическом центре Республики </a:t>
            </a:r>
            <a:r>
              <a:rPr lang="ru-RU" sz="2600" dirty="0" smtClean="0">
                <a:solidFill>
                  <a:schemeClr val="tx1"/>
                </a:solidFill>
              </a:rPr>
              <a:t>Татарстан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Проходит трасса «Оренбургский тракт», строится международная автомагистраль </a:t>
            </a:r>
            <a:r>
              <a:rPr lang="ru-RU" sz="2600" dirty="0">
                <a:solidFill>
                  <a:schemeClr val="tx1"/>
                </a:solidFill>
              </a:rPr>
              <a:t>«Западная Европа – Китай», </a:t>
            </a:r>
            <a:r>
              <a:rPr lang="ru-RU" sz="2600" dirty="0" smtClean="0">
                <a:solidFill>
                  <a:schemeClr val="tx1"/>
                </a:solidFill>
              </a:rPr>
              <a:t>проходящая </a:t>
            </a:r>
            <a:r>
              <a:rPr lang="ru-RU" sz="2600" dirty="0">
                <a:solidFill>
                  <a:schemeClr val="tx1"/>
                </a:solidFill>
              </a:rPr>
              <a:t>в 26 км от </a:t>
            </a:r>
            <a:r>
              <a:rPr lang="ru-RU" sz="2600" dirty="0" smtClean="0">
                <a:solidFill>
                  <a:schemeClr val="tx1"/>
                </a:solidFill>
              </a:rPr>
              <a:t>города, также в городе есть речной порт, </a:t>
            </a:r>
            <a:r>
              <a:rPr lang="ru-RU" sz="2600" dirty="0">
                <a:solidFill>
                  <a:schemeClr val="tx1"/>
                </a:solidFill>
              </a:rPr>
              <a:t>через который проходят пассажирские транзитные </a:t>
            </a:r>
            <a:r>
              <a:rPr lang="ru-RU" sz="2600" dirty="0" smtClean="0">
                <a:solidFill>
                  <a:schemeClr val="tx1"/>
                </a:solidFill>
              </a:rPr>
              <a:t>линии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Отдаленность 961 км от Москвы и 130 км от Казани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Численность населения  в 2014 году составила 61 000 чел 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Первое </a:t>
            </a:r>
            <a:r>
              <a:rPr lang="ru-RU" sz="2600" dirty="0">
                <a:solidFill>
                  <a:schemeClr val="tx1"/>
                </a:solidFill>
              </a:rPr>
              <a:t>упоминание о селе Чистое поле относится к 1678 г</a:t>
            </a:r>
            <a:r>
              <a:rPr lang="ru-RU" sz="2600" dirty="0" smtClean="0">
                <a:solidFill>
                  <a:schemeClr val="tx1"/>
                </a:solidFill>
              </a:rPr>
              <a:t>., в </a:t>
            </a:r>
            <a:r>
              <a:rPr lang="ru-RU" sz="2600" dirty="0">
                <a:solidFill>
                  <a:schemeClr val="tx1"/>
                </a:solidFill>
              </a:rPr>
              <a:t>Х</a:t>
            </a:r>
            <a:r>
              <a:rPr lang="en-US" sz="2600" dirty="0">
                <a:solidFill>
                  <a:schemeClr val="tx1"/>
                </a:solidFill>
              </a:rPr>
              <a:t>VIII </a:t>
            </a:r>
            <a:r>
              <a:rPr lang="ru-RU" sz="2600" dirty="0">
                <a:solidFill>
                  <a:schemeClr val="tx1"/>
                </a:solidFill>
              </a:rPr>
              <a:t>в. </a:t>
            </a:r>
            <a:r>
              <a:rPr lang="ru-RU" sz="2600" dirty="0" smtClean="0">
                <a:solidFill>
                  <a:schemeClr val="tx1"/>
                </a:solidFill>
              </a:rPr>
              <a:t>Чистополь получает статус </a:t>
            </a:r>
            <a:r>
              <a:rPr lang="ru-RU" sz="2600" dirty="0">
                <a:solidFill>
                  <a:schemeClr val="tx1"/>
                </a:solidFill>
              </a:rPr>
              <a:t>уездного </a:t>
            </a:r>
            <a:r>
              <a:rPr lang="ru-RU" sz="2600" dirty="0" smtClean="0">
                <a:solidFill>
                  <a:schemeClr val="tx1"/>
                </a:solidFill>
              </a:rPr>
              <a:t>города, а в </a:t>
            </a:r>
            <a:r>
              <a:rPr lang="ru-RU" sz="2600" dirty="0">
                <a:solidFill>
                  <a:schemeClr val="tx1"/>
                </a:solidFill>
              </a:rPr>
              <a:t>середине XIX в. </a:t>
            </a:r>
            <a:r>
              <a:rPr lang="ru-RU" sz="2600" dirty="0" smtClean="0">
                <a:solidFill>
                  <a:schemeClr val="tx1"/>
                </a:solidFill>
              </a:rPr>
              <a:t>становится </a:t>
            </a:r>
            <a:r>
              <a:rPr lang="ru-RU" sz="2600" dirty="0">
                <a:solidFill>
                  <a:schemeClr val="tx1"/>
                </a:solidFill>
              </a:rPr>
              <a:t>одним из крупнейших на </a:t>
            </a:r>
            <a:r>
              <a:rPr lang="ru-RU" sz="2600" dirty="0" smtClean="0">
                <a:solidFill>
                  <a:schemeClr val="tx1"/>
                </a:solidFill>
              </a:rPr>
              <a:t>реке </a:t>
            </a:r>
            <a:r>
              <a:rPr lang="ru-RU" sz="2600" dirty="0">
                <a:solidFill>
                  <a:schemeClr val="tx1"/>
                </a:solidFill>
              </a:rPr>
              <a:t>Каме центров хранения, переработки и отправления хлебных грузов.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144 объекта культурного наследия, </a:t>
            </a:r>
            <a:r>
              <a:rPr lang="ru-RU" sz="2600" dirty="0" smtClean="0">
                <a:solidFill>
                  <a:schemeClr val="tx1"/>
                </a:solidFill>
              </a:rPr>
              <a:t>включая </a:t>
            </a:r>
            <a:r>
              <a:rPr lang="ru-RU" sz="2600" dirty="0">
                <a:solidFill>
                  <a:schemeClr val="tx1"/>
                </a:solidFill>
              </a:rPr>
              <a:t>39 объектов регионального </a:t>
            </a:r>
            <a:r>
              <a:rPr lang="ru-RU" sz="2600" dirty="0" smtClean="0">
                <a:solidFill>
                  <a:schemeClr val="tx1"/>
                </a:solidFill>
              </a:rPr>
              <a:t>значения и </a:t>
            </a:r>
            <a:r>
              <a:rPr lang="ru-RU" sz="2600" dirty="0">
                <a:solidFill>
                  <a:schemeClr val="tx1"/>
                </a:solidFill>
              </a:rPr>
              <a:t>105 объектов местного значения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К основным </a:t>
            </a:r>
            <a:r>
              <a:rPr lang="ru-RU" sz="2600" dirty="0" smtClean="0">
                <a:solidFill>
                  <a:schemeClr val="tx1"/>
                </a:solidFill>
              </a:rPr>
              <a:t>достопримечательностям относятся </a:t>
            </a:r>
            <a:r>
              <a:rPr lang="ru-RU" sz="2600" dirty="0">
                <a:solidFill>
                  <a:schemeClr val="tx1"/>
                </a:solidFill>
              </a:rPr>
              <a:t>исторический центр города (планировка улиц, архитектура, система бульваров и парков</a:t>
            </a:r>
            <a:r>
              <a:rPr lang="ru-RU" sz="2600" dirty="0" smtClean="0">
                <a:solidFill>
                  <a:schemeClr val="tx1"/>
                </a:solidFill>
              </a:rPr>
              <a:t>) и </a:t>
            </a:r>
            <a:r>
              <a:rPr lang="ru-RU" sz="2600" dirty="0">
                <a:solidFill>
                  <a:schemeClr val="tx1"/>
                </a:solidFill>
              </a:rPr>
              <a:t>наличие значительного количества мемориальных </a:t>
            </a:r>
            <a:r>
              <a:rPr lang="ru-RU" sz="2600" dirty="0" smtClean="0">
                <a:solidFill>
                  <a:schemeClr val="tx1"/>
                </a:solidFill>
              </a:rPr>
              <a:t>мест, </a:t>
            </a:r>
            <a:r>
              <a:rPr lang="ru-RU" sz="2600" dirty="0">
                <a:solidFill>
                  <a:schemeClr val="tx1"/>
                </a:solidFill>
              </a:rPr>
              <a:t>связанных с пребыванием советских </a:t>
            </a:r>
            <a:r>
              <a:rPr lang="ru-RU" sz="2600" dirty="0" smtClean="0">
                <a:solidFill>
                  <a:schemeClr val="tx1"/>
                </a:solidFill>
              </a:rPr>
              <a:t>писателей.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108011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+mn-lt"/>
              </a:rPr>
              <a:t>Подпроект</a:t>
            </a:r>
            <a:r>
              <a:rPr lang="ru-RU" sz="2000" b="1" dirty="0" smtClean="0">
                <a:latin typeface="+mn-lt"/>
              </a:rPr>
              <a:t> «</a:t>
            </a:r>
            <a:r>
              <a:rPr lang="ru-RU" altLang="x-none" sz="2000" b="1" dirty="0" smtClean="0">
                <a:latin typeface="+mn-lt"/>
              </a:rPr>
              <a:t>С</a:t>
            </a:r>
            <a:r>
              <a:rPr lang="ru-RU" sz="2000" b="1" dirty="0" smtClean="0">
                <a:latin typeface="+mn-lt"/>
              </a:rPr>
              <a:t>оздание на основе фрагмента городской структуры центра культурно-туристического развития исторического поселения». 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416824" cy="48965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Цель </a:t>
            </a:r>
            <a:r>
              <a:rPr lang="ru-RU" sz="1800" b="1" dirty="0" err="1">
                <a:solidFill>
                  <a:schemeClr val="tx1"/>
                </a:solidFill>
              </a:rPr>
              <a:t>подпроекта</a:t>
            </a:r>
            <a:r>
              <a:rPr lang="ru-RU" sz="1800" dirty="0">
                <a:solidFill>
                  <a:schemeClr val="tx1"/>
                </a:solidFill>
              </a:rPr>
              <a:t> – </a:t>
            </a:r>
            <a:r>
              <a:rPr lang="ru-RU" sz="2000" dirty="0">
                <a:solidFill>
                  <a:schemeClr val="tx1"/>
                </a:solidFill>
              </a:rPr>
              <a:t>развитие культурно-познавательного туризма в историческом поселении, сохранение объектов культурного наследия, расположенных на территории выбранного фрагмента, приведение их в соответствие с историческим обликом, осуществление мероприятий по регенерации исторической среды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Основные </a:t>
            </a:r>
            <a:r>
              <a:rPr lang="ru-RU" sz="1800" b="1" dirty="0">
                <a:solidFill>
                  <a:schemeClr val="tx1"/>
                </a:solidFill>
              </a:rPr>
              <a:t>направления работы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Комплексная реставрация 10 объектов культурного наследия с приспособлением под нужды учреждений культуры.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Работы по регенерации исторической среды (ремонт фундаментов, фасадов и крыш по 31 объекту культурного наследия (36 зданий).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исторического поселения».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Фрагмент </a:t>
            </a:r>
            <a:r>
              <a:rPr lang="ru-RU" sz="2000" b="1" dirty="0"/>
              <a:t>городской структуры «Достопримечательное место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Исторический центр Чистополя»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176464" cy="4968552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Здание начального училища, XIX в., ул. Карла Маркса, д. </a:t>
            </a:r>
            <a:r>
              <a:rPr lang="ru-RU" sz="1800" dirty="0" smtClean="0"/>
              <a:t>1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Усадьба купца А.А. </a:t>
            </a:r>
            <a:r>
              <a:rPr lang="ru-RU" sz="1800" dirty="0" err="1"/>
              <a:t>Подуруева</a:t>
            </a:r>
            <a:r>
              <a:rPr lang="ru-RU" sz="1800" dirty="0"/>
              <a:t>, </a:t>
            </a:r>
            <a:r>
              <a:rPr lang="ru-RU" sz="1800" dirty="0" smtClean="0"/>
              <a:t>XIX </a:t>
            </a:r>
            <a:r>
              <a:rPr lang="ru-RU" sz="1800" dirty="0"/>
              <a:t>в., ул. Карла Маркса, д. </a:t>
            </a:r>
            <a:r>
              <a:rPr lang="ru-RU" sz="1800" dirty="0" smtClean="0"/>
              <a:t>8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Усадебный комплекс купцов </a:t>
            </a:r>
            <a:r>
              <a:rPr lang="ru-RU" sz="1800" dirty="0" err="1" smtClean="0"/>
              <a:t>Чукашевых</a:t>
            </a:r>
            <a:r>
              <a:rPr lang="ru-RU" sz="1800" dirty="0"/>
              <a:t>, </a:t>
            </a:r>
            <a:r>
              <a:rPr lang="ru-RU" sz="1800" dirty="0" smtClean="0"/>
              <a:t>ул</a:t>
            </a:r>
            <a:r>
              <a:rPr lang="ru-RU" sz="1800" dirty="0"/>
              <a:t>. Карла Маркса, д. </a:t>
            </a:r>
            <a:r>
              <a:rPr lang="ru-RU" sz="1800" dirty="0" smtClean="0"/>
              <a:t>15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Флигель жилого дома, где </a:t>
            </a:r>
            <a:r>
              <a:rPr lang="ru-RU" sz="1800" dirty="0" smtClean="0"/>
              <a:t>проживали </a:t>
            </a:r>
            <a:r>
              <a:rPr lang="ru-RU" sz="1800" dirty="0" err="1" smtClean="0"/>
              <a:t>Л.М.Леонов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 err="1" smtClean="0"/>
              <a:t>И.Л.Сельвинский</a:t>
            </a:r>
            <a:r>
              <a:rPr lang="ru-RU" sz="1800" dirty="0" smtClean="0"/>
              <a:t>, </a:t>
            </a:r>
            <a:r>
              <a:rPr lang="ru-RU" sz="1800" dirty="0" err="1"/>
              <a:t>ул.Карла</a:t>
            </a:r>
            <a:r>
              <a:rPr lang="ru-RU" sz="1800" dirty="0"/>
              <a:t> Маркса, </a:t>
            </a:r>
            <a:r>
              <a:rPr lang="ru-RU" sz="1800" dirty="0" smtClean="0"/>
              <a:t>д.22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Аптека </a:t>
            </a:r>
            <a:r>
              <a:rPr lang="ru-RU" sz="1800" dirty="0" err="1"/>
              <a:t>К.Ф.Ковалевского</a:t>
            </a:r>
            <a:r>
              <a:rPr lang="ru-RU" sz="1800" dirty="0"/>
              <a:t>, </a:t>
            </a:r>
            <a:r>
              <a:rPr lang="ru-RU" sz="1800" dirty="0" err="1"/>
              <a:t>ул.Карла</a:t>
            </a:r>
            <a:r>
              <a:rPr lang="ru-RU" sz="1800" dirty="0"/>
              <a:t> Маркса, </a:t>
            </a:r>
            <a:r>
              <a:rPr lang="ru-RU" sz="1800" dirty="0" smtClean="0"/>
              <a:t>д.28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Жилой дом, ул. Карла Маркса, </a:t>
            </a:r>
            <a:r>
              <a:rPr lang="ru-RU" sz="1800" dirty="0" smtClean="0"/>
              <a:t>д.40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Дом купца </a:t>
            </a:r>
            <a:r>
              <a:rPr lang="ru-RU" sz="1800" dirty="0" err="1"/>
              <a:t>М.Л.Мельникова</a:t>
            </a:r>
            <a:r>
              <a:rPr lang="ru-RU" sz="1800" dirty="0"/>
              <a:t>, </a:t>
            </a:r>
            <a:r>
              <a:rPr lang="ru-RU" sz="1800" dirty="0" err="1"/>
              <a:t>ул.Карла</a:t>
            </a:r>
            <a:r>
              <a:rPr lang="ru-RU" sz="1800" dirty="0"/>
              <a:t> Маркса, </a:t>
            </a:r>
            <a:r>
              <a:rPr lang="ru-RU" sz="1800" dirty="0" smtClean="0"/>
              <a:t>д.31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Усадебный комплекс, дом </a:t>
            </a:r>
            <a:r>
              <a:rPr lang="ru-RU" sz="1800" dirty="0" err="1"/>
              <a:t>П.М.Ша</a:t>
            </a:r>
            <a:r>
              <a:rPr lang="ru-RU" sz="1800" dirty="0"/>
              <a:t>-шина, ул. Театральная, </a:t>
            </a:r>
            <a:r>
              <a:rPr lang="ru-RU" sz="1800" dirty="0" smtClean="0"/>
              <a:t>д.5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Жилой дом </a:t>
            </a:r>
            <a:r>
              <a:rPr lang="ru-RU" sz="1800" dirty="0" err="1"/>
              <a:t>Ф.Г.Зайцева</a:t>
            </a:r>
            <a:r>
              <a:rPr lang="ru-RU" sz="1800" dirty="0"/>
              <a:t>, </a:t>
            </a:r>
            <a:r>
              <a:rPr lang="ru-RU" sz="1800" dirty="0" err="1"/>
              <a:t>ул.Ленина</a:t>
            </a:r>
            <a:r>
              <a:rPr lang="ru-RU" sz="1800" dirty="0"/>
              <a:t>, д.68 (Театральная, 1</a:t>
            </a:r>
            <a:r>
              <a:rPr lang="ru-RU" sz="1800" dirty="0" smtClean="0"/>
              <a:t>)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ru-RU" sz="1800" dirty="0"/>
              <a:t> Усадебный </a:t>
            </a:r>
            <a:r>
              <a:rPr lang="ru-RU" sz="1800" dirty="0" smtClean="0"/>
              <a:t>комплекс , </a:t>
            </a:r>
            <a:r>
              <a:rPr lang="ru-RU" sz="1800" dirty="0"/>
              <a:t>где жил </a:t>
            </a:r>
            <a:r>
              <a:rPr lang="ru-RU" sz="1800" dirty="0" err="1" smtClean="0"/>
              <a:t>Б.Л.Пастернак</a:t>
            </a:r>
            <a:r>
              <a:rPr lang="ru-RU" sz="1800" dirty="0" smtClean="0"/>
              <a:t>, </a:t>
            </a:r>
            <a:r>
              <a:rPr lang="ru-RU" sz="1800" dirty="0"/>
              <a:t>ул. Ленина, д. 81</a:t>
            </a:r>
            <a:endParaRPr lang="ru-RU" sz="1800" dirty="0" smtClean="0"/>
          </a:p>
          <a:p>
            <a:pPr marL="228600" indent="-228600">
              <a:spcBef>
                <a:spcPts val="0"/>
              </a:spcBef>
              <a:buAutoNum type="arabicPeriod"/>
            </a:pP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04456" cy="24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2749570"/>
            <a:ext cx="283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6" y="481442"/>
            <a:ext cx="2047455" cy="143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977146" y="473943"/>
            <a:ext cx="350499" cy="216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3" y="491972"/>
            <a:ext cx="2050335" cy="142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044010" y="487664"/>
            <a:ext cx="409206" cy="2112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972"/>
            <a:ext cx="2016224" cy="142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59" y="473943"/>
            <a:ext cx="2105325" cy="14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2" y="2277244"/>
            <a:ext cx="2029199" cy="148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77" y="2280413"/>
            <a:ext cx="2194351" cy="148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64" y="358449"/>
            <a:ext cx="506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C:\Users\noname\Documents\объекты культурного наследия\Фото зданий для охр. обязательств\Дом Мельникова (К.Маркса, 31)\DSC_040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80785"/>
            <a:ext cx="2072713" cy="14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13" y="366122"/>
            <a:ext cx="506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4" y="4202119"/>
            <a:ext cx="2473353" cy="15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28" y="2147859"/>
            <a:ext cx="512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3831" y="4202119"/>
            <a:ext cx="409206" cy="2069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53" y="4202119"/>
            <a:ext cx="2713997" cy="156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19" y="4202119"/>
            <a:ext cx="2365109" cy="15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28436" y="2280785"/>
            <a:ext cx="409205" cy="231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59202" y="2280785"/>
            <a:ext cx="409205" cy="231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95937" y="4202119"/>
            <a:ext cx="476822" cy="231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88499" y="4202119"/>
            <a:ext cx="409205" cy="231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97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Подпроект</a:t>
            </a:r>
            <a:r>
              <a:rPr lang="ru-RU" sz="2000" b="1" dirty="0"/>
              <a:t> «</a:t>
            </a:r>
            <a:r>
              <a:rPr lang="ru-RU" altLang="x-none" sz="2000" b="1" dirty="0"/>
              <a:t>С</a:t>
            </a:r>
            <a:r>
              <a:rPr lang="ru-RU" sz="2000" b="1" dirty="0"/>
              <a:t>оздание на основе фрагмента городской структуры центра культурно-туристического развития  исторического поселения»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6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 smtClean="0"/>
              <a:t>Результаты </a:t>
            </a:r>
            <a:r>
              <a:rPr lang="ru-RU" sz="2600" b="1" dirty="0" err="1" smtClean="0"/>
              <a:t>подпроекта</a:t>
            </a:r>
            <a:endParaRPr lang="ru-RU" sz="2600" b="1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Сохранены объекты культурного наследия и повышена привлекательность города.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Увеличен </a:t>
            </a:r>
            <a:r>
              <a:rPr lang="ru-RU" sz="2400" dirty="0"/>
              <a:t>туристический </a:t>
            </a:r>
            <a:r>
              <a:rPr lang="ru-RU" sz="2400" dirty="0" smtClean="0"/>
              <a:t>поток и число </a:t>
            </a:r>
            <a:r>
              <a:rPr lang="ru-RU" sz="2400" dirty="0"/>
              <a:t>туристических </a:t>
            </a:r>
            <a:r>
              <a:rPr lang="ru-RU" sz="2400" dirty="0" smtClean="0"/>
              <a:t>объектов.</a:t>
            </a:r>
          </a:p>
          <a:p>
            <a:r>
              <a:rPr lang="ru-RU" sz="2400" dirty="0" smtClean="0"/>
              <a:t>Созданы новые музейные объекты, включая </a:t>
            </a:r>
            <a:r>
              <a:rPr lang="ru-RU" sz="2400" dirty="0"/>
              <a:t>Музей жертв политических репрессий и диссидентства, Музей купеческого быта «Усадьба купца </a:t>
            </a:r>
            <a:r>
              <a:rPr lang="ru-RU" sz="2400" dirty="0" err="1"/>
              <a:t>Подуруева</a:t>
            </a:r>
            <a:r>
              <a:rPr lang="ru-RU" sz="2400" dirty="0"/>
              <a:t>», Мемориальный музей </a:t>
            </a:r>
            <a:r>
              <a:rPr lang="ru-RU" sz="2400" dirty="0" err="1"/>
              <a:t>Л.Леонова-И.Сельвинского</a:t>
            </a:r>
            <a:r>
              <a:rPr lang="ru-RU" sz="2400" dirty="0"/>
              <a:t>, Музей химика </a:t>
            </a:r>
            <a:r>
              <a:rPr lang="ru-RU" sz="2400" dirty="0" err="1"/>
              <a:t>А.М.Бутлерова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Рост доходов учреждений культуры и организаций среднего и малого бизнеса.</a:t>
            </a:r>
            <a:endParaRPr lang="ru-RU" sz="2400" dirty="0"/>
          </a:p>
          <a:p>
            <a:pPr marL="0" lvl="0" indent="0">
              <a:spcBef>
                <a:spcPts val="0"/>
              </a:spcBef>
              <a:buNone/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0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1748</TotalTime>
  <Words>426</Words>
  <Application>Microsoft Office PowerPoint</Application>
  <PresentationFormat>Экран (4:3)</PresentationFormat>
  <Paragraphs>50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Город Чистополь (Республика Татарстан).  Справочная информация </vt:lpstr>
      <vt:lpstr>Подпроект «Создание на основе фрагмента городской структуры центра культурно-туристического развития исторического поселения». </vt:lpstr>
      <vt:lpstr>Подпроект «Создание на основе фрагмента городской структуры центра культурно-туристического развития исторического поселения».  Фрагмент городской структуры «Достопримечательное место  «Исторический центр Чистополя» </vt:lpstr>
      <vt:lpstr>Презентация PowerPoint</vt:lpstr>
      <vt:lpstr>Подпроект «Создание на основе фрагмента городской структуры центра культурно-туристического развития  исторического поселения»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173</cp:revision>
  <cp:lastPrinted>2016-06-27T10:24:02Z</cp:lastPrinted>
  <dcterms:created xsi:type="dcterms:W3CDTF">2016-04-18T11:55:51Z</dcterms:created>
  <dcterms:modified xsi:type="dcterms:W3CDTF">2018-05-23T10:43:23Z</dcterms:modified>
</cp:coreProperties>
</file>