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8" r:id="rId2"/>
    <p:sldId id="312" r:id="rId3"/>
    <p:sldId id="314" r:id="rId4"/>
    <p:sldId id="313" r:id="rId5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71445" autoAdjust="0"/>
  </p:normalViewPr>
  <p:slideViewPr>
    <p:cSldViewPr>
      <p:cViewPr>
        <p:scale>
          <a:sx n="124" d="100"/>
          <a:sy n="124" d="100"/>
        </p:scale>
        <p:origin x="-13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0DA36-F7EF-484E-8B72-DA5AB26A830E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643C9-89B2-4C1D-AB29-2183EFED80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3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0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7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6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3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00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7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1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81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0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6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D9A4-2547-4C13-88A3-2375FE04A369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5252-A387-48E4-B57E-20E017445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6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720079"/>
          </a:xfrm>
        </p:spPr>
        <p:txBody>
          <a:bodyPr>
            <a:normAutofit/>
          </a:bodyPr>
          <a:lstStyle/>
          <a:p>
            <a:r>
              <a:rPr lang="ru-RU" altLang="x-none" sz="2000" b="1" dirty="0" smtClean="0">
                <a:latin typeface="Humanist 521 BT Extra Bold" pitchFamily="34" charset="-18"/>
              </a:rPr>
              <a:t>Город Арзамас (Нижегородская область)</a:t>
            </a:r>
            <a:br>
              <a:rPr lang="ru-RU" altLang="x-none" sz="2000" b="1" dirty="0" smtClean="0">
                <a:latin typeface="Humanist 521 BT Extra Bold" pitchFamily="34" charset="-18"/>
              </a:rPr>
            </a:br>
            <a:r>
              <a:rPr lang="ru-RU" altLang="x-none" sz="2000" b="1" dirty="0" smtClean="0">
                <a:latin typeface="Humanist 521 BT Extra Bold" pitchFamily="34" charset="-18"/>
              </a:rPr>
              <a:t> Справочная информация 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340768"/>
            <a:ext cx="7128792" cy="496855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Город расположен в 110 </a:t>
            </a:r>
            <a:r>
              <a:rPr lang="ru-RU" sz="2000" dirty="0">
                <a:solidFill>
                  <a:schemeClr val="tx1"/>
                </a:solidFill>
              </a:rPr>
              <a:t>км от </a:t>
            </a:r>
            <a:r>
              <a:rPr lang="ru-RU" sz="2000" dirty="0" smtClean="0">
                <a:solidFill>
                  <a:schemeClr val="tx1"/>
                </a:solidFill>
              </a:rPr>
              <a:t>Нижнего Новгорода и в 410 км от Москвы</a:t>
            </a:r>
          </a:p>
          <a:p>
            <a:pPr algn="l"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Является крупным железнодорожным узлом </a:t>
            </a:r>
            <a:r>
              <a:rPr lang="ru-RU" sz="2000" dirty="0">
                <a:solidFill>
                  <a:schemeClr val="tx1"/>
                </a:solidFill>
              </a:rPr>
              <a:t>и находится на пересечении автомобильных дорог, включая федеральную трассу Нижний Новгород - Саранск. Международный аэропорт Нижнего Новгорода удален от Арзамаса на 120 </a:t>
            </a:r>
            <a:r>
              <a:rPr lang="ru-RU" sz="2000" dirty="0" smtClean="0">
                <a:solidFill>
                  <a:schemeClr val="tx1"/>
                </a:solidFill>
              </a:rPr>
              <a:t>км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 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Численность населения на 01.01.2014 – 105 000 человек </a:t>
            </a:r>
          </a:p>
          <a:p>
            <a:pPr algn="l"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О</a:t>
            </a:r>
            <a:r>
              <a:rPr lang="ru-RU" sz="2000" dirty="0" smtClean="0">
                <a:solidFill>
                  <a:schemeClr val="tx1"/>
                </a:solidFill>
              </a:rPr>
              <a:t>снован </a:t>
            </a:r>
            <a:r>
              <a:rPr lang="ru-RU" sz="2000" dirty="0">
                <a:solidFill>
                  <a:schemeClr val="tx1"/>
                </a:solidFill>
              </a:rPr>
              <a:t>как город-крепость в 1578 </a:t>
            </a:r>
            <a:r>
              <a:rPr lang="ru-RU" sz="2000" dirty="0" smtClean="0">
                <a:solidFill>
                  <a:schemeClr val="tx1"/>
                </a:solidFill>
              </a:rPr>
              <a:t>году</a:t>
            </a:r>
          </a:p>
          <a:p>
            <a:pPr algn="l">
              <a:spcBef>
                <a:spcPts val="0"/>
              </a:spcBef>
            </a:pPr>
            <a:endParaRPr lang="ru-RU" sz="20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151 объект культурного наследия, включая памятники архитектуры и памятники </a:t>
            </a:r>
            <a:r>
              <a:rPr lang="ru-RU" sz="2000" dirty="0" smtClean="0">
                <a:solidFill>
                  <a:schemeClr val="tx1"/>
                </a:solidFill>
              </a:rPr>
              <a:t>истории</a:t>
            </a:r>
          </a:p>
          <a:p>
            <a:pPr algn="l"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Через город проходят туристические маршруты в Большое </a:t>
            </a:r>
            <a:r>
              <a:rPr lang="ru-RU" sz="2000" dirty="0" smtClean="0">
                <a:solidFill>
                  <a:schemeClr val="tx1"/>
                </a:solidFill>
              </a:rPr>
              <a:t>Болдино и Дивеево.</a:t>
            </a:r>
            <a:endParaRPr lang="ru-RU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7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200" b="1" dirty="0" err="1"/>
              <a:t>Подпроект</a:t>
            </a:r>
            <a:r>
              <a:rPr lang="ru-RU" sz="2200" b="1" dirty="0"/>
              <a:t> </a:t>
            </a:r>
            <a:r>
              <a:rPr lang="ru-RU" sz="2200" b="1" dirty="0" smtClean="0"/>
              <a:t>«Повышение туристической привлекательности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200" b="1" dirty="0" smtClean="0"/>
              <a:t>г. Арзамаса – стратегический фактор устойчивого развития»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3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sz="2300" b="1" dirty="0" smtClean="0"/>
              <a:t>Цель </a:t>
            </a:r>
            <a:r>
              <a:rPr lang="ru-RU" sz="2300" b="1" dirty="0" err="1"/>
              <a:t>подпроекта</a:t>
            </a:r>
            <a:r>
              <a:rPr lang="ru-RU" sz="2300" dirty="0"/>
              <a:t> </a:t>
            </a:r>
            <a:r>
              <a:rPr lang="ru-RU" sz="2300" dirty="0" smtClean="0"/>
              <a:t>– повышение устойчивости городского развития путем модернизации ключевых объектов социально-культурной инфраструктуры г. Арзамаса.</a:t>
            </a:r>
          </a:p>
          <a:p>
            <a:pPr marL="0" indent="0" algn="ctr">
              <a:lnSpc>
                <a:spcPct val="80000"/>
              </a:lnSpc>
              <a:buNone/>
            </a:pPr>
            <a:endParaRPr lang="ru-RU" sz="2200" dirty="0"/>
          </a:p>
          <a:p>
            <a:pPr marL="0" indent="0">
              <a:lnSpc>
                <a:spcPct val="80000"/>
              </a:lnSpc>
              <a:buNone/>
            </a:pPr>
            <a:r>
              <a:rPr lang="ru-RU" sz="2300" b="1" dirty="0" err="1" smtClean="0"/>
              <a:t>Подпроект</a:t>
            </a:r>
            <a:r>
              <a:rPr lang="ru-RU" sz="2300" b="1" dirty="0" smtClean="0"/>
              <a:t> предусматривает следующие виды работ:</a:t>
            </a:r>
          </a:p>
          <a:p>
            <a:pPr marL="0" indent="0">
              <a:lnSpc>
                <a:spcPct val="80000"/>
              </a:lnSpc>
              <a:buNone/>
            </a:pPr>
            <a:endParaRPr lang="ru-RU" sz="2200" b="1" dirty="0" smtClean="0"/>
          </a:p>
          <a:p>
            <a:pPr marL="457200" indent="-457200">
              <a:lnSpc>
                <a:spcPct val="80000"/>
              </a:lnSpc>
              <a:buAutoNum type="arabicPeriod"/>
            </a:pPr>
            <a:r>
              <a:rPr lang="ru-RU" sz="2200" b="1" dirty="0" smtClean="0"/>
              <a:t>Реставрация, реконструкция и строительство с приспособлением:</a:t>
            </a:r>
          </a:p>
          <a:p>
            <a:pPr marL="538163" indent="-269875">
              <a:lnSpc>
                <a:spcPct val="80000"/>
              </a:lnSpc>
            </a:pPr>
            <a:r>
              <a:rPr lang="ru-RU" sz="2400" i="1" dirty="0" smtClean="0"/>
              <a:t>Реставрация и модернизация </a:t>
            </a:r>
            <a:r>
              <a:rPr lang="ru-RU" sz="2400" i="1" dirty="0" err="1" smtClean="0"/>
              <a:t>Арзамасского</a:t>
            </a:r>
            <a:r>
              <a:rPr lang="ru-RU" sz="2400" i="1" dirty="0" smtClean="0"/>
              <a:t> театра драмы (ул.Калинина, 29)</a:t>
            </a:r>
          </a:p>
          <a:p>
            <a:pPr marL="538163" indent="-269875">
              <a:lnSpc>
                <a:spcPct val="80000"/>
              </a:lnSpc>
            </a:pPr>
            <a:r>
              <a:rPr lang="ru-RU" sz="2400" i="1" dirty="0" smtClean="0"/>
              <a:t>Реставрация основного здания историко-художественного музея (Соборная площадь, д.9)</a:t>
            </a:r>
            <a:endParaRPr lang="ru-RU" sz="2400" dirty="0" smtClean="0"/>
          </a:p>
          <a:p>
            <a:pPr marL="538163" indent="-269875">
              <a:lnSpc>
                <a:spcPct val="80000"/>
              </a:lnSpc>
            </a:pPr>
            <a:r>
              <a:rPr lang="ru-RU" sz="2400" i="1" dirty="0" smtClean="0"/>
              <a:t>Реконструкция здания выставочного отдела историко-художественного музея (ул. К. Маркса, д.53 «а»)</a:t>
            </a:r>
            <a:endParaRPr lang="ru-RU" sz="2400" dirty="0" smtClean="0"/>
          </a:p>
          <a:p>
            <a:pPr marL="538163" indent="-269875">
              <a:lnSpc>
                <a:spcPct val="80000"/>
              </a:lnSpc>
            </a:pPr>
            <a:r>
              <a:rPr lang="ru-RU" sz="2400" i="1" dirty="0" smtClean="0"/>
              <a:t>Реставрация и приспособление под </a:t>
            </a:r>
            <a:r>
              <a:rPr lang="ru-RU" sz="2400" i="1" dirty="0" err="1" smtClean="0"/>
              <a:t>культурно-досуговый</a:t>
            </a:r>
            <a:r>
              <a:rPr lang="ru-RU" sz="2400" i="1" dirty="0" smtClean="0"/>
              <a:t> центр здания бывшего кинотеатра «Искра» (ул.К.Маркса,15)</a:t>
            </a:r>
            <a:r>
              <a:rPr lang="en-US" sz="2400" i="1" dirty="0" smtClean="0"/>
              <a:t>.</a:t>
            </a:r>
            <a:endParaRPr lang="ru-RU" sz="2400" dirty="0" smtClean="0"/>
          </a:p>
          <a:p>
            <a:pPr marL="457200" lvl="0" indent="-457200">
              <a:lnSpc>
                <a:spcPct val="80000"/>
              </a:lnSpc>
              <a:buNone/>
            </a:pPr>
            <a:endParaRPr lang="ru-RU" sz="2400" dirty="0" smtClean="0"/>
          </a:p>
          <a:p>
            <a:pPr marL="457200" lvl="0" indent="-457200">
              <a:lnSpc>
                <a:spcPct val="80000"/>
              </a:lnSpc>
              <a:buAutoNum type="arabicPeriod" startAt="2"/>
            </a:pPr>
            <a:r>
              <a:rPr lang="ru-RU" sz="2200" b="1" dirty="0" smtClean="0"/>
              <a:t>Благоустройство территории:</a:t>
            </a:r>
          </a:p>
          <a:p>
            <a:pPr marL="538163" indent="-269875">
              <a:lnSpc>
                <a:spcPct val="80000"/>
              </a:lnSpc>
            </a:pPr>
            <a:r>
              <a:rPr lang="ru-RU" sz="2400" i="1" dirty="0" smtClean="0"/>
              <a:t>Создание смотровой площадки как объекта туристического показа</a:t>
            </a:r>
            <a:r>
              <a:rPr lang="en-US" sz="2400" i="1" dirty="0" smtClean="0"/>
              <a:t>.</a:t>
            </a:r>
            <a:endParaRPr lang="ru-RU" sz="2400" i="1" dirty="0" smtClean="0"/>
          </a:p>
          <a:p>
            <a:pPr marL="538163" indent="-269875">
              <a:lnSpc>
                <a:spcPct val="80000"/>
              </a:lnSpc>
              <a:buNone/>
            </a:pPr>
            <a:endParaRPr lang="ru-RU" sz="2400" i="1" dirty="0" smtClean="0"/>
          </a:p>
          <a:p>
            <a:pPr marL="285750" lvl="0" indent="-285750">
              <a:spcBef>
                <a:spcPts val="0"/>
              </a:spcBef>
            </a:pP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200" b="1" dirty="0" err="1"/>
              <a:t>Подпроект</a:t>
            </a:r>
            <a:r>
              <a:rPr lang="ru-RU" sz="2200" b="1" dirty="0"/>
              <a:t> </a:t>
            </a:r>
            <a:r>
              <a:rPr lang="ru-RU" sz="2200" b="1" dirty="0" smtClean="0"/>
              <a:t>«Повышение туристической привлекательности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200" b="1" dirty="0" smtClean="0"/>
              <a:t>г. Арзамаса – стратегический фактор устойчивого развития»</a:t>
            </a:r>
            <a:endParaRPr lang="ru-RU" sz="2200" dirty="0"/>
          </a:p>
        </p:txBody>
      </p:sp>
      <p:pic>
        <p:nvPicPr>
          <p:cNvPr id="7170" name="Picture 2" descr="http://photos.wikimapia.org/p/00/06/22/60/60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268760"/>
            <a:ext cx="3744416" cy="2376264"/>
          </a:xfrm>
          <a:prstGeom prst="rect">
            <a:avLst/>
          </a:prstGeom>
          <a:noFill/>
        </p:spPr>
      </p:pic>
      <p:pic>
        <p:nvPicPr>
          <p:cNvPr id="10" name="Picture 3" descr="C:\Documents and Settings\Юлия Бродская\Мои документы\Фотки\Arzamas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40324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arzamasgid.ru/images/pages/max/20140422092921.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717032"/>
            <a:ext cx="3816424" cy="2448272"/>
          </a:xfrm>
          <a:prstGeom prst="rect">
            <a:avLst/>
          </a:prstGeom>
          <a:noFill/>
        </p:spPr>
      </p:pic>
      <p:pic>
        <p:nvPicPr>
          <p:cNvPr id="7176" name="Picture 8" descr="https://avatars.mds.yandex.net/get-altay/223006/2a0000015b2e99d289792833037165ae6dbf/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717032"/>
            <a:ext cx="403244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553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dirty="0" err="1"/>
              <a:t>Подпроект</a:t>
            </a:r>
            <a:r>
              <a:rPr lang="ru-RU" sz="2400" b="1" dirty="0"/>
              <a:t> </a:t>
            </a:r>
            <a:r>
              <a:rPr lang="ru-RU" sz="2400" b="1" dirty="0" smtClean="0"/>
              <a:t>«Повышение туристической привлекательности г. Арзамаса – </a:t>
            </a:r>
            <a:r>
              <a:rPr lang="ru-RU" sz="2200" b="1" dirty="0" smtClean="0"/>
              <a:t>стратегический</a:t>
            </a:r>
            <a:r>
              <a:rPr lang="ru-RU" sz="2400" b="1" dirty="0" smtClean="0"/>
              <a:t> фактор устойчивого развития»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2000" b="1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sz="2000" b="1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 smtClean="0"/>
              <a:t>Результаты </a:t>
            </a:r>
            <a:r>
              <a:rPr lang="ru-RU" sz="2600" b="1" dirty="0" err="1" smtClean="0"/>
              <a:t>подпроекта</a:t>
            </a:r>
            <a:endParaRPr lang="ru-RU" sz="2600" b="1" dirty="0" smtClean="0"/>
          </a:p>
          <a:p>
            <a:r>
              <a:rPr lang="ru-RU" sz="2200" dirty="0" smtClean="0"/>
              <a:t>Формирование комфортной городской среды, улучшение облика исторического центра города</a:t>
            </a:r>
          </a:p>
          <a:p>
            <a:r>
              <a:rPr lang="ru-RU" sz="2200" dirty="0" smtClean="0"/>
              <a:t>Создание благоприятных условий для организации досуга горожан и туристов за счет расширения услуг в области культуры, включая театральные программы для детских туристических групп, временные выставки ведущих российских музеев, выставки и мастер-классы по изготовлению художественных изделий народных промыслов </a:t>
            </a:r>
          </a:p>
          <a:p>
            <a:r>
              <a:rPr lang="ru-RU" sz="2200" dirty="0" smtClean="0"/>
              <a:t>Рост туристического потока и увеличение длительности пребывания туристов в городе</a:t>
            </a:r>
          </a:p>
          <a:p>
            <a:r>
              <a:rPr lang="ru-RU" sz="2200" dirty="0" smtClean="0"/>
              <a:t>Создание новых рабочих мест</a:t>
            </a:r>
          </a:p>
          <a:p>
            <a:r>
              <a:rPr lang="ru-RU" sz="2200" dirty="0" smtClean="0"/>
              <a:t>Создание условий для устойчивого экономического развития города.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478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3726</TotalTime>
  <Words>282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Город Арзамас (Нижегородская область)  Справочная информация </vt:lpstr>
      <vt:lpstr>Подпроект «Повышение туристической привлекательности  г. Арзамаса – стратегический фактор устойчивого развития»</vt:lpstr>
      <vt:lpstr>Подпроект «Повышение туристической привлекательности  г. Арзамаса – стратегический фактор устойчивого развития»</vt:lpstr>
      <vt:lpstr>Подпроект «Повышение туристической привлекательности г. Арзамаса – стратегический фактор устойчивого развития»</vt:lpstr>
    </vt:vector>
  </TitlesOfParts>
  <Company>FISP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Бродская</dc:creator>
  <cp:lastModifiedBy>Юлия Бродская</cp:lastModifiedBy>
  <cp:revision>360</cp:revision>
  <cp:lastPrinted>2016-06-27T10:24:02Z</cp:lastPrinted>
  <dcterms:created xsi:type="dcterms:W3CDTF">2016-04-18T11:55:51Z</dcterms:created>
  <dcterms:modified xsi:type="dcterms:W3CDTF">2018-05-23T10:36:15Z</dcterms:modified>
</cp:coreProperties>
</file>