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93" r:id="rId4"/>
    <p:sldId id="289" r:id="rId5"/>
    <p:sldId id="294" r:id="rId6"/>
    <p:sldId id="259" r:id="rId7"/>
    <p:sldId id="276" r:id="rId8"/>
    <p:sldId id="265" r:id="rId9"/>
    <p:sldId id="266" r:id="rId10"/>
    <p:sldId id="267" r:id="rId11"/>
    <p:sldId id="268" r:id="rId12"/>
    <p:sldId id="271" r:id="rId13"/>
    <p:sldId id="278" r:id="rId14"/>
    <p:sldId id="283" r:id="rId15"/>
    <p:sldId id="295" r:id="rId16"/>
    <p:sldId id="272" r:id="rId17"/>
    <p:sldId id="290" r:id="rId18"/>
    <p:sldId id="291" r:id="rId19"/>
    <p:sldId id="275" r:id="rId20"/>
    <p:sldId id="292" r:id="rId21"/>
    <p:sldId id="282" r:id="rId22"/>
  </p:sldIdLst>
  <p:sldSz cx="9906000" cy="6858000" type="A4"/>
  <p:notesSz cx="6858000" cy="9144000"/>
  <p:defaultTextStyle>
    <a:defPPr>
      <a:defRPr lang="ru-RU"/>
    </a:defPPr>
    <a:lvl1pPr marL="0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6433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72866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9298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45731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EE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7" autoAdjust="0"/>
    <p:restoredTop sz="86377" autoAdjust="0"/>
  </p:normalViewPr>
  <p:slideViewPr>
    <p:cSldViewPr>
      <p:cViewPr varScale="1">
        <p:scale>
          <a:sx n="76" d="100"/>
          <a:sy n="76" d="100"/>
        </p:scale>
        <p:origin x="1026" y="9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C6558-5291-4C5C-8989-D64BAA7CA7D8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2DC380-39F6-4903-B7CE-7DE0125BB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7088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570A39-E87E-4987-87EA-C99BE114E4E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011EA1-6C04-4118-8601-A7121086DF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8373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6433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2866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9298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5731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11EA1-6C04-4118-8601-A7121086DFC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458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Вставить фото нынешнего состояния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11EA1-6C04-4118-8601-A7121086DFC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4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11EA1-6C04-4118-8601-A7121086DFC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4307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0" algn="just"/>
            <a:r>
              <a:rPr lang="ru-RU" sz="1400" i="1" dirty="0" smtClean="0"/>
              <a:t>Качество атмосферного воздуха ,при выполнении мероприятий по охране окружающей среды от негативного воздействия на атмосферный воздух, соответствует требуемым санитарно-гигиеническим нормативам для населенных мест.</a:t>
            </a:r>
            <a:endParaRPr lang="ru-RU" sz="1400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11EA1-6C04-4118-8601-A7121086DFC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8853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11EA1-6C04-4118-8601-A7121086DFCB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406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8D851-5ED2-4D25-A307-604705858D02}" type="datetime1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B84CD-1415-4474-A92B-72EAEE04740C}" type="datetime1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0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9316D-2310-4BC8-81C5-B3BA3AC888B1}" type="datetime1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8ECF6-DF42-4E4D-8336-EC9D3192CCF3}" type="datetime1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E23F-F32D-4AA0-82E8-65CC5AA271E3}" type="datetime1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18F9D-EE24-4063-9B0A-8C96C63ADE14}" type="datetime1">
              <a:rPr lang="ru-RU" smtClean="0"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4" y="1535113"/>
            <a:ext cx="437859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4" y="2174875"/>
            <a:ext cx="437859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50FEE-C228-41F7-B67F-537C9B5E0142}" type="datetime1">
              <a:rPr lang="ru-RU" smtClean="0"/>
              <a:t>17.04.2018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22DC-D6E8-481A-AB70-C5E080EDE080}" type="datetime1">
              <a:rPr lang="ru-RU" smtClean="0"/>
              <a:t>17.04.2018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A207A-4C67-4B82-9222-A100E0E72008}" type="datetime1">
              <a:rPr lang="ru-RU" smtClean="0"/>
              <a:t>17.04.2018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4" y="273049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3"/>
            <a:ext cx="5537729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4" y="1435103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FED97-B271-4047-8D41-13A834C9F295}" type="datetime1">
              <a:rPr lang="ru-RU" smtClean="0"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800"/>
            </a:lvl1pPr>
            <a:lvl2pPr marL="536433" indent="0">
              <a:buNone/>
              <a:defRPr sz="3300"/>
            </a:lvl2pPr>
            <a:lvl3pPr marL="1072866" indent="0">
              <a:buNone/>
              <a:defRPr sz="2800"/>
            </a:lvl3pPr>
            <a:lvl4pPr marL="1609298" indent="0">
              <a:buNone/>
              <a:defRPr sz="2300"/>
            </a:lvl4pPr>
            <a:lvl5pPr marL="2145731" indent="0">
              <a:buNone/>
              <a:defRPr sz="2300"/>
            </a:lvl5pPr>
            <a:lvl6pPr marL="2682164" indent="0">
              <a:buNone/>
              <a:defRPr sz="2300"/>
            </a:lvl6pPr>
            <a:lvl7pPr marL="3218597" indent="0">
              <a:buNone/>
              <a:defRPr sz="2300"/>
            </a:lvl7pPr>
            <a:lvl8pPr marL="3755029" indent="0">
              <a:buNone/>
              <a:defRPr sz="2300"/>
            </a:lvl8pPr>
            <a:lvl9pPr marL="4291462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0626-8A12-401D-BD05-302DE075C11F}" type="datetime1">
              <a:rPr lang="ru-RU" smtClean="0"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rgbClr val="A3D66D"/>
            </a:gs>
            <a:gs pos="0">
              <a:srgbClr val="92D050"/>
            </a:gs>
            <a:gs pos="20000">
              <a:srgbClr val="92D050"/>
            </a:gs>
            <a:gs pos="67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7287" tIns="53643" rIns="107287" bIns="5364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107287" tIns="53643" rIns="107287" bIns="5364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E751B-8CD8-4E58-83DC-6B139C4DC671}" type="datetime1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1072866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2325" indent="-402325" algn="l" defTabSz="107286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703" indent="-335270" algn="l" defTabSz="1072866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1082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7515" indent="-268216" algn="l" defTabSz="107286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947" indent="-268216" algn="l" defTabSz="107286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png"/><Relationship Id="rId7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0512" y="3429000"/>
            <a:ext cx="8856984" cy="1680184"/>
          </a:xfrm>
          <a:effectLst/>
        </p:spPr>
        <p:txBody>
          <a:bodyPr>
            <a:normAutofit fontScale="90000"/>
          </a:bodyPr>
          <a:lstStyle/>
          <a:p>
            <a:r>
              <a:rPr lang="ru-RU" sz="3600" b="1" dirty="0"/>
              <a:t>Оценка воздействия на окружающую среду </a:t>
            </a:r>
            <a:r>
              <a:rPr lang="ru-RU" sz="3600" b="1" dirty="0" smtClean="0"/>
              <a:t>намечаемой деятельности, связанной с реализацией проекта: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8504" y="5157192"/>
            <a:ext cx="8892988" cy="1320147"/>
          </a:xfrm>
          <a:effectLst/>
        </p:spPr>
        <p:txBody>
          <a:bodyPr>
            <a:normAutofit fontScale="55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«Комплекс усадебных домов и парковых сооружений (бывший парк «</a:t>
            </a:r>
            <a:r>
              <a:rPr lang="ru-RU" dirty="0" err="1">
                <a:solidFill>
                  <a:schemeClr val="tx1"/>
                </a:solidFill>
              </a:rPr>
              <a:t>Монрепо</a:t>
            </a:r>
            <a:r>
              <a:rPr lang="ru-RU" dirty="0">
                <a:solidFill>
                  <a:schemeClr val="tx1"/>
                </a:solidFill>
              </a:rPr>
              <a:t>» </a:t>
            </a:r>
            <a:r>
              <a:rPr lang="en-US" dirty="0">
                <a:solidFill>
                  <a:schemeClr val="tx1"/>
                </a:solidFill>
              </a:rPr>
              <a:t>XVIII</a:t>
            </a:r>
            <a:r>
              <a:rPr lang="ru-RU" dirty="0">
                <a:solidFill>
                  <a:schemeClr val="tx1"/>
                </a:solidFill>
              </a:rPr>
              <a:t>-</a:t>
            </a:r>
            <a:r>
              <a:rPr lang="en-US" dirty="0">
                <a:solidFill>
                  <a:schemeClr val="tx1"/>
                </a:solidFill>
              </a:rPr>
              <a:t>XIX</a:t>
            </a:r>
            <a:r>
              <a:rPr lang="ru-RU" dirty="0">
                <a:solidFill>
                  <a:schemeClr val="tx1"/>
                </a:solidFill>
              </a:rPr>
              <a:t> вв.)</a:t>
            </a:r>
          </a:p>
          <a:p>
            <a:r>
              <a:rPr lang="ru-RU" dirty="0">
                <a:solidFill>
                  <a:schemeClr val="tx1"/>
                </a:solidFill>
              </a:rPr>
              <a:t>Реставрация с приспособлением под музейно-выставочные функции.»</a:t>
            </a:r>
          </a:p>
          <a:p>
            <a:r>
              <a:rPr lang="ru-RU" dirty="0">
                <a:solidFill>
                  <a:schemeClr val="tx1"/>
                </a:solidFill>
              </a:rPr>
              <a:t>по адресу: Ленинградская область, г. Выборг, парк </a:t>
            </a:r>
            <a:r>
              <a:rPr lang="ru-RU" dirty="0" err="1">
                <a:solidFill>
                  <a:schemeClr val="tx1"/>
                </a:solidFill>
              </a:rPr>
              <a:t>Монрепо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858CA-3F7F-439D-8DF4-4F9C414C89FC}" type="slidenum">
              <a:rPr lang="ru-RU" b="1" smtClean="0"/>
              <a:t>1</a:t>
            </a:fld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" t="14390" b="17070"/>
          <a:stretch/>
        </p:blipFill>
        <p:spPr>
          <a:xfrm>
            <a:off x="1906791" y="250052"/>
            <a:ext cx="6114462" cy="3264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2" r="17287" b="13787"/>
          <a:stretch/>
        </p:blipFill>
        <p:spPr>
          <a:xfrm>
            <a:off x="414669" y="476672"/>
            <a:ext cx="967563" cy="72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6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800" dirty="0"/>
              <a:t>Современное состояние береговых сооружений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464" y="1484784"/>
            <a:ext cx="5040560" cy="5373215"/>
          </a:xfrm>
        </p:spPr>
        <p:txBody>
          <a:bodyPr>
            <a:normAutofit fontScale="40000" lnSpcReduction="20000"/>
          </a:bodyPr>
          <a:lstStyle/>
          <a:p>
            <a:pPr algn="just"/>
            <a:r>
              <a:rPr lang="ru-RU" sz="4300" u="sng" dirty="0"/>
              <a:t>Окаймляющие укрепления берегов о. Палатки, Колонны и </a:t>
            </a:r>
            <a:r>
              <a:rPr lang="ru-RU" sz="4300" u="sng" dirty="0" err="1"/>
              <a:t>Пампушинки</a:t>
            </a:r>
            <a:endParaRPr lang="ru-RU" sz="4300" u="sng" dirty="0"/>
          </a:p>
          <a:p>
            <a:pPr marL="0" indent="0" algn="just">
              <a:buNone/>
            </a:pPr>
            <a:r>
              <a:rPr lang="ru-RU" sz="4300" dirty="0"/>
              <a:t> Конструкции в виде каменной кладки на естественном основании; часть участков окаймляющего укрепления разрушена полностью, вымытые грунты образовали отмели, местами укрепление берегов островов практически полностью заросло деревьями, кустарниками и </a:t>
            </a:r>
            <a:r>
              <a:rPr lang="ru-RU" sz="4300" dirty="0" smtClean="0"/>
              <a:t>травой.</a:t>
            </a:r>
            <a:endParaRPr lang="ru-RU" sz="4300" dirty="0"/>
          </a:p>
          <a:p>
            <a:pPr algn="just"/>
            <a:r>
              <a:rPr lang="ru-RU" sz="4300" u="sng" dirty="0" smtClean="0"/>
              <a:t>Укрепления </a:t>
            </a:r>
            <a:r>
              <a:rPr lang="ru-RU" sz="4300" u="sng" dirty="0"/>
              <a:t>берега </a:t>
            </a:r>
            <a:r>
              <a:rPr lang="ru-RU" sz="4300" u="sng" dirty="0" smtClean="0"/>
              <a:t>набережных</a:t>
            </a:r>
          </a:p>
          <a:p>
            <a:pPr marL="0" indent="0" algn="just">
              <a:buNone/>
            </a:pPr>
            <a:r>
              <a:rPr lang="ru-RU" sz="4300" dirty="0"/>
              <a:t>К</a:t>
            </a:r>
            <a:r>
              <a:rPr lang="ru-RU" sz="4300" dirty="0" smtClean="0"/>
              <a:t>онструкции </a:t>
            </a:r>
            <a:r>
              <a:rPr lang="ru-RU" sz="4300" dirty="0"/>
              <a:t>в виде каменной кладки на естественном основании, состояние набережных неудовлетворительное (оползание грунтов, разрушение каменной кладки (местами полностью), искажение исторической линии набережных, проседание дорожек</a:t>
            </a:r>
            <a:r>
              <a:rPr lang="ru-RU" sz="4300" dirty="0" smtClean="0"/>
              <a:t>).</a:t>
            </a:r>
          </a:p>
          <a:p>
            <a:pPr marL="0" indent="0">
              <a:buNone/>
            </a:pPr>
            <a:endParaRPr lang="ru-RU" sz="4300" dirty="0"/>
          </a:p>
          <a:p>
            <a:pPr marL="0" indent="0" algn="just">
              <a:buNone/>
            </a:pPr>
            <a:r>
              <a:rPr lang="ru-RU" sz="4300" dirty="0" smtClean="0"/>
              <a:t>      Обширные </a:t>
            </a:r>
            <a:r>
              <a:rPr lang="ru-RU" sz="4300" dirty="0"/>
              <a:t>заболоченные участки вдоль берега стали местом размножения </a:t>
            </a:r>
            <a:r>
              <a:rPr lang="ru-RU" sz="4300" dirty="0" smtClean="0"/>
              <a:t>насекомых</a:t>
            </a:r>
            <a:r>
              <a:rPr lang="ru-RU" sz="4300" dirty="0"/>
              <a:t>. Большая прибрежная часть акватории у </a:t>
            </a:r>
            <a:r>
              <a:rPr lang="ru-RU" sz="4300" dirty="0" smtClean="0"/>
              <a:t>острова </a:t>
            </a:r>
            <a:r>
              <a:rPr lang="ru-RU" sz="4300" dirty="0" err="1"/>
              <a:t>Людвигштайн</a:t>
            </a:r>
            <a:r>
              <a:rPr lang="ru-RU" sz="4300" dirty="0"/>
              <a:t> заилена. Наблюдается значительный процесс заболачивания и обмеления прибрежной части у дамбы Розенталь.</a:t>
            </a:r>
          </a:p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/>
          </a:p>
        </p:txBody>
      </p:sp>
      <p:pic>
        <p:nvPicPr>
          <p:cNvPr id="3074" name="Picture 2" descr="DSCN734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25" r="2132" b="21305"/>
          <a:stretch/>
        </p:blipFill>
        <p:spPr bwMode="auto">
          <a:xfrm>
            <a:off x="5050374" y="1340768"/>
            <a:ext cx="4824663" cy="24335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Описание: DSC0136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65" t="27586" r="5268" b="6155"/>
          <a:stretch/>
        </p:blipFill>
        <p:spPr bwMode="auto">
          <a:xfrm>
            <a:off x="5163017" y="3774354"/>
            <a:ext cx="4599376" cy="27509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611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512" y="116632"/>
            <a:ext cx="8784976" cy="1008112"/>
          </a:xfrm>
        </p:spPr>
        <p:txBody>
          <a:bodyPr>
            <a:noAutofit/>
          </a:bodyPr>
          <a:lstStyle/>
          <a:p>
            <a:r>
              <a:rPr lang="ru-RU" sz="3200" dirty="0" smtClean="0"/>
              <a:t>Технология производства работ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464" y="1029970"/>
            <a:ext cx="4824536" cy="31683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100" b="1" dirty="0" smtClean="0"/>
              <a:t>Проектом предусматривается</a:t>
            </a:r>
            <a:r>
              <a:rPr lang="ru-RU" sz="2100" b="1" dirty="0"/>
              <a:t>:</a:t>
            </a:r>
            <a:endParaRPr lang="ru-RU" sz="2100" dirty="0"/>
          </a:p>
          <a:p>
            <a:r>
              <a:rPr lang="ru-RU" sz="2100" dirty="0"/>
              <a:t>Проведение работ по </a:t>
            </a:r>
            <a:r>
              <a:rPr lang="ru-RU" sz="2100" dirty="0" err="1"/>
              <a:t>берегоукреплению</a:t>
            </a:r>
            <a:r>
              <a:rPr lang="ru-RU" sz="2100" dirty="0"/>
              <a:t> с восстановлением исторической береговой линии;</a:t>
            </a:r>
          </a:p>
          <a:p>
            <a:r>
              <a:rPr lang="ru-RU" sz="2100" dirty="0"/>
              <a:t>Восстановление четырех пирсов </a:t>
            </a:r>
            <a:r>
              <a:rPr lang="ru-RU" sz="2100" dirty="0" smtClean="0"/>
              <a:t>и причалов  </a:t>
            </a:r>
            <a:r>
              <a:rPr lang="ru-RU" sz="2100" dirty="0"/>
              <a:t>паромной переправы;</a:t>
            </a:r>
          </a:p>
          <a:p>
            <a:r>
              <a:rPr lang="ru-RU" sz="2100" dirty="0"/>
              <a:t>Восстановление Дамбы Розенталь и </a:t>
            </a:r>
            <a:r>
              <a:rPr lang="ru-RU" sz="2100" dirty="0" smtClean="0"/>
              <a:t>Земляной </a:t>
            </a:r>
            <a:r>
              <a:rPr lang="ru-RU" sz="2100" dirty="0"/>
              <a:t>дамбы;</a:t>
            </a:r>
          </a:p>
          <a:p>
            <a:r>
              <a:rPr lang="ru-RU" sz="2100" dirty="0"/>
              <a:t>Выполнение </a:t>
            </a:r>
            <a:r>
              <a:rPr lang="ru-RU" sz="2100" dirty="0" smtClean="0"/>
              <a:t>дно-углубительных </a:t>
            </a:r>
            <a:r>
              <a:rPr lang="ru-RU" sz="2100" dirty="0"/>
              <a:t>работ вдоль побережья.</a:t>
            </a:r>
          </a:p>
          <a:p>
            <a:pPr marL="0" indent="0">
              <a:buNone/>
            </a:pPr>
            <a:endParaRPr lang="ru-RU" sz="1900" dirty="0"/>
          </a:p>
          <a:p>
            <a:pPr marL="0" indent="0">
              <a:buNone/>
            </a:pPr>
            <a:endParaRPr lang="ru-RU" sz="19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5" t="8267" r="15417" b="20407"/>
          <a:stretch/>
        </p:blipFill>
        <p:spPr>
          <a:xfrm>
            <a:off x="91725" y="4078416"/>
            <a:ext cx="4789267" cy="2460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880992" y="979468"/>
            <a:ext cx="4824535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600" b="1" dirty="0"/>
              <a:t>Разборка существующей дамбы Розенталь</a:t>
            </a:r>
            <a:endParaRPr lang="ru-RU" sz="1600" dirty="0"/>
          </a:p>
          <a:p>
            <a:pPr algn="just"/>
            <a:r>
              <a:rPr lang="ru-RU" sz="1600" dirty="0"/>
              <a:t>Выемку грунта дамбы Розенталь </a:t>
            </a:r>
            <a:r>
              <a:rPr lang="ru-RU" sz="1600" dirty="0" smtClean="0"/>
              <a:t>производиться </a:t>
            </a:r>
            <a:r>
              <a:rPr lang="ru-RU" sz="1600" dirty="0"/>
              <a:t>с берега экскаватором ЕК-8 пионерным способом в направлении с северо-востока. Вынимаемый грунт складируется вблизи производства работ по выемке для дальнейшего использования при образовании территории. Вынимаемы грунт с тела дамбы был проверен по агрохимическим и токсикологическим показателям инструментальным методом. Получены соответствующие протоколы, подтверждающие безвредность грунта, что не мешает повторному использованию на территории парка. </a:t>
            </a:r>
          </a:p>
          <a:p>
            <a:pPr algn="just"/>
            <a:r>
              <a:rPr lang="ru-RU" sz="1600" dirty="0"/>
              <a:t> </a:t>
            </a:r>
          </a:p>
          <a:p>
            <a:pPr lvl="0" algn="just"/>
            <a:r>
              <a:rPr lang="ru-RU" sz="1600" b="1" dirty="0" err="1"/>
              <a:t>Краснокнижные</a:t>
            </a:r>
            <a:r>
              <a:rPr lang="ru-RU" sz="1600" b="1" dirty="0"/>
              <a:t> растения</a:t>
            </a:r>
            <a:endParaRPr lang="ru-RU" sz="1600" dirty="0"/>
          </a:p>
          <a:p>
            <a:pPr algn="just"/>
            <a:r>
              <a:rPr lang="ru-RU" sz="1600" b="1" dirty="0"/>
              <a:t> </a:t>
            </a:r>
            <a:r>
              <a:rPr lang="ru-RU" sz="1600" dirty="0" smtClean="0"/>
              <a:t>На </a:t>
            </a:r>
            <a:r>
              <a:rPr lang="ru-RU" sz="1600" dirty="0"/>
              <a:t>момент проведения общественных обсуждений были получены Разрешения на изъятие и оборот  растения занесенного в Красную книгу Л. О. Кувшинки четырехгранной (</a:t>
            </a:r>
            <a:r>
              <a:rPr lang="ru-RU" sz="1600" dirty="0" err="1"/>
              <a:t>Nymphaea</a:t>
            </a:r>
            <a:r>
              <a:rPr lang="ru-RU" sz="1600" dirty="0"/>
              <a:t> </a:t>
            </a:r>
            <a:r>
              <a:rPr lang="ru-RU" sz="1600" dirty="0" err="1"/>
              <a:t>tetragona</a:t>
            </a:r>
            <a:r>
              <a:rPr lang="ru-RU" sz="1600" dirty="0"/>
              <a:t> </a:t>
            </a:r>
            <a:r>
              <a:rPr lang="ru-RU" sz="1600" dirty="0" err="1"/>
              <a:t>Georgi</a:t>
            </a:r>
            <a:r>
              <a:rPr lang="ru-RU" sz="1600" dirty="0"/>
              <a:t>) в Комитете по природным ресурсам </a:t>
            </a:r>
            <a:r>
              <a:rPr lang="ru-RU" sz="1600" dirty="0" err="1"/>
              <a:t>Л.О</a:t>
            </a:r>
            <a:r>
              <a:rPr lang="ru-RU" sz="1600" dirty="0"/>
              <a:t>. </a:t>
            </a:r>
          </a:p>
          <a:p>
            <a:pPr lvl="0" algn="just"/>
            <a:r>
              <a:rPr lang="ru-RU" sz="1600" dirty="0"/>
              <a:t>Изъятие запланировано на май 2018 г.</a:t>
            </a:r>
          </a:p>
          <a:p>
            <a:pPr lvl="0" algn="just"/>
            <a:r>
              <a:rPr lang="ru-RU" sz="1600" dirty="0"/>
              <a:t>Пересадка после проведения дноуглубительных работ.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347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549" y="137251"/>
            <a:ext cx="8915400" cy="1143000"/>
          </a:xfrm>
        </p:spPr>
        <p:txBody>
          <a:bodyPr>
            <a:normAutofit fontScale="90000"/>
          </a:bodyPr>
          <a:lstStyle/>
          <a:p>
            <a:r>
              <a:rPr lang="ru-RU" sz="3800" dirty="0" smtClean="0"/>
              <a:t>Оценка воздействия на </a:t>
            </a:r>
            <a:r>
              <a:rPr lang="ru-RU" sz="3800" dirty="0"/>
              <a:t>окружающую </a:t>
            </a:r>
            <a:r>
              <a:rPr lang="ru-RU" sz="3800" dirty="0" smtClean="0"/>
              <a:t>среду в период проведения строительных работ</a:t>
            </a:r>
            <a:endParaRPr lang="ru-RU" sz="3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5349999" y="1363885"/>
            <a:ext cx="4284662" cy="1063853"/>
          </a:xfrm>
          <a:prstGeom prst="rect">
            <a:avLst/>
          </a:prstGeom>
        </p:spPr>
        <p:txBody>
          <a:bodyPr vert="horz" lIns="107287" tIns="53643" rIns="107287" bIns="53643" rtlCol="0">
            <a:normAutofit/>
          </a:bodyPr>
          <a:lstStyle>
            <a:lvl1pPr marL="402325" indent="-402325" algn="l" defTabSz="107286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703" indent="-335270" algn="l" defTabSz="107286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1082" indent="-268216" algn="l" defTabSz="107286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7515" indent="-268216" algn="l" defTabSz="107286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13947" indent="-268216" algn="l" defTabSz="107286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50380" indent="-268216" algn="l" defTabSz="107286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86813" indent="-268216" algn="l" defTabSz="107286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23246" indent="-268216" algn="l" defTabSz="107286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59678" indent="-268216" algn="l" defTabSz="107286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charset="0"/>
              <a:buNone/>
            </a:pPr>
            <a:r>
              <a:rPr lang="ru-RU" altLang="ru-RU" sz="1800" b="1" i="1" dirty="0" smtClean="0">
                <a:cs typeface="Arial" charset="0"/>
              </a:rPr>
              <a:t>Намечаемая деятельность проектируемого объекта связана с привносимым в окружающую среду:</a:t>
            </a:r>
          </a:p>
          <a:p>
            <a:pPr marL="0" indent="0" algn="just">
              <a:buFont typeface="Arial" charset="0"/>
              <a:buNone/>
            </a:pPr>
            <a:endParaRPr lang="ru-RU" altLang="ru-RU" sz="1800" dirty="0" smtClean="0">
              <a:latin typeface="Arial" charset="0"/>
              <a:cs typeface="Arial" charset="0"/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284081" y="2564904"/>
            <a:ext cx="417512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Wingdings" pitchFamily="2" charset="2"/>
              <a:buChar char="v"/>
            </a:pPr>
            <a:r>
              <a:rPr lang="ru-RU" altLang="ru-RU" sz="1600" i="1" dirty="0"/>
              <a:t>дизельный генератор;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altLang="ru-RU" sz="1600" i="1" dirty="0" smtClean="0"/>
              <a:t>водная техника;</a:t>
            </a:r>
            <a:endParaRPr lang="ru-RU" altLang="ru-RU" sz="1600" i="1" dirty="0"/>
          </a:p>
          <a:p>
            <a:pPr eaLnBrk="1" hangingPunct="1">
              <a:buFont typeface="Wingdings" pitchFamily="2" charset="2"/>
              <a:buChar char="v"/>
            </a:pPr>
            <a:r>
              <a:rPr lang="ru-RU" altLang="ru-RU" sz="1600" i="1" dirty="0"/>
              <a:t>строительная техника;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altLang="ru-RU" sz="1600" i="1" dirty="0"/>
              <a:t>автотранспорт;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altLang="ru-RU" sz="1600" i="1" dirty="0"/>
              <a:t>сварочный пост;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altLang="ru-RU" sz="1600" i="1" dirty="0"/>
              <a:t>газовая резка металлов;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altLang="ru-RU" sz="1600" i="1" dirty="0" smtClean="0"/>
              <a:t>дноуглубительные  работы</a:t>
            </a:r>
            <a:r>
              <a:rPr lang="ru-RU" altLang="ru-RU" sz="1600" i="1" dirty="0"/>
              <a:t>;</a:t>
            </a:r>
          </a:p>
          <a:p>
            <a:pPr marL="0" indent="0" eaLnBrk="1" hangingPunct="1"/>
            <a:endParaRPr lang="ru-RU" altLang="ru-RU" sz="1600" i="1" dirty="0"/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395287" y="1350520"/>
            <a:ext cx="388778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1600" b="1" i="1" dirty="0">
                <a:latin typeface="+mn-lt"/>
              </a:rPr>
              <a:t>При строительстве проектируемого объекта источниками поступления загрязняющих веществ в атмосферный воздух </a:t>
            </a:r>
            <a:r>
              <a:rPr lang="ru-RU" altLang="ru-RU" sz="1600" b="1" i="1" dirty="0" smtClean="0">
                <a:latin typeface="+mn-lt"/>
              </a:rPr>
              <a:t>могут являться:</a:t>
            </a:r>
            <a:endParaRPr lang="ru-RU" altLang="ru-RU" sz="1600" b="1" i="1" dirty="0">
              <a:latin typeface="+mn-lt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5349999" y="2401842"/>
            <a:ext cx="4284662" cy="44935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85750" indent="-28575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buFont typeface="Wingdings" panose="05000000000000000000" pitchFamily="2" charset="2"/>
              <a:buChar char="v"/>
              <a:defRPr/>
            </a:pPr>
            <a:r>
              <a:rPr lang="ru-RU" altLang="ru-RU" sz="1600" i="1" dirty="0" smtClean="0">
                <a:latin typeface="Arial" charset="0"/>
                <a:cs typeface="Arial" charset="0"/>
              </a:rPr>
              <a:t>химическими веществами в виде выбросов в атмосферный воздух;</a:t>
            </a:r>
          </a:p>
          <a:p>
            <a:pPr algn="just">
              <a:buFont typeface="Wingdings" panose="05000000000000000000" pitchFamily="2" charset="2"/>
              <a:buChar char="v"/>
              <a:defRPr/>
            </a:pPr>
            <a:r>
              <a:rPr lang="ru-RU" altLang="ru-RU" sz="1600" i="1" dirty="0" smtClean="0">
                <a:latin typeface="Arial" charset="0"/>
              </a:rPr>
              <a:t>образованием отходов;</a:t>
            </a:r>
          </a:p>
          <a:p>
            <a:pPr algn="just">
              <a:buFont typeface="Wingdings" panose="05000000000000000000" pitchFamily="2" charset="2"/>
              <a:buChar char="v"/>
              <a:defRPr/>
            </a:pPr>
            <a:r>
              <a:rPr lang="ru-RU" altLang="ru-RU" sz="1600" i="1" dirty="0" smtClean="0">
                <a:latin typeface="Arial" charset="0"/>
              </a:rPr>
              <a:t>шума, создаваемого водной техникой при дноуглублении, автотранспортом, проезжающего на территорию объекта</a:t>
            </a:r>
            <a:endParaRPr lang="ru-RU" altLang="ru-RU" sz="1600" dirty="0" smtClean="0">
              <a:latin typeface="Arial" charset="0"/>
            </a:endParaRPr>
          </a:p>
          <a:p>
            <a:pPr algn="just">
              <a:buFont typeface="Wingdings" panose="05000000000000000000" pitchFamily="2" charset="2"/>
              <a:buChar char="v"/>
              <a:defRPr/>
            </a:pPr>
            <a:endParaRPr lang="ru-RU" altLang="ru-RU" sz="1600" dirty="0" smtClean="0">
              <a:latin typeface="+mn-lt"/>
            </a:endParaRPr>
          </a:p>
          <a:p>
            <a:pPr algn="just">
              <a:buFont typeface="Wingdings" panose="05000000000000000000" pitchFamily="2" charset="2"/>
              <a:buChar char="v"/>
              <a:defRPr/>
            </a:pPr>
            <a:endParaRPr lang="ru-RU" altLang="ru-RU" sz="1600" dirty="0" smtClean="0">
              <a:latin typeface="+mn-lt"/>
            </a:endParaRPr>
          </a:p>
          <a:p>
            <a:pPr marL="0" indent="0" algn="just">
              <a:defRPr/>
            </a:pPr>
            <a:r>
              <a:rPr lang="ru-RU" sz="1800" b="1" i="1" dirty="0" smtClean="0">
                <a:latin typeface="+mn-lt"/>
              </a:rPr>
              <a:t>Качество </a:t>
            </a:r>
            <a:r>
              <a:rPr lang="ru-RU" sz="1800" b="1" i="1" dirty="0">
                <a:latin typeface="+mn-lt"/>
              </a:rPr>
              <a:t>атмосферного воздуха ,при выполнении мероприятий по охране окружающей среды от негативного </a:t>
            </a:r>
            <a:r>
              <a:rPr lang="ru-RU" sz="1800" b="1" i="1" dirty="0" smtClean="0">
                <a:latin typeface="+mn-lt"/>
              </a:rPr>
              <a:t>воздействия, будет соответствовать </a:t>
            </a:r>
            <a:r>
              <a:rPr lang="ru-RU" sz="1800" b="1" i="1" dirty="0">
                <a:latin typeface="+mn-lt"/>
              </a:rPr>
              <a:t>требуемым санитарно-гигиеническим нормативам для населенных мест</a:t>
            </a:r>
            <a:r>
              <a:rPr lang="ru-RU" sz="1800" b="1" i="1" dirty="0">
                <a:solidFill>
                  <a:schemeClr val="tx2"/>
                </a:solidFill>
                <a:latin typeface="+mn-lt"/>
              </a:rPr>
              <a:t>.</a:t>
            </a:r>
          </a:p>
          <a:p>
            <a:pPr marL="0" indent="0" algn="just">
              <a:defRPr/>
            </a:pPr>
            <a:endParaRPr lang="ru-RU" altLang="ru-RU" sz="1800" i="1" dirty="0">
              <a:solidFill>
                <a:srgbClr val="000099"/>
              </a:solidFill>
              <a:latin typeface="Arial" charset="0"/>
              <a:cs typeface="Arial" charset="0"/>
            </a:endParaRPr>
          </a:p>
          <a:p>
            <a:pPr marL="0" indent="0">
              <a:defRPr/>
            </a:pPr>
            <a:endParaRPr lang="ru-RU" altLang="ru-RU" sz="1600" dirty="0" smtClean="0">
              <a:latin typeface="Arial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78" y="4562153"/>
            <a:ext cx="5113221" cy="19442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796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3282"/>
            <a:ext cx="9906000" cy="5768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-15799"/>
            <a:ext cx="8915400" cy="1143000"/>
          </a:xfrm>
        </p:spPr>
        <p:txBody>
          <a:bodyPr>
            <a:noAutofit/>
          </a:bodyPr>
          <a:lstStyle/>
          <a:p>
            <a:r>
              <a:rPr lang="ru-RU" alt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Оценка воздействия на водные объекты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480" y="836712"/>
            <a:ext cx="4968552" cy="514001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u="sng" dirty="0"/>
              <a:t>В ходе производства работ возможны следующие негативные воздействия на водный объект</a:t>
            </a:r>
            <a:r>
              <a:rPr lang="ru-RU" sz="1600" u="sng" dirty="0" smtClean="0"/>
              <a:t>:</a:t>
            </a:r>
          </a:p>
          <a:p>
            <a:pPr marL="0" indent="0" algn="just">
              <a:buNone/>
            </a:pPr>
            <a:r>
              <a:rPr lang="ru-RU" sz="1600" dirty="0" smtClean="0"/>
              <a:t>- </a:t>
            </a:r>
            <a:r>
              <a:rPr lang="ru-RU" sz="1600" dirty="0"/>
              <a:t>образование шлейфов замутнения, уменьшающих прозрачность воды и, соответственно, ухудшающих условия обитания планктона и бентосных сообществ. </a:t>
            </a:r>
          </a:p>
          <a:p>
            <a:pPr marL="0" indent="0" algn="just">
              <a:buNone/>
            </a:pPr>
            <a:r>
              <a:rPr lang="ru-RU" sz="1600" dirty="0"/>
              <a:t>- возрастание концентрации взвешенных наносов в воде способно вызвать респираторную недостаточность рыб, моллюсков и других обитателей водной среды.</a:t>
            </a:r>
          </a:p>
          <a:p>
            <a:pPr marL="0" indent="0" algn="just">
              <a:buNone/>
            </a:pPr>
            <a:r>
              <a:rPr lang="ru-RU" sz="1600" dirty="0"/>
              <a:t>- при осаждении взвешенных наносов из шлейфов замутнения происходит отложение твердого материала на дне, причем при толщине осаженного слоя, равной или превышающей 5 мм, зообентос подвергается повреждению. </a:t>
            </a:r>
          </a:p>
          <a:p>
            <a:pPr marL="0" indent="0" algn="just">
              <a:buNone/>
            </a:pPr>
            <a:r>
              <a:rPr lang="ru-RU" sz="1600" dirty="0"/>
              <a:t>- возможное загрязнение нефтепродуктами, используемыми при работе судов и технических </a:t>
            </a:r>
            <a:r>
              <a:rPr lang="ru-RU" sz="1600" dirty="0" err="1"/>
              <a:t>плавсредств</a:t>
            </a:r>
            <a:r>
              <a:rPr lang="ru-RU" sz="1600" dirty="0"/>
              <a:t>.</a:t>
            </a:r>
          </a:p>
          <a:p>
            <a:pPr marL="0" indent="0" algn="just">
              <a:buNone/>
            </a:pPr>
            <a:r>
              <a:rPr lang="ru-RU" sz="1600" dirty="0" smtClean="0"/>
              <a:t>- нахождение </a:t>
            </a:r>
            <a:r>
              <a:rPr lang="ru-RU" sz="1600" dirty="0"/>
              <a:t>судов на акватории</a:t>
            </a:r>
            <a:r>
              <a:rPr lang="ru-RU" sz="1600" dirty="0" smtClean="0"/>
              <a:t>.</a:t>
            </a:r>
            <a:endParaRPr lang="ru-RU" sz="1600" dirty="0"/>
          </a:p>
          <a:p>
            <a:pPr marL="0" indent="0" algn="just">
              <a:buNone/>
            </a:pPr>
            <a:r>
              <a:rPr lang="ru-RU" sz="1600" u="sng" dirty="0" smtClean="0"/>
              <a:t>Перечисленные </a:t>
            </a:r>
            <a:r>
              <a:rPr lang="ru-RU" sz="1600" u="sng" dirty="0"/>
              <a:t>факторы опасного воздействия следует отнести к категории временного ухудшения условий обитания водных организмов, в том числе рыб.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 b="2961"/>
          <a:stretch/>
        </p:blipFill>
        <p:spPr>
          <a:xfrm>
            <a:off x="6465168" y="2049880"/>
            <a:ext cx="3193182" cy="44761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0" b="4211"/>
          <a:stretch/>
        </p:blipFill>
        <p:spPr>
          <a:xfrm>
            <a:off x="5359128" y="1127201"/>
            <a:ext cx="2895872" cy="403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2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801" y="116632"/>
            <a:ext cx="8915400" cy="1143000"/>
          </a:xfrm>
        </p:spPr>
        <p:txBody>
          <a:bodyPr>
            <a:normAutofit/>
          </a:bodyPr>
          <a:lstStyle/>
          <a:p>
            <a:r>
              <a:rPr lang="ru-RU" alt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Оценка воздействия на водные объекты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564" y="1008902"/>
            <a:ext cx="9940564" cy="5879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182" y="1259632"/>
            <a:ext cx="9649072" cy="4896544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 smtClean="0"/>
              <a:t>Одним из важнейших факторов поддержания состояния окружающей среды является создание эффективной системы эколого-технологического контроля в период производства строительных работ (</a:t>
            </a:r>
            <a:r>
              <a:rPr lang="ru-RU" sz="2400" dirty="0" err="1" smtClean="0"/>
              <a:t>гидромеханизированных</a:t>
            </a:r>
            <a:r>
              <a:rPr lang="ru-RU" sz="2400" dirty="0" smtClean="0"/>
              <a:t> работ на акватории) и системы экологического мониторинга окружающей среды.</a:t>
            </a:r>
          </a:p>
          <a:p>
            <a:pPr marL="0" indent="457200" algn="just">
              <a:buNone/>
            </a:pPr>
            <a:endParaRPr lang="ru-RU" sz="2400" dirty="0" smtClean="0"/>
          </a:p>
          <a:p>
            <a:pPr marL="0" indent="457200" algn="just">
              <a:buNone/>
            </a:pPr>
            <a:r>
              <a:rPr lang="ru-RU" sz="2400" dirty="0" smtClean="0"/>
              <a:t>В соответствии с Руководством «</a:t>
            </a:r>
            <a:r>
              <a:rPr lang="ru-RU" sz="2400" b="1" dirty="0" smtClean="0"/>
              <a:t>ХЕЛКОМ по размещению извлеченного при дноуглублении материала в море» от июня 2007г. </a:t>
            </a:r>
            <a:r>
              <a:rPr lang="ru-RU" sz="2400" dirty="0" smtClean="0"/>
              <a:t>на период дноуглубительных работ и отвозки грунта на подводный отвал были проведены инженерно-экологические изыскания.</a:t>
            </a:r>
          </a:p>
          <a:p>
            <a:pPr marL="0" indent="457200" algn="just">
              <a:buNone/>
            </a:pPr>
            <a:r>
              <a:rPr lang="ru-RU" sz="2400" dirty="0" smtClean="0"/>
              <a:t>Согласно лабораторным исследованиям, донные отложения относятся к чистым и могут использоваться без ограничения.  </a:t>
            </a:r>
          </a:p>
        </p:txBody>
      </p:sp>
    </p:spTree>
    <p:extLst>
      <p:ext uri="{BB962C8B-B14F-4D97-AF65-F5344CB8AC3E}">
        <p14:creationId xmlns:p14="http://schemas.microsoft.com/office/powerpoint/2010/main" val="169577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Подводный отвал для размещения грунта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15</a:t>
            </a:fld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47"/>
          <a:stretch/>
        </p:blipFill>
        <p:spPr>
          <a:xfrm>
            <a:off x="344488" y="1582602"/>
            <a:ext cx="4752528" cy="476975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5" b="13798"/>
          <a:stretch/>
        </p:blipFill>
        <p:spPr>
          <a:xfrm>
            <a:off x="5598260" y="1417639"/>
            <a:ext cx="3706400" cy="493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9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6506" y="12492"/>
            <a:ext cx="8915400" cy="1143000"/>
          </a:xfrm>
        </p:spPr>
        <p:txBody>
          <a:bodyPr>
            <a:normAutofit/>
          </a:bodyPr>
          <a:lstStyle/>
          <a:p>
            <a:r>
              <a:rPr lang="ru-RU" sz="3800" dirty="0" smtClean="0"/>
              <a:t>ЭКОЛОГИЧЕСКИЙ МОНИТОРИНГ</a:t>
            </a:r>
            <a:endParaRPr lang="ru-RU" sz="3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481" y="1155492"/>
            <a:ext cx="9361038" cy="81609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/>
              <a:t>В соответствии с рекомендациями и требованиями СНиП 11-102-97, других нормативных документов в процессе проведения строительных работ предусмотрен инструментальных контроль качества окружающей среды. </a:t>
            </a:r>
            <a:endParaRPr lang="ru-RU" sz="16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16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92416"/>
              </p:ext>
            </p:extLst>
          </p:nvPr>
        </p:nvGraphicFramePr>
        <p:xfrm>
          <a:off x="272481" y="2276872"/>
          <a:ext cx="9361038" cy="4167880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1368151">
                  <a:extLst>
                    <a:ext uri="{9D8B030D-6E8A-4147-A177-3AD203B41FA5}">
                      <a16:colId xmlns:a16="http://schemas.microsoft.com/office/drawing/2014/main" val="382526121"/>
                    </a:ext>
                  </a:extLst>
                </a:gridCol>
                <a:gridCol w="1033836">
                  <a:extLst>
                    <a:ext uri="{9D8B030D-6E8A-4147-A177-3AD203B41FA5}">
                      <a16:colId xmlns:a16="http://schemas.microsoft.com/office/drawing/2014/main" val="4109770272"/>
                    </a:ext>
                  </a:extLst>
                </a:gridCol>
                <a:gridCol w="1435241">
                  <a:extLst>
                    <a:ext uri="{9D8B030D-6E8A-4147-A177-3AD203B41FA5}">
                      <a16:colId xmlns:a16="http://schemas.microsoft.com/office/drawing/2014/main" val="1334906520"/>
                    </a:ext>
                  </a:extLst>
                </a:gridCol>
                <a:gridCol w="1256706">
                  <a:extLst>
                    <a:ext uri="{9D8B030D-6E8A-4147-A177-3AD203B41FA5}">
                      <a16:colId xmlns:a16="http://schemas.microsoft.com/office/drawing/2014/main" val="3124776312"/>
                    </a:ext>
                  </a:extLst>
                </a:gridCol>
                <a:gridCol w="1713806">
                  <a:extLst>
                    <a:ext uri="{9D8B030D-6E8A-4147-A177-3AD203B41FA5}">
                      <a16:colId xmlns:a16="http://schemas.microsoft.com/office/drawing/2014/main" val="281017615"/>
                    </a:ext>
                  </a:extLst>
                </a:gridCol>
                <a:gridCol w="1151787">
                  <a:extLst>
                    <a:ext uri="{9D8B030D-6E8A-4147-A177-3AD203B41FA5}">
                      <a16:colId xmlns:a16="http://schemas.microsoft.com/office/drawing/2014/main" val="2290717242"/>
                    </a:ext>
                  </a:extLst>
                </a:gridCol>
                <a:gridCol w="1401511">
                  <a:extLst>
                    <a:ext uri="{9D8B030D-6E8A-4147-A177-3AD203B41FA5}">
                      <a16:colId xmlns:a16="http://schemas.microsoft.com/office/drawing/2014/main" val="3406098919"/>
                    </a:ext>
                  </a:extLst>
                </a:gridCol>
              </a:tblGrid>
              <a:tr h="19267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Мониторинг состояния водного объекта</a:t>
                      </a:r>
                      <a:endParaRPr lang="ru-RU" sz="1800" i="1" dirty="0">
                        <a:effectLst/>
                        <a:latin typeface="ISOCPEUR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02" marR="651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Поверхностный водный слой</a:t>
                      </a:r>
                      <a:endParaRPr lang="ru-RU" sz="1800" b="0" i="1" dirty="0">
                        <a:effectLst/>
                        <a:latin typeface="ISOCPEUR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02" marR="651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Наличие/отсутствие загрязнения</a:t>
                      </a:r>
                      <a:endParaRPr lang="ru-RU" sz="1800" b="0" i="1" dirty="0">
                        <a:effectLst/>
                        <a:latin typeface="ISOCPEUR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02" marR="651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Гидрохимические, гидрологические, гидробиологические наблюдения.</a:t>
                      </a:r>
                      <a:endParaRPr lang="ru-RU" sz="1800" b="0" i="1" dirty="0">
                        <a:effectLst/>
                        <a:latin typeface="ISOCPEUR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02" marR="651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Существует Полная и сокращенная программы наблюдений за загрязнением. Контролирующие параметры определяются в соответствии с ГОСТ 17.1.3.08-82</a:t>
                      </a:r>
                      <a:endParaRPr lang="ru-RU" sz="1800" b="0" i="1" dirty="0">
                        <a:effectLst/>
                        <a:latin typeface="ISOCPEUR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02" marR="651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Подводный отвал донных отложений,</a:t>
                      </a:r>
                      <a:endParaRPr lang="ru-RU" sz="1800" b="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прибрежная зона</a:t>
                      </a:r>
                      <a:endParaRPr lang="ru-RU" sz="1800" b="0" i="1" dirty="0">
                        <a:effectLst/>
                        <a:latin typeface="ISOCPEUR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02" marR="651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За 10 дней до начала работ ежеквартально в течение проведения работ, через 10 дней после окончания работ</a:t>
                      </a:r>
                      <a:endParaRPr lang="ru-RU" sz="1800" b="0" i="1" dirty="0">
                        <a:effectLst/>
                        <a:latin typeface="ISOCPEUR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02" marR="65102" marT="0" marB="0" anchor="ctr"/>
                </a:tc>
                <a:extLst>
                  <a:ext uri="{0D108BD9-81ED-4DB2-BD59-A6C34878D82A}">
                    <a16:rowId xmlns:a16="http://schemas.microsoft.com/office/drawing/2014/main" val="1176615395"/>
                  </a:ext>
                </a:extLst>
              </a:tr>
              <a:tr h="2241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Мониторинг за состоянием популяций охраняемых видов водных растений</a:t>
                      </a:r>
                      <a:endParaRPr lang="ru-RU" sz="1800" i="1" dirty="0">
                        <a:effectLst/>
                        <a:latin typeface="ISOCPEUR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02" marR="651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Популяции охраняемых видов водных растений</a:t>
                      </a:r>
                      <a:endParaRPr lang="ru-RU" sz="1800" i="1" dirty="0">
                        <a:effectLst/>
                        <a:latin typeface="ISOCPEUR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02" marR="651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Сокращение популяции в зоне воздействия</a:t>
                      </a:r>
                      <a:endParaRPr lang="ru-RU" sz="1800" i="1">
                        <a:effectLst/>
                        <a:latin typeface="ISOCPEUR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02" marR="651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Визуальные наблюдения</a:t>
                      </a:r>
                      <a:endParaRPr lang="ru-RU" sz="1800" i="1" dirty="0">
                        <a:effectLst/>
                        <a:latin typeface="ISOCPEUR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02" marR="651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Численность, видовой состав</a:t>
                      </a:r>
                      <a:endParaRPr lang="ru-RU" sz="1800" i="1" dirty="0">
                        <a:effectLst/>
                        <a:latin typeface="ISOCPEUR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02" marR="651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Прямая зона воздействия</a:t>
                      </a:r>
                      <a:endParaRPr lang="ru-RU" sz="1800" i="1" dirty="0">
                        <a:effectLst/>
                        <a:latin typeface="ISOCPEUR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02" marR="651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 подготовительный период проведение мероприятий по пересадке объектов растительного мира, занесенных в Красную книгу</a:t>
                      </a:r>
                      <a:endParaRPr lang="ru-RU" sz="1800" i="1" dirty="0">
                        <a:effectLst/>
                        <a:latin typeface="ISOCPEUR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02" marR="65102" marT="0" marB="0" anchor="ctr"/>
                </a:tc>
                <a:extLst>
                  <a:ext uri="{0D108BD9-81ED-4DB2-BD59-A6C34878D82A}">
                    <a16:rowId xmlns:a16="http://schemas.microsoft.com/office/drawing/2014/main" val="34534225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018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464" y="0"/>
            <a:ext cx="9649072" cy="1143000"/>
          </a:xfrm>
        </p:spPr>
        <p:txBody>
          <a:bodyPr>
            <a:noAutofit/>
          </a:bodyPr>
          <a:lstStyle/>
          <a:p>
            <a:r>
              <a:rPr lang="ru-RU" sz="4000" dirty="0" smtClean="0"/>
              <a:t>Карта схема экологического мониторинга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08583" y="795760"/>
            <a:ext cx="7539631" cy="5956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8695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Аварийные ситуации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76936" y="1417639"/>
            <a:ext cx="5177780" cy="465554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В случае возникновения аварийных ситуаций принять срочные меры по локализации аварийной ситуации, предотвращению ее дальнейшего развития. Всю информацию о месте ЧС передать представителям контролирующих природоохранных органов (Росприроднадзора, </a:t>
            </a:r>
            <a:r>
              <a:rPr lang="ru-RU" dirty="0" err="1"/>
              <a:t>Росрыболовства</a:t>
            </a:r>
            <a:r>
              <a:rPr lang="ru-RU" dirty="0"/>
              <a:t>), входящих в состав комиссии по предупреждению и ликвидации чрезвычайных ситуаций и обеспечению пожарной безопасности.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При </a:t>
            </a:r>
            <a:r>
              <a:rPr lang="ru-RU" dirty="0"/>
              <a:t>соблюдении проектных решений вероятность возникновения аварийной ситуации на проектируемом объекте сведена к минимуму.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18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1394665"/>
            <a:ext cx="3308829" cy="5000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351873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672" y="188640"/>
            <a:ext cx="5760640" cy="706089"/>
          </a:xfrm>
        </p:spPr>
        <p:txBody>
          <a:bodyPr>
            <a:normAutofit fontScale="90000"/>
          </a:bodyPr>
          <a:lstStyle/>
          <a:p>
            <a:r>
              <a:rPr lang="ru-RU" sz="5800" dirty="0" smtClean="0"/>
              <a:t>Вывод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19</a:t>
            </a:fld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72480" y="1119659"/>
            <a:ext cx="5112567" cy="5236693"/>
          </a:xfrm>
        </p:spPr>
        <p:txBody>
          <a:bodyPr>
            <a:normAutofit fontScale="25000" lnSpcReduction="20000"/>
          </a:bodyPr>
          <a:lstStyle/>
          <a:p>
            <a:pPr marL="0" indent="457200" algn="just">
              <a:lnSpc>
                <a:spcPct val="120000"/>
              </a:lnSpc>
              <a:buNone/>
            </a:pPr>
            <a:endParaRPr lang="ru-RU" sz="5600" dirty="0" smtClean="0">
              <a:latin typeface="Arial" pitchFamily="34" charset="0"/>
              <a:cs typeface="Arial" pitchFamily="34" charset="0"/>
            </a:endParaRPr>
          </a:p>
          <a:p>
            <a:pPr marL="0" indent="457200" algn="just">
              <a:lnSpc>
                <a:spcPct val="120000"/>
              </a:lnSpc>
              <a:buNone/>
            </a:pPr>
            <a:r>
              <a:rPr lang="ru-RU" sz="5000" dirty="0">
                <a:latin typeface="Arial" pitchFamily="34" charset="0"/>
                <a:cs typeface="Arial" pitchFamily="34" charset="0"/>
              </a:rPr>
              <a:t>На основании оценки ожидаемого воздействия на окружающую среду проектируемого при строительстве и эксплуатации гидротехнических сооружений можно сделать следующие выводы</a:t>
            </a:r>
            <a:r>
              <a:rPr lang="ru-RU" sz="50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0" indent="457200" algn="just">
              <a:lnSpc>
                <a:spcPct val="120000"/>
              </a:lnSpc>
              <a:buNone/>
            </a:pPr>
            <a:endParaRPr lang="ru-RU" sz="5000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ru-RU" sz="5000" dirty="0" smtClean="0">
                <a:latin typeface="Arial" pitchFamily="34" charset="0"/>
                <a:cs typeface="Arial" pitchFamily="34" charset="0"/>
              </a:rPr>
              <a:t>Расчеты </a:t>
            </a:r>
            <a:r>
              <a:rPr lang="ru-RU" sz="5000" dirty="0">
                <a:latin typeface="Arial" pitchFamily="34" charset="0"/>
                <a:cs typeface="Arial" pitchFamily="34" charset="0"/>
              </a:rPr>
              <a:t>выбросов и рассеивания загрязняющих веществ в атмосферном воздухе, выполненные с помощью утвержденных к применению методик и программ, свидетельствуют, что максимальные приземные концентрации загрязняющих веществ не превышают 0,8 ПДК на расстоянии проектируемого объекта с учетом фоновых концентраций по всем выбрасываемым веществам, что соответствует требуемым санитарно-гигиеническим нормативам качества атмосферного воздуха для населенных мест</a:t>
            </a:r>
            <a:r>
              <a:rPr lang="ru-RU" sz="5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>
              <a:lnSpc>
                <a:spcPct val="120000"/>
              </a:lnSpc>
            </a:pPr>
            <a:r>
              <a:rPr lang="ru-RU" sz="5000" dirty="0" smtClean="0">
                <a:latin typeface="Arial" pitchFamily="34" charset="0"/>
                <a:cs typeface="Arial" pitchFamily="34" charset="0"/>
              </a:rPr>
              <a:t>Ожидаемое </a:t>
            </a:r>
            <a:r>
              <a:rPr lang="ru-RU" sz="5000" dirty="0">
                <a:latin typeface="Arial" pitchFamily="34" charset="0"/>
                <a:cs typeface="Arial" pitchFamily="34" charset="0"/>
              </a:rPr>
              <a:t>акустическое воздействие на границе жилой застройки не превысит предельно допустимые значения, установленные СН </a:t>
            </a:r>
            <a:r>
              <a:rPr lang="ru-RU" sz="5000" dirty="0" smtClean="0">
                <a:latin typeface="Arial" pitchFamily="34" charset="0"/>
                <a:cs typeface="Arial" pitchFamily="34" charset="0"/>
              </a:rPr>
              <a:t>2.2.4/2.1.8.562-96</a:t>
            </a:r>
          </a:p>
          <a:p>
            <a:pPr algn="just">
              <a:lnSpc>
                <a:spcPct val="120000"/>
              </a:lnSpc>
            </a:pPr>
            <a:r>
              <a:rPr lang="ru-RU" sz="50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5000" dirty="0">
                <a:latin typeface="Arial" pitchFamily="34" charset="0"/>
                <a:cs typeface="Arial" pitchFamily="34" charset="0"/>
              </a:rPr>
              <a:t>территории проектируемого объекта предусмотрен своевременный сбор и удаление отходов производства и потребления, образующихся в процессе строительства с передачей на размещение и использование лицензированным организациям.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ÐÐ°ÑÑÐ¸Ð½ÐºÐ¸ Ð¿Ð¾ Ð·Ð°Ð¿ÑÐ¾ÑÑ Ð¼Ð¾Ð½ÑÐµÐ¿Ð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r="13682"/>
          <a:stretch/>
        </p:blipFill>
        <p:spPr bwMode="auto">
          <a:xfrm>
            <a:off x="5745088" y="1628800"/>
            <a:ext cx="3859242" cy="38339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79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x-none" sz="3800">
                <a:cs typeface="Arial" panose="020B0604020202020204" pitchFamily="34" charset="0"/>
              </a:rPr>
              <a:t>С</a:t>
            </a:r>
            <a:r>
              <a:rPr lang="ru-RU" sz="3800" dirty="0">
                <a:cs typeface="Arial" panose="020B0604020202020204" pitchFamily="34" charset="0"/>
              </a:rPr>
              <a:t>ведения</a:t>
            </a:r>
            <a:r>
              <a:rPr lang="x-none" sz="3800">
                <a:cs typeface="Arial" panose="020B0604020202020204" pitchFamily="34" charset="0"/>
              </a:rPr>
              <a:t> </a:t>
            </a:r>
            <a:r>
              <a:rPr lang="ru-RU" sz="3800" dirty="0">
                <a:cs typeface="Arial" panose="020B0604020202020204" pitchFamily="34" charset="0"/>
              </a:rPr>
              <a:t>об</a:t>
            </a:r>
            <a:r>
              <a:rPr lang="x-none" sz="3800">
                <a:cs typeface="Arial" panose="020B0604020202020204" pitchFamily="34" charset="0"/>
              </a:rPr>
              <a:t> </a:t>
            </a:r>
            <a:r>
              <a:rPr lang="ru-RU" sz="3800" dirty="0">
                <a:cs typeface="Arial" panose="020B0604020202020204" pitchFamily="34" charset="0"/>
              </a:rPr>
              <a:t>организациях</a:t>
            </a:r>
            <a:r>
              <a:rPr lang="x-none" sz="3800">
                <a:cs typeface="Arial" panose="020B0604020202020204" pitchFamily="34" charset="0"/>
              </a:rPr>
              <a:t>-</a:t>
            </a:r>
            <a:r>
              <a:rPr lang="ru-RU" sz="3800" dirty="0">
                <a:cs typeface="Arial" panose="020B0604020202020204" pitchFamily="34" charset="0"/>
              </a:rPr>
              <a:t>участниках</a:t>
            </a:r>
            <a:r>
              <a:rPr lang="x-none" sz="3800">
                <a:cs typeface="Arial" panose="020B0604020202020204" pitchFamily="34" charset="0"/>
              </a:rPr>
              <a:t> </a:t>
            </a:r>
            <a:r>
              <a:rPr lang="ru-RU" sz="3800" dirty="0">
                <a:cs typeface="Arial" panose="020B0604020202020204" pitchFamily="34" charset="0"/>
              </a:rPr>
              <a:t>реализации</a:t>
            </a:r>
            <a:r>
              <a:rPr lang="x-none" sz="3800">
                <a:cs typeface="Arial" panose="020B0604020202020204" pitchFamily="34" charset="0"/>
              </a:rPr>
              <a:t> проекта</a:t>
            </a:r>
            <a:endParaRPr lang="ru-RU" sz="3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471" y="1508787"/>
            <a:ext cx="9439050" cy="5184576"/>
          </a:xfrm>
        </p:spPr>
        <p:txBody>
          <a:bodyPr>
            <a:normAutofit lnSpcReduction="10000"/>
          </a:bodyPr>
          <a:lstStyle/>
          <a:p>
            <a:r>
              <a:rPr lang="ru-RU" sz="1600" b="1" dirty="0"/>
              <a:t>Заказчик строительства: </a:t>
            </a:r>
          </a:p>
          <a:p>
            <a:pPr marL="0" indent="0">
              <a:buNone/>
            </a:pPr>
            <a:r>
              <a:rPr lang="ru-RU" sz="1600" u="sng" dirty="0"/>
              <a:t>Фонд инвестиционных строительных проектов Санкт-Петербурга</a:t>
            </a:r>
          </a:p>
          <a:p>
            <a:pPr marL="0" indent="0">
              <a:buNone/>
            </a:pPr>
            <a:r>
              <a:rPr lang="ru-RU" sz="1600" dirty="0"/>
              <a:t>Адрес: 197046, г. Санкт-Петербург, ул. Чапаева, д.9, лит. А.</a:t>
            </a:r>
          </a:p>
          <a:p>
            <a:pPr marL="0" indent="0">
              <a:buNone/>
            </a:pPr>
            <a:r>
              <a:rPr lang="ru-RU" sz="1600" dirty="0"/>
              <a:t>Тел.: +7(812) 648-02-04</a:t>
            </a:r>
          </a:p>
          <a:p>
            <a:r>
              <a:rPr lang="ru-RU" sz="1600" b="1" dirty="0" smtClean="0"/>
              <a:t>Генеральный подрядчик строительства</a:t>
            </a:r>
            <a:r>
              <a:rPr lang="ru-RU" sz="1600" dirty="0" smtClean="0"/>
              <a:t>:</a:t>
            </a:r>
            <a:endParaRPr lang="ru-RU" sz="1600" dirty="0"/>
          </a:p>
          <a:p>
            <a:pPr marL="0" indent="0">
              <a:buNone/>
            </a:pPr>
            <a:r>
              <a:rPr lang="ru-RU" sz="1600" u="sng" dirty="0" smtClean="0"/>
              <a:t>АО «</a:t>
            </a:r>
            <a:r>
              <a:rPr lang="ru-RU" sz="1600" u="sng" dirty="0" err="1" smtClean="0"/>
              <a:t>ПО«Возрождение</a:t>
            </a:r>
            <a:r>
              <a:rPr lang="ru-RU" sz="1600" u="sng" dirty="0" smtClean="0"/>
              <a:t>» </a:t>
            </a:r>
            <a:endParaRPr lang="ru-RU" sz="1600" u="sng" dirty="0"/>
          </a:p>
          <a:p>
            <a:pPr marL="0" indent="0">
              <a:buNone/>
            </a:pPr>
            <a:r>
              <a:rPr lang="ru-RU" sz="1600" dirty="0"/>
              <a:t>Адрес: </a:t>
            </a:r>
            <a:r>
              <a:rPr lang="ru-RU" sz="1600" dirty="0"/>
              <a:t>198095, г. Санкт-Петербург, пер. Михайловский, д. 4А, </a:t>
            </a:r>
            <a:r>
              <a:rPr lang="ru-RU" sz="1600" dirty="0" err="1"/>
              <a:t>лит.А</a:t>
            </a:r>
            <a:r>
              <a:rPr lang="ru-RU" sz="1600" dirty="0"/>
              <a:t>, </a:t>
            </a: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пом.1-Н</a:t>
            </a:r>
            <a:r>
              <a:rPr lang="ru-RU" sz="1600" dirty="0"/>
              <a:t>, 2-Н, офис </a:t>
            </a:r>
            <a:r>
              <a:rPr lang="ru-RU" sz="1600" dirty="0" smtClean="0"/>
              <a:t>157</a:t>
            </a:r>
          </a:p>
          <a:p>
            <a:pPr marL="0" indent="0">
              <a:buNone/>
            </a:pPr>
            <a:r>
              <a:rPr lang="ru-RU" sz="1600" dirty="0" smtClean="0"/>
              <a:t>Тел</a:t>
            </a:r>
            <a:r>
              <a:rPr lang="ru-RU" sz="1600" dirty="0"/>
              <a:t>.: (812) </a:t>
            </a:r>
            <a:r>
              <a:rPr lang="ru-RU" sz="1600" dirty="0" smtClean="0"/>
              <a:t>326-85-22</a:t>
            </a:r>
          </a:p>
          <a:p>
            <a:pPr lvl="0"/>
            <a:r>
              <a:rPr lang="ru-RU" sz="1600" b="1" dirty="0" smtClean="0">
                <a:solidFill>
                  <a:prstClr val="black"/>
                </a:solidFill>
              </a:rPr>
              <a:t>Субподрядчик </a:t>
            </a:r>
            <a:r>
              <a:rPr lang="ru-RU" sz="1600" b="1" dirty="0">
                <a:solidFill>
                  <a:prstClr val="black"/>
                </a:solidFill>
              </a:rPr>
              <a:t>строительства</a:t>
            </a:r>
            <a:r>
              <a:rPr lang="ru-RU" sz="1600" dirty="0" smtClean="0">
                <a:solidFill>
                  <a:prstClr val="black"/>
                </a:solidFill>
              </a:rPr>
              <a:t>:</a:t>
            </a:r>
            <a:endParaRPr lang="ru-RU" sz="1600" u="sng" dirty="0"/>
          </a:p>
          <a:p>
            <a:pPr marL="0" indent="0">
              <a:buNone/>
            </a:pPr>
            <a:r>
              <a:rPr lang="ru-RU" sz="1600" u="sng" dirty="0" smtClean="0"/>
              <a:t>ООО «МАГИСТРАЛЬ</a:t>
            </a:r>
            <a:r>
              <a:rPr lang="ru-RU" sz="1600" dirty="0" smtClean="0"/>
              <a:t>»</a:t>
            </a:r>
            <a:endParaRPr lang="ru-RU" sz="1600" dirty="0"/>
          </a:p>
          <a:p>
            <a:pPr marL="0" indent="0">
              <a:buNone/>
            </a:pPr>
            <a:r>
              <a:rPr lang="ru-RU" sz="1600" dirty="0"/>
              <a:t>Адрес198095, Санкт-Петербург, пер. Михайловский, д. 4А, лит. А, </a:t>
            </a: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пом</a:t>
            </a:r>
            <a:r>
              <a:rPr lang="ru-RU" sz="1600" dirty="0"/>
              <a:t>. 1-Н,2-Н 81  </a:t>
            </a:r>
            <a:endParaRPr lang="ru-RU" sz="1600" dirty="0"/>
          </a:p>
          <a:p>
            <a:pPr marL="0" indent="0">
              <a:buNone/>
            </a:pPr>
            <a:r>
              <a:rPr lang="ru-RU" sz="1600" dirty="0"/>
              <a:t> Тел.: (812) 334 2809, Факс: (812) </a:t>
            </a:r>
            <a:r>
              <a:rPr lang="ru-RU" sz="1600" dirty="0" smtClean="0"/>
              <a:t>334-28-09</a:t>
            </a:r>
          </a:p>
          <a:p>
            <a:pPr marL="0" indent="0">
              <a:buNone/>
            </a:pPr>
            <a:r>
              <a:rPr lang="ru-RU" sz="1600" b="1" dirty="0" smtClean="0"/>
              <a:t>Проектная </a:t>
            </a:r>
            <a:r>
              <a:rPr lang="ru-RU" sz="1600" b="1" dirty="0"/>
              <a:t>организация по охране окружающей среды:</a:t>
            </a:r>
          </a:p>
          <a:p>
            <a:pPr marL="0" indent="0">
              <a:buNone/>
            </a:pPr>
            <a:r>
              <a:rPr lang="ru-RU" sz="1600" u="sng" dirty="0"/>
              <a:t>ООО «ЭМС Инжиниринг</a:t>
            </a:r>
            <a:r>
              <a:rPr lang="ru-RU" sz="1600" u="sng" dirty="0" smtClean="0"/>
              <a:t>»</a:t>
            </a:r>
            <a:endParaRPr lang="ru-RU" sz="1600" u="sng" dirty="0"/>
          </a:p>
          <a:p>
            <a:pPr marL="0" indent="0">
              <a:buNone/>
            </a:pPr>
            <a:r>
              <a:rPr lang="ru-RU" sz="1600" dirty="0"/>
              <a:t>Адрес: 197371, г. Санкт-Петербург, пр. Королева, д.48, корп. 7.</a:t>
            </a:r>
          </a:p>
          <a:p>
            <a:pPr marL="0" indent="0">
              <a:buNone/>
            </a:pPr>
            <a:r>
              <a:rPr lang="ru-RU" sz="1600" dirty="0"/>
              <a:t>Телефон: (812) 327-77-97</a:t>
            </a:r>
          </a:p>
          <a:p>
            <a:endParaRPr lang="ru-RU" sz="1600" dirty="0"/>
          </a:p>
          <a:p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165" y="1398687"/>
            <a:ext cx="2262251" cy="1290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341" y="3147797"/>
            <a:ext cx="2893359" cy="61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224" y="4293096"/>
            <a:ext cx="2867094" cy="47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788" y="5145900"/>
            <a:ext cx="2995966" cy="82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89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60912" y="620688"/>
            <a:ext cx="5400600" cy="5159600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ru-RU" sz="5000" dirty="0">
                <a:latin typeface="Arial" pitchFamily="34" charset="0"/>
                <a:cs typeface="Arial" pitchFamily="34" charset="0"/>
              </a:rPr>
              <a:t>Мероприятия по охране и рациональному использованию земель при строительстве включают сохранение снятого верхнего растительного слоя почвы для последующего его использования, на благоустройство территории. </a:t>
            </a:r>
          </a:p>
          <a:p>
            <a:pPr algn="just">
              <a:lnSpc>
                <a:spcPct val="120000"/>
              </a:lnSpc>
            </a:pPr>
            <a:r>
              <a:rPr lang="ru-RU" sz="5000" dirty="0">
                <a:latin typeface="Arial" pitchFamily="34" charset="0"/>
                <a:cs typeface="Arial" pitchFamily="34" charset="0"/>
              </a:rPr>
              <a:t>Выполнение ряда мероприятий, исключающих попадание ГСМ на землю, организация мест временного хранения (МВХ) строительного мусора позволит предотвратить загрязнение поверхностных и подземных вод. Соблюдение норм и правил по обращению с отходами производства и потребления I-V класса опасности для окружающей среды позволит свести к минимуму негативное воздействие отходов на окружающую среду;</a:t>
            </a:r>
          </a:p>
          <a:p>
            <a:pPr algn="just">
              <a:lnSpc>
                <a:spcPct val="120000"/>
              </a:lnSpc>
            </a:pPr>
            <a:r>
              <a:rPr lang="ru-RU" sz="5000" dirty="0">
                <a:latin typeface="Arial" pitchFamily="34" charset="0"/>
                <a:cs typeface="Arial" pitchFamily="34" charset="0"/>
              </a:rPr>
              <a:t>Применение мероприятий по защите береговой линии биологическим способом позволят  предотвратить разрушения и размывы берега вследствие самых различных воздействий окружающей среды и человека.</a:t>
            </a:r>
          </a:p>
          <a:p>
            <a:pPr algn="just">
              <a:lnSpc>
                <a:spcPct val="120000"/>
              </a:lnSpc>
            </a:pPr>
            <a:r>
              <a:rPr lang="ru-RU" sz="5000" dirty="0">
                <a:latin typeface="Arial" pitchFamily="34" charset="0"/>
                <a:cs typeface="Arial" pitchFamily="34" charset="0"/>
              </a:rPr>
              <a:t>При проведении работ по реставрации гидротехнических сооружений соблюдается режим хозяйственной деятельности, установленный в водоохраной зоне бухты Защитной;</a:t>
            </a:r>
          </a:p>
          <a:p>
            <a:pPr algn="just">
              <a:lnSpc>
                <a:spcPct val="120000"/>
              </a:lnSpc>
            </a:pPr>
            <a:r>
              <a:rPr lang="ru-RU" sz="5000" dirty="0">
                <a:latin typeface="Arial" pitchFamily="34" charset="0"/>
                <a:cs typeface="Arial" pitchFamily="34" charset="0"/>
              </a:rPr>
              <a:t>Непосредственного воздействия на биоценозы ближайших ООПТ из-за удаленности (13 км.) участка строительства не ожидается.</a:t>
            </a:r>
          </a:p>
          <a:p>
            <a:pPr lvl="0">
              <a:lnSpc>
                <a:spcPct val="120000"/>
              </a:lnSpc>
            </a:pPr>
            <a:r>
              <a:rPr lang="ru-RU" sz="5000" dirty="0">
                <a:latin typeface="Arial" pitchFamily="34" charset="0"/>
                <a:cs typeface="Arial" pitchFamily="34" charset="0"/>
              </a:rPr>
              <a:t>С 2015 г. актуализированы все сведения об окружающей среде данного района, на основании чего была подтверждена неизменность принятых проектных решений. </a:t>
            </a:r>
          </a:p>
          <a:p>
            <a:pPr lvl="0">
              <a:lnSpc>
                <a:spcPct val="120000"/>
              </a:lnSpc>
            </a:pPr>
            <a:r>
              <a:rPr lang="ru-RU" sz="5000" dirty="0">
                <a:latin typeface="Arial" pitchFamily="34" charset="0"/>
                <a:cs typeface="Arial" pitchFamily="34" charset="0"/>
              </a:rPr>
              <a:t>Так же были получены все необходимые заключения и ответы для их воплощения. </a:t>
            </a:r>
          </a:p>
          <a:p>
            <a:pPr algn="just">
              <a:lnSpc>
                <a:spcPct val="120000"/>
              </a:lnSpc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20</a:t>
            </a:fld>
            <a:endParaRPr lang="ru-RU"/>
          </a:p>
        </p:txBody>
      </p:sp>
      <p:pic>
        <p:nvPicPr>
          <p:cNvPr id="30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9" t="1717" r="22728" b="-1717"/>
          <a:stretch/>
        </p:blipFill>
        <p:spPr bwMode="auto">
          <a:xfrm>
            <a:off x="272480" y="1196752"/>
            <a:ext cx="3924592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4628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536" y="2564904"/>
            <a:ext cx="8420100" cy="1362075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87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3800" dirty="0">
                <a:cs typeface="Arial" panose="020B0604020202020204" pitchFamily="34" charset="0"/>
              </a:rPr>
              <a:t>Информация о проведении </a:t>
            </a:r>
            <a:r>
              <a:rPr lang="ru-RU" altLang="ru-RU" sz="3800" dirty="0" smtClean="0">
                <a:cs typeface="Arial" panose="020B0604020202020204" pitchFamily="34" charset="0"/>
              </a:rPr>
              <a:t>повторных общественных </a:t>
            </a:r>
            <a:r>
              <a:rPr lang="ru-RU" altLang="ru-RU" sz="3800" dirty="0">
                <a:cs typeface="Arial" panose="020B0604020202020204" pitchFamily="34" charset="0"/>
              </a:rPr>
              <a:t>слушаний</a:t>
            </a:r>
            <a:endParaRPr lang="ru-RU" sz="3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3699" y="1399485"/>
            <a:ext cx="5861856" cy="17327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Опубликовано в средствах массовой информации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Газета «Выборг» № 20 (17867) от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6 марта 2018 г.</a:t>
            </a:r>
          </a:p>
          <a:p>
            <a:pPr marL="0" indent="0">
              <a:buNone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http://www.gazetavyborg.ru/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Газета «Российская газета» № 57(7520) от 20 марта 2018 г.;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http://www.rg.ru/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Газета «Вести» № 20 (4398) от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16 марта 2018 г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http://www.vesty.spb.ru/</a:t>
            </a:r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4457" r="2241" b="10232"/>
          <a:stretch/>
        </p:blipFill>
        <p:spPr>
          <a:xfrm>
            <a:off x="2873781" y="3132273"/>
            <a:ext cx="2625588" cy="732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310" y="4025406"/>
            <a:ext cx="2208530" cy="957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898" y="5085489"/>
            <a:ext cx="1474094" cy="1635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8" t="58401" r="56865" b="7755"/>
          <a:stretch/>
        </p:blipFill>
        <p:spPr>
          <a:xfrm rot="5400000">
            <a:off x="6079410" y="3555330"/>
            <a:ext cx="2461654" cy="38706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70" t="47900" r="42574" b="10101"/>
          <a:stretch/>
        </p:blipFill>
        <p:spPr>
          <a:xfrm>
            <a:off x="193639" y="3212975"/>
            <a:ext cx="2631377" cy="35085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59" t="54200" r="8414" b="3801"/>
          <a:stretch/>
        </p:blipFill>
        <p:spPr>
          <a:xfrm>
            <a:off x="6624437" y="1484784"/>
            <a:ext cx="2973345" cy="371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19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3672" b="3944"/>
          <a:stretch/>
        </p:blipFill>
        <p:spPr>
          <a:xfrm>
            <a:off x="332004" y="1397868"/>
            <a:ext cx="2880352" cy="39607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Заключения государственных экспертиз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076" r="1271" b="10864"/>
          <a:stretch/>
        </p:blipFill>
        <p:spPr>
          <a:xfrm>
            <a:off x="1640632" y="2721526"/>
            <a:ext cx="2975879" cy="394783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7540" y="1397868"/>
            <a:ext cx="2646881" cy="39836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t="7041"/>
          <a:stretch/>
        </p:blipFill>
        <p:spPr>
          <a:xfrm>
            <a:off x="4808984" y="2721526"/>
            <a:ext cx="2858993" cy="3999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41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296" y="20016"/>
            <a:ext cx="89154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Актуализация сведений и документов (</a:t>
            </a:r>
            <a:r>
              <a:rPr lang="ru-RU" sz="3200" dirty="0" err="1" smtClean="0"/>
              <a:t>т.ч</a:t>
            </a:r>
            <a:r>
              <a:rPr lang="ru-RU" sz="3200" dirty="0" smtClean="0"/>
              <a:t>. Федерального агентства по рыболовству)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4077" y="1832917"/>
            <a:ext cx="319602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u="sng" dirty="0">
                <a:solidFill>
                  <a:prstClr val="black"/>
                </a:solidFill>
              </a:rPr>
              <a:t>В проектной документации, без изменения проектных решений, были актуализированы следующие сведения:</a:t>
            </a:r>
          </a:p>
          <a:p>
            <a:pPr lvl="0" algn="ctr">
              <a:buFontTx/>
              <a:buChar char="-"/>
            </a:pPr>
            <a:r>
              <a:rPr lang="ru-RU" sz="1600" dirty="0">
                <a:solidFill>
                  <a:prstClr val="black"/>
                </a:solidFill>
              </a:rPr>
              <a:t>Нормативная документация во всех разделах проекта, в соответствии законодательством РФ;</a:t>
            </a:r>
          </a:p>
          <a:p>
            <a:pPr lvl="0" algn="ctr">
              <a:buFontTx/>
              <a:buChar char="-"/>
            </a:pPr>
            <a:r>
              <a:rPr lang="ru-RU" sz="1600" dirty="0">
                <a:solidFill>
                  <a:prstClr val="black"/>
                </a:solidFill>
              </a:rPr>
              <a:t>Инженерно-экологические исследования;</a:t>
            </a:r>
          </a:p>
          <a:p>
            <a:pPr lvl="0" algn="ctr">
              <a:buFontTx/>
              <a:buChar char="-"/>
            </a:pPr>
            <a:r>
              <a:rPr lang="ru-RU" sz="1600" dirty="0">
                <a:solidFill>
                  <a:prstClr val="black"/>
                </a:solidFill>
              </a:rPr>
              <a:t>Гидрометеорологические изыскания;</a:t>
            </a:r>
          </a:p>
          <a:p>
            <a:pPr lvl="0" algn="ctr">
              <a:buFontTx/>
              <a:buChar char="-"/>
            </a:pPr>
            <a:r>
              <a:rPr lang="ru-RU" sz="1600" dirty="0">
                <a:solidFill>
                  <a:prstClr val="black"/>
                </a:solidFill>
              </a:rPr>
              <a:t>Гидрогеологические изыскания;</a:t>
            </a:r>
          </a:p>
          <a:p>
            <a:pPr lvl="0" algn="ctr">
              <a:buFontTx/>
              <a:buChar char="-"/>
            </a:pPr>
            <a:r>
              <a:rPr lang="ru-RU" sz="1600" dirty="0">
                <a:solidFill>
                  <a:prstClr val="black"/>
                </a:solidFill>
              </a:rPr>
              <a:t>Геологические изыскания</a:t>
            </a:r>
            <a:endParaRPr lang="en-US" sz="1600" dirty="0">
              <a:solidFill>
                <a:prstClr val="black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4" t="8430"/>
          <a:stretch/>
        </p:blipFill>
        <p:spPr>
          <a:xfrm>
            <a:off x="3224808" y="1556792"/>
            <a:ext cx="2959872" cy="4235696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 b="2961"/>
          <a:stretch/>
        </p:blipFill>
        <p:spPr>
          <a:xfrm>
            <a:off x="7257256" y="2855743"/>
            <a:ext cx="2497255" cy="35006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0" b="4211"/>
          <a:stretch/>
        </p:blipFill>
        <p:spPr>
          <a:xfrm>
            <a:off x="6404026" y="1163016"/>
            <a:ext cx="2432200" cy="3393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580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610" y="148663"/>
            <a:ext cx="8915400" cy="1143000"/>
          </a:xfrm>
        </p:spPr>
        <p:txBody>
          <a:bodyPr>
            <a:normAutofit/>
          </a:bodyPr>
          <a:lstStyle/>
          <a:p>
            <a:r>
              <a:rPr lang="ru-RU" sz="3800" dirty="0" smtClean="0"/>
              <a:t>Основные цели и задачи</a:t>
            </a:r>
            <a:endParaRPr lang="ru-RU" sz="3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53084" y="1316765"/>
            <a:ext cx="6224452" cy="5184576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2300" dirty="0"/>
              <a:t>Оценка воздействия объекта на окружающую среду для выявления характера, интенсивности, степени опасности по каждому фактору воздействия;</a:t>
            </a:r>
          </a:p>
          <a:p>
            <a:pPr lvl="0"/>
            <a:endParaRPr lang="ru-RU" sz="2300" dirty="0"/>
          </a:p>
          <a:p>
            <a:pPr lvl="0"/>
            <a:r>
              <a:rPr lang="ru-RU" sz="2300" dirty="0"/>
              <a:t>Проведение оценки последствий воздействия объекта на окружающую природную среду;</a:t>
            </a:r>
          </a:p>
          <a:p>
            <a:pPr lvl="0"/>
            <a:endParaRPr lang="ru-RU" sz="2300" dirty="0"/>
          </a:p>
          <a:p>
            <a:r>
              <a:rPr lang="ru-RU" sz="2300" dirty="0"/>
              <a:t>Разработка мероприятий по предотвращению или снижению возможных неблагоприятных воздействий на окружающую среду по основным вариантам принимаемых решений и оценка их эффективности и </a:t>
            </a:r>
            <a:r>
              <a:rPr lang="ru-RU" sz="2300" dirty="0" smtClean="0"/>
              <a:t>достаточности;</a:t>
            </a:r>
          </a:p>
          <a:p>
            <a:pPr marL="0" indent="0">
              <a:buNone/>
            </a:pPr>
            <a:endParaRPr lang="ru-RU" sz="2300" dirty="0" smtClean="0"/>
          </a:p>
          <a:p>
            <a:r>
              <a:rPr lang="ru-RU" sz="2300" dirty="0"/>
              <a:t>Оценка воздействия при проведении комплекса работ по восстановлению гидротехнических сооружений в водной акватории парка </a:t>
            </a:r>
            <a:r>
              <a:rPr lang="ru-RU" sz="2300" dirty="0" err="1"/>
              <a:t>Монрепо</a:t>
            </a:r>
            <a:r>
              <a:rPr lang="ru-RU" sz="2300" dirty="0"/>
              <a:t>.</a:t>
            </a:r>
          </a:p>
          <a:p>
            <a:pPr marL="0" indent="0">
              <a:buNone/>
            </a:pPr>
            <a:endParaRPr lang="ru-RU" sz="2300" dirty="0" smtClean="0"/>
          </a:p>
          <a:p>
            <a:pPr marL="0" indent="0">
              <a:buNone/>
            </a:pPr>
            <a:endParaRPr lang="ru-RU" sz="21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96" y="1417639"/>
            <a:ext cx="3057784" cy="5020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93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4568" y="274639"/>
            <a:ext cx="8346132" cy="706089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Ситуационная карта-схема расположения реставрируемых объектов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980728"/>
            <a:ext cx="9289032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984" y="1094780"/>
            <a:ext cx="4650463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623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296" y="107964"/>
            <a:ext cx="8915400" cy="1143000"/>
          </a:xfrm>
        </p:spPr>
        <p:txBody>
          <a:bodyPr>
            <a:noAutofit/>
          </a:bodyPr>
          <a:lstStyle/>
          <a:p>
            <a:r>
              <a:rPr lang="ru-RU" sz="3800" dirty="0" smtClean="0"/>
              <a:t>Современное состояние береговых сооружений</a:t>
            </a:r>
            <a:endParaRPr lang="ru-RU" sz="3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464" y="1341834"/>
            <a:ext cx="5256584" cy="5400600"/>
          </a:xfrm>
        </p:spPr>
        <p:txBody>
          <a:bodyPr>
            <a:normAutofit fontScale="92500"/>
          </a:bodyPr>
          <a:lstStyle/>
          <a:p>
            <a:r>
              <a:rPr lang="ru-RU" sz="1700" u="sng" dirty="0"/>
              <a:t>Пирс № 1 (пристань о. Палатки)</a:t>
            </a:r>
          </a:p>
          <a:p>
            <a:pPr marL="0" indent="0">
              <a:buNone/>
            </a:pPr>
            <a:r>
              <a:rPr lang="ru-RU" sz="1700" dirty="0"/>
              <a:t>Общее состояние – неудовлетворительное (значительные разрушения </a:t>
            </a:r>
            <a:r>
              <a:rPr lang="ru-RU" sz="1700" dirty="0" smtClean="0"/>
              <a:t>каменной </a:t>
            </a:r>
            <a:r>
              <a:rPr lang="ru-RU" sz="1700" dirty="0"/>
              <a:t>кладки и лестницы).</a:t>
            </a:r>
          </a:p>
          <a:p>
            <a:r>
              <a:rPr lang="ru-RU" sz="1700" u="sng" dirty="0"/>
              <a:t>Пирс № 2 (главная пристань)</a:t>
            </a:r>
          </a:p>
          <a:p>
            <a:pPr marL="0" indent="0">
              <a:buNone/>
            </a:pPr>
            <a:r>
              <a:rPr lang="ru-RU" sz="1700" dirty="0"/>
              <a:t>Общее состояние – неудовлетворительное (разрушение ж/б плиты основания, проседание конструкции).</a:t>
            </a:r>
          </a:p>
          <a:p>
            <a:r>
              <a:rPr lang="ru-RU" sz="1700" u="sng" dirty="0"/>
              <a:t>Пирс № 3 (пристань для лодок № 1)</a:t>
            </a:r>
          </a:p>
          <a:p>
            <a:pPr marL="0" indent="0">
              <a:buNone/>
            </a:pPr>
            <a:r>
              <a:rPr lang="ru-RU" sz="1700" dirty="0"/>
              <a:t>Общее состояние – неудовлетворительное (вымывание грунта, разрушение </a:t>
            </a:r>
            <a:r>
              <a:rPr lang="ru-RU" sz="1700" dirty="0" smtClean="0"/>
              <a:t>каменной </a:t>
            </a:r>
            <a:r>
              <a:rPr lang="ru-RU" sz="1700" dirty="0"/>
              <a:t>кладки, часть конструкции утрачена полностью). </a:t>
            </a:r>
          </a:p>
          <a:p>
            <a:r>
              <a:rPr lang="ru-RU" sz="1700" u="sng" dirty="0"/>
              <a:t>Пирс № 4 (пристань для лодок № 2)</a:t>
            </a:r>
          </a:p>
          <a:p>
            <a:pPr marL="0" indent="0">
              <a:buNone/>
            </a:pPr>
            <a:r>
              <a:rPr lang="ru-RU" sz="1700" dirty="0"/>
              <a:t>Общее состояние – удовлетворительное (незначительное разрушение бетонной плиты, трещины в покрытии</a:t>
            </a:r>
            <a:r>
              <a:rPr lang="ru-RU" sz="1700" dirty="0" smtClean="0"/>
              <a:t>).</a:t>
            </a:r>
          </a:p>
          <a:p>
            <a:r>
              <a:rPr lang="ru-RU" sz="1700" u="sng" dirty="0"/>
              <a:t>Паромная переправа</a:t>
            </a:r>
          </a:p>
          <a:p>
            <a:pPr marL="0" indent="0">
              <a:buNone/>
            </a:pPr>
            <a:r>
              <a:rPr lang="ru-RU" sz="1700" dirty="0" smtClean="0"/>
              <a:t>Общее </a:t>
            </a:r>
            <a:r>
              <a:rPr lang="ru-RU" sz="1700" dirty="0"/>
              <a:t>состояние –</a:t>
            </a:r>
            <a:r>
              <a:rPr lang="ru-RU" sz="1700" dirty="0" smtClean="0"/>
              <a:t>неудовлетворительное. (Каменная </a:t>
            </a:r>
            <a:r>
              <a:rPr lang="ru-RU" sz="1700" dirty="0"/>
              <a:t>кладка, обрамляющая площадки – </a:t>
            </a:r>
            <a:r>
              <a:rPr lang="ru-RU" sz="1700" dirty="0" smtClean="0"/>
              <a:t>утрачена. Декор </a:t>
            </a:r>
            <a:r>
              <a:rPr lang="ru-RU" sz="1700" dirty="0"/>
              <a:t>и технологические элементы </a:t>
            </a:r>
            <a:r>
              <a:rPr lang="ru-RU" sz="1700" dirty="0" smtClean="0"/>
              <a:t>парома-утрачены. Сохранились </a:t>
            </a:r>
            <a:r>
              <a:rPr lang="ru-RU" sz="1700" dirty="0"/>
              <a:t>только </a:t>
            </a:r>
            <a:r>
              <a:rPr lang="ru-RU" sz="1700" dirty="0" smtClean="0"/>
              <a:t>ступени.)</a:t>
            </a:r>
          </a:p>
          <a:p>
            <a:pPr marL="0" indent="0">
              <a:buNone/>
            </a:pPr>
            <a:endParaRPr lang="ru-RU" sz="1900" dirty="0"/>
          </a:p>
          <a:p>
            <a:pPr marL="0" indent="0">
              <a:buNone/>
            </a:pPr>
            <a:endParaRPr lang="ru-RU" sz="1900" dirty="0"/>
          </a:p>
          <a:p>
            <a:pPr marL="0" indent="0">
              <a:buNone/>
            </a:pPr>
            <a:endParaRPr lang="ru-RU" sz="1900" dirty="0"/>
          </a:p>
          <a:p>
            <a:pPr marL="0" indent="0">
              <a:buNone/>
            </a:pPr>
            <a:endParaRPr lang="ru-RU" sz="1900" dirty="0"/>
          </a:p>
          <a:p>
            <a:pPr marL="0" indent="0">
              <a:buNone/>
            </a:pPr>
            <a:endParaRPr lang="ru-RU" sz="1900" dirty="0"/>
          </a:p>
          <a:p>
            <a:pPr marL="0" indent="0">
              <a:buNone/>
            </a:pPr>
            <a:endParaRPr lang="ru-RU" sz="1900" dirty="0"/>
          </a:p>
          <a:p>
            <a:pPr marL="0" indent="0">
              <a:buNone/>
            </a:pPr>
            <a:endParaRPr lang="ru-RU" sz="19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  <p:pic>
        <p:nvPicPr>
          <p:cNvPr id="1026" name="Рисунок 2" descr="IMG_79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214" y="1304563"/>
            <a:ext cx="4320480" cy="2909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Рисунок 4" descr="IMG_79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8" t="30486" r="18365" b="20479"/>
          <a:stretch/>
        </p:blipFill>
        <p:spPr bwMode="auto">
          <a:xfrm>
            <a:off x="5188433" y="4376875"/>
            <a:ext cx="4623313" cy="2231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840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800" dirty="0"/>
              <a:t>Современное состояние береговых сооружений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69024" y="1604797"/>
            <a:ext cx="4776531" cy="5093163"/>
          </a:xfrm>
        </p:spPr>
        <p:txBody>
          <a:bodyPr>
            <a:normAutofit/>
          </a:bodyPr>
          <a:lstStyle/>
          <a:p>
            <a:r>
              <a:rPr lang="ru-RU" sz="1900" u="sng" dirty="0"/>
              <a:t>Дамба Розенталь</a:t>
            </a:r>
          </a:p>
          <a:p>
            <a:pPr marL="0" indent="0">
              <a:buNone/>
            </a:pPr>
            <a:r>
              <a:rPr lang="ru-RU" sz="1900" dirty="0"/>
              <a:t>Состояние дамбы неудовлетворительное (проседание конструкции, откосы сильно </a:t>
            </a:r>
            <a:r>
              <a:rPr lang="ru-RU" sz="1900" dirty="0" smtClean="0"/>
              <a:t>заросли самосевом, сорной растительностью).</a:t>
            </a:r>
            <a:endParaRPr lang="ru-RU" sz="1900" dirty="0"/>
          </a:p>
          <a:p>
            <a:r>
              <a:rPr lang="ru-RU" sz="1900" u="sng" dirty="0"/>
              <a:t>Земляная дамба </a:t>
            </a:r>
          </a:p>
          <a:p>
            <a:pPr marL="0" indent="0">
              <a:buNone/>
            </a:pPr>
            <a:r>
              <a:rPr lang="ru-RU" sz="1900" dirty="0"/>
              <a:t>Состояние дамбы неудовлетворительное (общее значительное проседание дамбы, в местах прохода дренажных труб просадки и промоины).</a:t>
            </a:r>
          </a:p>
          <a:p>
            <a:r>
              <a:rPr lang="ru-RU" sz="1900" u="sng" dirty="0" smtClean="0"/>
              <a:t>Линия </a:t>
            </a:r>
            <a:r>
              <a:rPr lang="ru-RU" sz="1900" u="sng" dirty="0" err="1" smtClean="0"/>
              <a:t>берегоукрепления</a:t>
            </a:r>
            <a:endParaRPr lang="ru-RU" sz="1900" u="sng" dirty="0"/>
          </a:p>
          <a:p>
            <a:pPr marL="0" indent="0">
              <a:buNone/>
            </a:pPr>
            <a:r>
              <a:rPr lang="ru-RU" sz="1900" dirty="0"/>
              <a:t>Общее состояние – удовлетворительное </a:t>
            </a:r>
            <a:r>
              <a:rPr lang="ru-RU" sz="1900" dirty="0" smtClean="0"/>
              <a:t>(валуны вдоль </a:t>
            </a:r>
            <a:r>
              <a:rPr lang="ru-RU" sz="1900" dirty="0"/>
              <a:t>берега </a:t>
            </a:r>
            <a:r>
              <a:rPr lang="ru-RU" sz="1900" dirty="0" smtClean="0"/>
              <a:t>образуют </a:t>
            </a:r>
            <a:r>
              <a:rPr lang="ru-RU" sz="1900" dirty="0"/>
              <a:t>естественный прибрежный ландшафт).</a:t>
            </a:r>
          </a:p>
          <a:p>
            <a:pPr marL="0" indent="0">
              <a:buNone/>
            </a:pPr>
            <a:endParaRPr lang="ru-RU" sz="1900" dirty="0"/>
          </a:p>
          <a:p>
            <a:pPr marL="0" indent="0">
              <a:buNone/>
            </a:pPr>
            <a:endParaRPr lang="ru-RU" sz="19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 dirty="0"/>
          </a:p>
        </p:txBody>
      </p:sp>
      <p:pic>
        <p:nvPicPr>
          <p:cNvPr id="7" name="Рисунок 273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" t="2993" r="11597" b="42210"/>
          <a:stretch/>
        </p:blipFill>
        <p:spPr bwMode="auto">
          <a:xfrm>
            <a:off x="150602" y="1541720"/>
            <a:ext cx="5114260" cy="23590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274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24" r="16872" b="24130"/>
          <a:stretch/>
        </p:blipFill>
        <p:spPr bwMode="auto">
          <a:xfrm>
            <a:off x="150602" y="3900793"/>
            <a:ext cx="5018422" cy="27353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472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2453</TotalTime>
  <Words>1676</Words>
  <Application>Microsoft Office PowerPoint</Application>
  <PresentationFormat>Лист A4 (210x297 мм)</PresentationFormat>
  <Paragraphs>184</Paragraphs>
  <Slides>21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ISOCPEUR</vt:lpstr>
      <vt:lpstr>Times New Roman</vt:lpstr>
      <vt:lpstr>Wingdings</vt:lpstr>
      <vt:lpstr>Тема Office</vt:lpstr>
      <vt:lpstr>Оценка воздействия на окружающую среду намечаемой деятельности, связанной с реализацией проекта:</vt:lpstr>
      <vt:lpstr>Сведения об организациях-участниках реализации проекта</vt:lpstr>
      <vt:lpstr>Информация о проведении повторных общественных слушаний</vt:lpstr>
      <vt:lpstr>Заключения государственных экспертиз</vt:lpstr>
      <vt:lpstr>Актуализация сведений и документов (т.ч. Федерального агентства по рыболовству)</vt:lpstr>
      <vt:lpstr>Основные цели и задачи</vt:lpstr>
      <vt:lpstr>Ситуационная карта-схема расположения реставрируемых объектов</vt:lpstr>
      <vt:lpstr>Современное состояние береговых сооружений</vt:lpstr>
      <vt:lpstr>Современное состояние береговых сооружений</vt:lpstr>
      <vt:lpstr>Современное состояние береговых сооружений</vt:lpstr>
      <vt:lpstr>Технология производства работ</vt:lpstr>
      <vt:lpstr>Оценка воздействия на окружающую среду в период проведения строительных работ</vt:lpstr>
      <vt:lpstr>Оценка воздействия на водные объекты</vt:lpstr>
      <vt:lpstr>Оценка воздействия на водные объекты</vt:lpstr>
      <vt:lpstr>Подводный отвал для размещения грунта</vt:lpstr>
      <vt:lpstr>ЭКОЛОГИЧЕСКИЙ МОНИТОРИНГ</vt:lpstr>
      <vt:lpstr>Карта схема экологического мониторинга</vt:lpstr>
      <vt:lpstr>Аварийные ситуации</vt:lpstr>
      <vt:lpstr>Вывод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Smata</dc:creator>
  <cp:lastModifiedBy>eco2</cp:lastModifiedBy>
  <cp:revision>161</cp:revision>
  <dcterms:created xsi:type="dcterms:W3CDTF">2014-06-02T10:47:16Z</dcterms:created>
  <dcterms:modified xsi:type="dcterms:W3CDTF">2018-04-17T14:34:23Z</dcterms:modified>
</cp:coreProperties>
</file>