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8" r:id="rId2"/>
    <p:sldId id="272" r:id="rId3"/>
    <p:sldId id="273" r:id="rId4"/>
    <p:sldId id="278" r:id="rId5"/>
    <p:sldId id="296" r:id="rId6"/>
    <p:sldId id="297" r:id="rId7"/>
    <p:sldId id="260" r:id="rId8"/>
    <p:sldId id="261" r:id="rId9"/>
    <p:sldId id="264" r:id="rId10"/>
    <p:sldId id="298" r:id="rId11"/>
    <p:sldId id="300" r:id="rId12"/>
    <p:sldId id="299" r:id="rId13"/>
    <p:sldId id="279" r:id="rId14"/>
    <p:sldId id="281" r:id="rId15"/>
    <p:sldId id="287" r:id="rId16"/>
    <p:sldId id="286" r:id="rId17"/>
    <p:sldId id="301" r:id="rId18"/>
    <p:sldId id="302" r:id="rId19"/>
    <p:sldId id="303" r:id="rId20"/>
    <p:sldId id="288" r:id="rId21"/>
    <p:sldId id="289" r:id="rId22"/>
    <p:sldId id="294" r:id="rId23"/>
    <p:sldId id="295" r:id="rId24"/>
    <p:sldId id="306" r:id="rId25"/>
    <p:sldId id="305" r:id="rId26"/>
    <p:sldId id="304" r:id="rId27"/>
    <p:sldId id="307" r:id="rId28"/>
    <p:sldId id="308" r:id="rId29"/>
    <p:sldId id="309" r:id="rId30"/>
    <p:sldId id="310" r:id="rId31"/>
    <p:sldId id="311" r:id="rId32"/>
    <p:sldId id="312" r:id="rId33"/>
  </p:sldIdLst>
  <p:sldSz cx="9144000" cy="6858000" type="screen4x3"/>
  <p:notesSz cx="6807200" cy="9939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89" autoAdjust="0"/>
  </p:normalViewPr>
  <p:slideViewPr>
    <p:cSldViewPr>
      <p:cViewPr varScale="1">
        <p:scale>
          <a:sx n="112" d="100"/>
          <a:sy n="112" d="100"/>
        </p:scale>
        <p:origin x="-159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8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50DA36-F7EF-484E-8B72-DA5AB26A830E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D643C9-89B2-4C1D-AB29-2183EFED8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330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643C9-89B2-4C1D-AB29-2183EFED807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943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709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04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774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62504070"/>
              </p:ext>
            </p:extLst>
          </p:nvPr>
        </p:nvGraphicFramePr>
        <p:xfrm>
          <a:off x="1466" y="1589"/>
          <a:ext cx="146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6" y="1589"/>
                        <a:ext cx="146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838200"/>
            <a:ext cx="8685000" cy="762000"/>
          </a:xfrm>
        </p:spPr>
        <p:txBody>
          <a:bodyPr anchor="t"/>
          <a:lstStyle>
            <a:lvl1pPr>
              <a:defRPr sz="2200" baseline="0">
                <a:solidFill>
                  <a:schemeClr val="tx1"/>
                </a:solidFill>
                <a:latin typeface="Humanist 521 BT" panose="020B0602020204020202" pitchFamily="34" charset="-18"/>
              </a:defRPr>
            </a:lvl1pPr>
          </a:lstStyle>
          <a:p>
            <a:r>
              <a:rPr lang="en-US" dirty="0" smtClean="0"/>
              <a:t>Click to edit Master title style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Max two lines</a:t>
            </a:r>
            <a:endParaRPr lang="en-US" dirty="0"/>
          </a:p>
        </p:txBody>
      </p:sp>
      <p:sp>
        <p:nvSpPr>
          <p:cNvPr id="2" name="Line 16"/>
          <p:cNvSpPr>
            <a:spLocks noChangeShapeType="1"/>
          </p:cNvSpPr>
          <p:nvPr/>
        </p:nvSpPr>
        <p:spPr bwMode="auto">
          <a:xfrm>
            <a:off x="228600" y="762000"/>
            <a:ext cx="8686800" cy="0"/>
          </a:xfrm>
          <a:prstGeom prst="line">
            <a:avLst/>
          </a:prstGeom>
          <a:noFill/>
          <a:ln w="9525">
            <a:solidFill>
              <a:srgbClr val="FFAA0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 dirty="0">
              <a:solidFill>
                <a:prstClr val="black"/>
              </a:solidFill>
              <a:latin typeface="Humanist 521 BT" panose="020B0602020204020202" pitchFamily="34" charset="-18"/>
            </a:endParaRPr>
          </a:p>
        </p:txBody>
      </p:sp>
      <p:sp>
        <p:nvSpPr>
          <p:cNvPr id="3" name="Rectangle 13"/>
          <p:cNvSpPr>
            <a:spLocks noChangeArrowheads="1"/>
          </p:cNvSpPr>
          <p:nvPr userDrawn="1"/>
        </p:nvSpPr>
        <p:spPr bwMode="auto">
          <a:xfrm>
            <a:off x="8649840" y="6400802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5AFD16C6-BB40-4CB0-9BF0-C8E690B9956D}" type="slidenum">
              <a:rPr lang="en-GB" sz="1000">
                <a:solidFill>
                  <a:prstClr val="white">
                    <a:lumMod val="65000"/>
                  </a:prstClr>
                </a:solidFill>
                <a:latin typeface="Humanist 521 BT Light" panose="020B0402020204020202" pitchFamily="34" charset="-18"/>
                <a:ea typeface="Humanist 521 BT Light" panose="020B0402020204020202" pitchFamily="34" charset="-18"/>
              </a:rPr>
              <a:pPr>
                <a:defRPr/>
              </a:pPr>
              <a:t>‹#›</a:t>
            </a:fld>
            <a:endParaRPr lang="zh-CN" altLang="en-US" sz="1000" dirty="0">
              <a:solidFill>
                <a:prstClr val="white">
                  <a:lumMod val="65000"/>
                </a:prstClr>
              </a:solidFill>
              <a:latin typeface="Humanist 521 BT Light" panose="020B0402020204020202" pitchFamily="34" charset="-18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0" hasCustomPrompt="1"/>
          </p:nvPr>
        </p:nvSpPr>
        <p:spPr>
          <a:xfrm>
            <a:off x="228600" y="6400801"/>
            <a:ext cx="8686800" cy="3606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000">
                <a:latin typeface="Humanist 521 BT Light" panose="020B0402020204020202" pitchFamily="34" charset="-18"/>
                <a:ea typeface="Humanist 521 BT Light" panose="020B0402020204020202" pitchFamily="34" charset="-18"/>
              </a:defRPr>
            </a:lvl1pPr>
            <a:lvl2pPr>
              <a:lnSpc>
                <a:spcPct val="100000"/>
              </a:lnSpc>
              <a:defRPr sz="1000"/>
            </a:lvl2pPr>
            <a:lvl3pPr>
              <a:lnSpc>
                <a:spcPct val="100000"/>
              </a:lnSpc>
              <a:defRPr sz="1000"/>
            </a:lvl3pPr>
            <a:lvl4pPr>
              <a:lnSpc>
                <a:spcPct val="100000"/>
              </a:lnSpc>
              <a:defRPr sz="1000"/>
            </a:lvl4pPr>
            <a:lvl5pPr>
              <a:lnSpc>
                <a:spcPct val="100000"/>
              </a:lnSpc>
              <a:defRPr sz="1000"/>
            </a:lvl5pPr>
          </a:lstStyle>
          <a:p>
            <a:pPr lvl="0"/>
            <a:r>
              <a:rPr lang="hr-HR" dirty="0" err="1" smtClean="0"/>
              <a:t>Source</a:t>
            </a:r>
            <a:r>
              <a:rPr lang="hr-HR" dirty="0" smtClean="0"/>
              <a:t>:</a:t>
            </a:r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0" y="0"/>
            <a:ext cx="9144000" cy="304800"/>
          </a:xfrm>
          <a:prstGeom prst="rect">
            <a:avLst/>
          </a:prstGeom>
          <a:solidFill>
            <a:srgbClr val="002E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8" tIns="45715" rIns="91428" bIns="45715" anchor="ctr"/>
          <a:lstStyle/>
          <a:p>
            <a:pPr>
              <a:defRPr/>
            </a:pPr>
            <a:endParaRPr lang="en-US" sz="1600" dirty="0">
              <a:solidFill>
                <a:prstClr val="black"/>
              </a:solidFill>
              <a:latin typeface="Humanist 521 BT" panose="020B0602020204020202" pitchFamily="34" charset="-18"/>
              <a:ea typeface="ヒラギノ角ゴ Pro W3" pitchFamily="1" charset="-128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758" y="374925"/>
            <a:ext cx="1654352" cy="310241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1" b="10487"/>
          <a:stretch/>
        </p:blipFill>
        <p:spPr bwMode="auto">
          <a:xfrm>
            <a:off x="5723266" y="326624"/>
            <a:ext cx="726396" cy="41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338" y="326624"/>
            <a:ext cx="672785" cy="41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63152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592">
          <p15:clr>
            <a:srgbClr val="FBAE40"/>
          </p15:clr>
        </p15:guide>
        <p15:guide id="2" pos="3120">
          <p15:clr>
            <a:srgbClr val="FBAE40"/>
          </p15:clr>
        </p15:guide>
        <p15:guide id="3" pos="156">
          <p15:clr>
            <a:srgbClr val="FBAE40"/>
          </p15:clr>
        </p15:guide>
        <p15:guide id="4" pos="6084">
          <p15:clr>
            <a:srgbClr val="FBAE40"/>
          </p15:clr>
        </p15:guide>
        <p15:guide id="5" orient="horz" pos="1296">
          <p15:clr>
            <a:srgbClr val="FBAE40"/>
          </p15:clr>
        </p15:guide>
        <p15:guide id="6" orient="horz" pos="3984">
          <p15:clr>
            <a:srgbClr val="FBAE40"/>
          </p15:clr>
        </p15:guide>
        <p15:guide id="7" orient="horz" pos="1248">
          <p15:clr>
            <a:srgbClr val="FBAE40"/>
          </p15:clr>
        </p15:guide>
        <p15:guide id="8" pos="3072">
          <p15:clr>
            <a:srgbClr val="FBAE40"/>
          </p15:clr>
        </p15:guide>
        <p15:guide id="9" pos="3168">
          <p15:clr>
            <a:srgbClr val="FBAE40"/>
          </p15:clr>
        </p15:guide>
        <p15:guide id="10" orient="horz" pos="100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063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032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900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745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710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814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074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663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96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6309320"/>
            <a:ext cx="9144000" cy="549275"/>
          </a:xfrm>
          <a:prstGeom prst="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hr-HR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09600" y="0"/>
            <a:ext cx="0" cy="68580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9600" y="188640"/>
            <a:ext cx="85343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x-none" sz="2000" b="1" dirty="0" smtClean="0">
                <a:latin typeface="Humanist 521 BT Extra Bold" pitchFamily="34" charset="-18"/>
              </a:rPr>
              <a:t>Проект «Сохранение и развитие </a:t>
            </a:r>
          </a:p>
          <a:p>
            <a:pPr algn="ctr"/>
            <a:r>
              <a:rPr lang="ru-RU" altLang="x-none" sz="2000" b="1" dirty="0" smtClean="0">
                <a:latin typeface="Humanist 521 BT Extra Bold" pitchFamily="34" charset="-18"/>
              </a:rPr>
              <a:t>малых исторических городов и поселений». </a:t>
            </a:r>
          </a:p>
          <a:p>
            <a:pPr algn="ctr"/>
            <a:r>
              <a:rPr lang="ru-RU" altLang="x-none" sz="2000" b="1" dirty="0" smtClean="0">
                <a:latin typeface="Humanist 521 BT Extra Bold" pitchFamily="34" charset="-18"/>
              </a:rPr>
              <a:t>Города малых инвестиций</a:t>
            </a:r>
            <a:endParaRPr lang="hr-HR" altLang="x-none" sz="2000" b="1" dirty="0" smtClean="0">
              <a:latin typeface="Humanist 521 BT Extra Bold" pitchFamily="34" charset="-18"/>
            </a:endParaRPr>
          </a:p>
        </p:txBody>
      </p:sp>
      <p:sp>
        <p:nvSpPr>
          <p:cNvPr id="8" name="Rectangle 7"/>
          <p:cNvSpPr/>
          <p:nvPr/>
        </p:nvSpPr>
        <p:spPr>
          <a:xfrm rot="16200000">
            <a:off x="-3124200" y="3124200"/>
            <a:ext cx="68580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hr-HR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0" y="6308725"/>
            <a:ext cx="9144000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7285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792087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Голландская крепость в древнерусском городе</a:t>
            </a:r>
            <a:r>
              <a:rPr lang="ru-RU" sz="2000" b="1" dirty="0" smtClean="0"/>
              <a:t>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6899" y="4650703"/>
            <a:ext cx="8208912" cy="1512168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</a:rPr>
              <a:t>введение </a:t>
            </a:r>
            <a:r>
              <a:rPr lang="ru-RU" sz="1700" dirty="0">
                <a:solidFill>
                  <a:schemeClr val="tx1"/>
                </a:solidFill>
              </a:rPr>
              <a:t>в хозяйственный оборот объект культурного наследия «Городские валы, 1629-1631гг»</a:t>
            </a:r>
            <a:r>
              <a:rPr lang="ru-RU" sz="1700" dirty="0" smtClean="0">
                <a:solidFill>
                  <a:schemeClr val="tx1"/>
                </a:solidFill>
              </a:rPr>
              <a:t>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700" dirty="0">
                <a:solidFill>
                  <a:schemeClr val="tx1"/>
                </a:solidFill>
              </a:rPr>
              <a:t>п</a:t>
            </a:r>
            <a:r>
              <a:rPr lang="ru-RU" sz="1700" dirty="0" smtClean="0">
                <a:solidFill>
                  <a:schemeClr val="tx1"/>
                </a:solidFill>
              </a:rPr>
              <a:t>овышение уровня благоустройства городской среды;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700" dirty="0">
                <a:solidFill>
                  <a:schemeClr val="tx1"/>
                </a:solidFill>
              </a:rPr>
              <a:t>р</a:t>
            </a:r>
            <a:r>
              <a:rPr lang="ru-RU" sz="1700" dirty="0" smtClean="0">
                <a:solidFill>
                  <a:schemeClr val="tx1"/>
                </a:solidFill>
              </a:rPr>
              <a:t>ост числа событийных мероприятий;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700" dirty="0">
                <a:solidFill>
                  <a:schemeClr val="tx1"/>
                </a:solidFill>
              </a:rPr>
              <a:t>новые площадки для малого и среднего бизнеса</a:t>
            </a:r>
            <a:r>
              <a:rPr lang="ru-RU" sz="17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836712"/>
            <a:ext cx="8064896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создание благоустроенной архитектурно-ландшафтной среды на базе объекта культурного наследия «Городские валы, 1629-1631гг» с обустройством нового туристического пешеходного маршрута</a:t>
            </a:r>
            <a:r>
              <a:rPr lang="ru-RU" sz="1500" dirty="0" smtClean="0"/>
              <a:t>.</a:t>
            </a:r>
            <a:r>
              <a:rPr lang="ru-RU" sz="1500" b="1" dirty="0" smtClean="0"/>
              <a:t> </a:t>
            </a:r>
          </a:p>
          <a:p>
            <a:endParaRPr lang="ru-RU" sz="1000" b="1" dirty="0" smtClean="0"/>
          </a:p>
          <a:p>
            <a:pPr>
              <a:lnSpc>
                <a:spcPct val="80000"/>
              </a:lnSpc>
            </a:pPr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600" dirty="0"/>
              <a:t>обустройство пешеходного маршрута протяженностью 3,0 </a:t>
            </a:r>
            <a:r>
              <a:rPr lang="ru-RU" sz="1600" dirty="0" smtClean="0"/>
              <a:t>км, включая </a:t>
            </a:r>
            <a:r>
              <a:rPr lang="ru-RU" sz="1600" dirty="0"/>
              <a:t>устройство 14 лестниц, 3 мостиков, 3 смотровых площадок и 3 площадок для </a:t>
            </a:r>
            <a:r>
              <a:rPr lang="ru-RU" sz="1600" dirty="0" smtClean="0"/>
              <a:t>отдыха, </a:t>
            </a:r>
            <a:r>
              <a:rPr lang="ru-RU" sz="1600" dirty="0"/>
              <a:t>вырубку деревьев и кустарников, выкашивание травы и засев газонных </a:t>
            </a:r>
            <a:r>
              <a:rPr lang="ru-RU" sz="1600" dirty="0" smtClean="0"/>
              <a:t>трав, </a:t>
            </a:r>
            <a:r>
              <a:rPr lang="ru-RU" sz="1600" dirty="0"/>
              <a:t>устройство системы освещения маршрута </a:t>
            </a:r>
            <a:r>
              <a:rPr lang="ru-RU" sz="1600" dirty="0" smtClean="0"/>
              <a:t>и т.д.</a:t>
            </a:r>
            <a:endParaRPr lang="ru-RU" sz="1500" dirty="0"/>
          </a:p>
          <a:p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491880" y="2708920"/>
            <a:ext cx="5331214" cy="194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 smtClean="0"/>
              <a:t>Инвестиции </a:t>
            </a:r>
            <a:r>
              <a:rPr lang="ru-RU" sz="1500" b="1" dirty="0" err="1"/>
              <a:t>подпроекта</a:t>
            </a:r>
            <a:r>
              <a:rPr lang="ru-RU" sz="1500" b="1" dirty="0"/>
              <a:t> </a:t>
            </a:r>
            <a:r>
              <a:rPr lang="ru-RU" sz="1500" b="1" dirty="0" smtClean="0"/>
              <a:t> </a:t>
            </a:r>
            <a:r>
              <a:rPr lang="ru-RU" sz="1600" dirty="0" smtClean="0"/>
              <a:t>по видам </a:t>
            </a:r>
            <a:r>
              <a:rPr lang="ru-RU" sz="1600" dirty="0"/>
              <a:t>работ: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600" dirty="0" smtClean="0"/>
              <a:t>благоустройство  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600" dirty="0" smtClean="0"/>
              <a:t>система </a:t>
            </a:r>
            <a:r>
              <a:rPr lang="ru-RU" sz="1600" dirty="0" smtClean="0"/>
              <a:t>освещения маршрута  </a:t>
            </a:r>
            <a:endParaRPr lang="ru-RU" sz="1600" dirty="0" smtClean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600" dirty="0" smtClean="0"/>
              <a:t>оборудование </a:t>
            </a:r>
            <a:r>
              <a:rPr lang="ru-RU" sz="1600" dirty="0" smtClean="0"/>
              <a:t>и </a:t>
            </a:r>
            <a:r>
              <a:rPr lang="ru-RU" sz="1600" dirty="0" smtClean="0"/>
              <a:t>инвентарь</a:t>
            </a:r>
            <a:endParaRPr lang="ru-RU" sz="1600" dirty="0" smtClean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600" dirty="0"/>
              <a:t>п</a:t>
            </a:r>
            <a:r>
              <a:rPr lang="ru-RU" sz="1600" dirty="0" smtClean="0"/>
              <a:t>роектно-изыскательские работы </a:t>
            </a:r>
            <a:endParaRPr lang="ru-RU" sz="1600" dirty="0" smtClean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600" dirty="0" smtClean="0"/>
              <a:t>расчистка </a:t>
            </a:r>
            <a:r>
              <a:rPr lang="ru-RU" sz="1600" dirty="0" smtClean="0"/>
              <a:t>русла, укрепление откосов рва, водоочистные сооружения </a:t>
            </a:r>
            <a:endParaRPr lang="ru-RU" sz="1600" dirty="0" smtClean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600" dirty="0" smtClean="0"/>
              <a:t>создание </a:t>
            </a:r>
            <a:r>
              <a:rPr lang="ru-RU" sz="1600" dirty="0" smtClean="0"/>
              <a:t>экскурсионных </a:t>
            </a:r>
            <a:r>
              <a:rPr lang="ru-RU" sz="1600" dirty="0" smtClean="0"/>
              <a:t>программ.</a:t>
            </a:r>
            <a:endParaRPr lang="ru-RU" sz="1600" dirty="0"/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82" y="2708920"/>
            <a:ext cx="2614773" cy="174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03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Модернизация материально-технической базы муниципального учреждения культуры «Театр Ростова Великого</a:t>
            </a:r>
            <a:r>
              <a:rPr lang="ru-RU" sz="2000" b="1" dirty="0" smtClean="0"/>
              <a:t>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2872" y="4760070"/>
            <a:ext cx="8208912" cy="1512168"/>
          </a:xfrm>
        </p:spPr>
        <p:txBody>
          <a:bodyPr>
            <a:normAutofit fontScale="92500" lnSpcReduction="20000"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</a:rPr>
              <a:t>расширение спектра </a:t>
            </a:r>
            <a:r>
              <a:rPr lang="ru-RU" sz="1700" dirty="0">
                <a:solidFill>
                  <a:schemeClr val="tx1"/>
                </a:solidFill>
              </a:rPr>
              <a:t>концертных программ, театрализованных представлений, фестивалей</a:t>
            </a:r>
            <a:r>
              <a:rPr lang="ru-RU" sz="1700" dirty="0" smtClean="0">
                <a:solidFill>
                  <a:schemeClr val="tx1"/>
                </a:solidFill>
              </a:rPr>
              <a:t>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700" dirty="0">
                <a:solidFill>
                  <a:schemeClr val="tx1"/>
                </a:solidFill>
              </a:rPr>
              <a:t>п</a:t>
            </a:r>
            <a:r>
              <a:rPr lang="ru-RU" sz="1700" dirty="0" smtClean="0">
                <a:solidFill>
                  <a:schemeClr val="tx1"/>
                </a:solidFill>
              </a:rPr>
              <a:t>роведение мероприятий </a:t>
            </a:r>
            <a:r>
              <a:rPr lang="ru-RU" sz="1700" dirty="0">
                <a:solidFill>
                  <a:schemeClr val="tx1"/>
                </a:solidFill>
              </a:rPr>
              <a:t>в различных точках города и за его пределами, </a:t>
            </a:r>
            <a:r>
              <a:rPr lang="ru-RU" sz="1700" dirty="0" smtClean="0">
                <a:solidFill>
                  <a:schemeClr val="tx1"/>
                </a:solidFill>
              </a:rPr>
              <a:t>работа </a:t>
            </a:r>
            <a:r>
              <a:rPr lang="ru-RU" sz="1700" dirty="0">
                <a:solidFill>
                  <a:schemeClr val="tx1"/>
                </a:solidFill>
              </a:rPr>
              <a:t>кинотеатра под открытым </a:t>
            </a:r>
            <a:r>
              <a:rPr lang="ru-RU" sz="1700" dirty="0" smtClean="0">
                <a:solidFill>
                  <a:schemeClr val="tx1"/>
                </a:solidFill>
              </a:rPr>
              <a:t>небом;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700" dirty="0">
                <a:solidFill>
                  <a:schemeClr val="tx1"/>
                </a:solidFill>
              </a:rPr>
              <a:t>тематические программы на исторические темы с демонстрацией фрагментов художественных фильмов</a:t>
            </a:r>
            <a:r>
              <a:rPr lang="ru-RU" sz="17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872" y="1124744"/>
            <a:ext cx="8064896" cy="203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улучшение качества оказания услуг жителям и гостям города путем совершенствования </a:t>
            </a:r>
            <a:r>
              <a:rPr lang="ru-RU" sz="1600" dirty="0" smtClean="0"/>
              <a:t>материально-технической </a:t>
            </a:r>
            <a:r>
              <a:rPr lang="ru-RU" sz="1600" dirty="0"/>
              <a:t>базы муниципального учреждения «Театр Ростова Великого» для проведения массовых мероприятий в здании дома культуры и на открытых площадках города</a:t>
            </a:r>
            <a:r>
              <a:rPr lang="ru-RU" sz="1500" dirty="0" smtClean="0"/>
              <a:t>.</a:t>
            </a:r>
            <a:r>
              <a:rPr lang="ru-RU" sz="1500" b="1" dirty="0" smtClean="0"/>
              <a:t> </a:t>
            </a:r>
          </a:p>
          <a:p>
            <a:endParaRPr lang="ru-RU" sz="1000" b="1" dirty="0" smtClean="0"/>
          </a:p>
          <a:p>
            <a:pPr>
              <a:lnSpc>
                <a:spcPct val="80000"/>
              </a:lnSpc>
            </a:pPr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600" dirty="0"/>
              <a:t>приобретение оборудования (акустическая система, усилитель мощности, пульт микшерный, пульт световой, стробоскоп, световые приборы, генератор тяжелого дыма), передвижного сценического комплекса, киноэкрана, мебели, системы климат-контроля для зрительного зала и музыкальных инструментов</a:t>
            </a:r>
            <a:r>
              <a:rPr lang="ru-RU" sz="1500" dirty="0" smtClean="0"/>
              <a:t>.</a:t>
            </a:r>
            <a:endParaRPr lang="ru-RU" sz="1500" dirty="0"/>
          </a:p>
          <a:p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849405" y="3162225"/>
            <a:ext cx="5832648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 smtClean="0"/>
              <a:t>Инвестиции </a:t>
            </a:r>
            <a:r>
              <a:rPr lang="ru-RU" sz="1500" b="1" dirty="0" err="1"/>
              <a:t>подпроекта</a:t>
            </a:r>
            <a:r>
              <a:rPr lang="ru-RU" sz="1500" b="1" dirty="0"/>
              <a:t> </a:t>
            </a:r>
            <a:r>
              <a:rPr lang="ru-RU" sz="1500" dirty="0" smtClean="0"/>
              <a:t>по </a:t>
            </a:r>
            <a:r>
              <a:rPr lang="ru-RU" sz="1500" dirty="0"/>
              <a:t>видам </a:t>
            </a:r>
            <a:r>
              <a:rPr lang="ru-RU" sz="1500" dirty="0" smtClean="0"/>
              <a:t>работ: 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п</a:t>
            </a:r>
            <a:r>
              <a:rPr lang="ru-RU" sz="1500" dirty="0" smtClean="0"/>
              <a:t>риобретение и установка мебели и киноэкрана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система климат-контроля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с</a:t>
            </a:r>
            <a:r>
              <a:rPr lang="ru-RU" sz="1500" dirty="0" smtClean="0"/>
              <a:t>ценический </a:t>
            </a:r>
            <a:r>
              <a:rPr lang="ru-RU" sz="1500" dirty="0" smtClean="0"/>
              <a:t>комплекс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з</a:t>
            </a:r>
            <a:r>
              <a:rPr lang="ru-RU" sz="1500" dirty="0" smtClean="0"/>
              <a:t>вуковое и световое </a:t>
            </a:r>
            <a:r>
              <a:rPr lang="ru-RU" sz="1500" dirty="0" smtClean="0"/>
              <a:t>оборудование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м</a:t>
            </a:r>
            <a:r>
              <a:rPr lang="ru-RU" sz="1500" dirty="0" smtClean="0"/>
              <a:t>узыкальные </a:t>
            </a:r>
            <a:r>
              <a:rPr lang="ru-RU" sz="1500" dirty="0" smtClean="0"/>
              <a:t>инструменты.</a:t>
            </a:r>
            <a:endParaRPr lang="ru-RU" sz="1500" dirty="0"/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64" y="2852936"/>
            <a:ext cx="1944216" cy="185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03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Архитектурная подсветка ансамбля Ростовского Кремля в городе Ростов Ярославской </a:t>
            </a:r>
            <a:r>
              <a:rPr lang="ru-RU" sz="2000" b="1" dirty="0" smtClean="0"/>
              <a:t>области»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988133"/>
            <a:ext cx="8064896" cy="1224136"/>
          </a:xfrm>
        </p:spPr>
        <p:txBody>
          <a:bodyPr>
            <a:normAutofit fontScale="92500"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700" dirty="0">
                <a:solidFill>
                  <a:schemeClr val="tx1"/>
                </a:solidFill>
              </a:rPr>
              <a:t>п</a:t>
            </a:r>
            <a:r>
              <a:rPr lang="ru-RU" sz="1700" dirty="0" smtClean="0">
                <a:solidFill>
                  <a:schemeClr val="tx1"/>
                </a:solidFill>
              </a:rPr>
              <a:t>овышение привлекательности города и комфорта пребывания в вечернее время;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700" dirty="0">
                <a:solidFill>
                  <a:schemeClr val="tx1"/>
                </a:solidFill>
              </a:rPr>
              <a:t>п</a:t>
            </a:r>
            <a:r>
              <a:rPr lang="ru-RU" sz="1700" dirty="0" smtClean="0">
                <a:solidFill>
                  <a:schemeClr val="tx1"/>
                </a:solidFill>
              </a:rPr>
              <a:t>роведение вечерних экскурсий и других мероприятий;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700" dirty="0">
                <a:solidFill>
                  <a:schemeClr val="tx1"/>
                </a:solidFill>
              </a:rPr>
              <a:t>о</a:t>
            </a:r>
            <a:r>
              <a:rPr lang="ru-RU" sz="1700" dirty="0" smtClean="0">
                <a:solidFill>
                  <a:schemeClr val="tx1"/>
                </a:solidFill>
              </a:rPr>
              <a:t>живление хозяйственной деятельности.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196752"/>
            <a:ext cx="8064896" cy="1994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повышение доходов от туризма за счет качественного освещения и, таким образом, улучшения архитектурно-художественных качеств Ростовского кремля в вечернее и ночное время</a:t>
            </a:r>
            <a:r>
              <a:rPr lang="ru-RU" sz="1500" dirty="0" smtClean="0"/>
              <a:t>.</a:t>
            </a:r>
            <a:r>
              <a:rPr lang="ru-RU" sz="1500" b="1" dirty="0" smtClean="0"/>
              <a:t> </a:t>
            </a:r>
          </a:p>
          <a:p>
            <a:endParaRPr lang="ru-RU" sz="1000" b="1" dirty="0" smtClean="0"/>
          </a:p>
          <a:p>
            <a:pPr>
              <a:lnSpc>
                <a:spcPct val="80000"/>
              </a:lnSpc>
            </a:pPr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600" dirty="0"/>
              <a:t>проведение проектно-изыскательских работ, приобретение оборудования и материалов </a:t>
            </a:r>
            <a:r>
              <a:rPr lang="ru-RU" sz="1600" dirty="0" smtClean="0"/>
              <a:t>(светильники, трансформаторы, кабель), </a:t>
            </a:r>
            <a:r>
              <a:rPr lang="ru-RU" sz="1600" dirty="0"/>
              <a:t>монтажные работы (прокладка кабеля, монтаж </a:t>
            </a:r>
            <a:r>
              <a:rPr lang="ru-RU" sz="1600" dirty="0" err="1"/>
              <a:t>электрощитового</a:t>
            </a:r>
            <a:r>
              <a:rPr lang="ru-RU" sz="1600" dirty="0"/>
              <a:t> оборудования, </a:t>
            </a:r>
            <a:r>
              <a:rPr lang="ru-RU" sz="1600" dirty="0" smtClean="0"/>
              <a:t>светильников и </a:t>
            </a:r>
            <a:r>
              <a:rPr lang="ru-RU" sz="1600" dirty="0"/>
              <a:t>т.д.) и пусконаладочные работы </a:t>
            </a:r>
            <a:r>
              <a:rPr lang="ru-RU" sz="1600" dirty="0" smtClean="0"/>
              <a:t>(тестирование </a:t>
            </a:r>
            <a:r>
              <a:rPr lang="ru-RU" sz="1600" dirty="0"/>
              <a:t>инженерных систем, приемо-сдаточные испытания, подготовка эксплуатационной документации, пробная эксплуатация и т.д.).</a:t>
            </a:r>
          </a:p>
          <a:p>
            <a:pPr>
              <a:lnSpc>
                <a:spcPct val="80000"/>
              </a:lnSpc>
            </a:pP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276765" y="3291941"/>
            <a:ext cx="54006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500" b="1" dirty="0" smtClean="0"/>
              <a:t>Инвестиции </a:t>
            </a:r>
            <a:r>
              <a:rPr lang="ru-RU" sz="1500" b="1" dirty="0" err="1"/>
              <a:t>подпроекта</a:t>
            </a:r>
            <a:r>
              <a:rPr lang="ru-RU" sz="1500" b="1" dirty="0"/>
              <a:t> </a:t>
            </a:r>
            <a:r>
              <a:rPr lang="ru-RU" sz="1500" dirty="0" smtClean="0"/>
              <a:t>по </a:t>
            </a:r>
            <a:r>
              <a:rPr lang="ru-RU" sz="1500" dirty="0"/>
              <a:t>видам </a:t>
            </a:r>
            <a:r>
              <a:rPr lang="ru-RU" sz="1500" dirty="0" smtClean="0"/>
              <a:t>работ: 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п</a:t>
            </a:r>
            <a:r>
              <a:rPr lang="ru-RU" sz="1500" dirty="0" smtClean="0"/>
              <a:t>роектно-изыскательские работы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оборудование </a:t>
            </a:r>
            <a:r>
              <a:rPr lang="ru-RU" sz="1500" dirty="0" smtClean="0"/>
              <a:t>и </a:t>
            </a:r>
            <a:r>
              <a:rPr lang="ru-RU" sz="1500" dirty="0" smtClean="0"/>
              <a:t>материалы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м</a:t>
            </a:r>
            <a:r>
              <a:rPr lang="ru-RU" sz="1500" dirty="0" smtClean="0"/>
              <a:t>онтажные работы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пусконаладочные работы.</a:t>
            </a:r>
            <a:endParaRPr lang="ru-RU" sz="1500" dirty="0"/>
          </a:p>
          <a:p>
            <a:endParaRPr lang="ru-RU" dirty="0"/>
          </a:p>
        </p:txBody>
      </p:sp>
      <p:pic>
        <p:nvPicPr>
          <p:cNvPr id="2050" name="Picture 2" descr="C:\Documents and Settings\Юлия Бродская\Мои документы\Фотки\Rostov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42518"/>
            <a:ext cx="2604120" cy="195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03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720079"/>
          </a:xfrm>
        </p:spPr>
        <p:txBody>
          <a:bodyPr>
            <a:normAutofit/>
          </a:bodyPr>
          <a:lstStyle/>
          <a:p>
            <a:r>
              <a:rPr lang="ru-RU" altLang="x-none" sz="2000" b="1" dirty="0" smtClean="0">
                <a:latin typeface="Humanist 521 BT Extra Bold" pitchFamily="34" charset="-18"/>
              </a:rPr>
              <a:t>Город Старая Русса (Новгородская область).</a:t>
            </a:r>
            <a:br>
              <a:rPr lang="ru-RU" altLang="x-none" sz="2000" b="1" dirty="0" smtClean="0">
                <a:latin typeface="Humanist 521 BT Extra Bold" pitchFamily="34" charset="-18"/>
              </a:rPr>
            </a:br>
            <a:r>
              <a:rPr lang="ru-RU" altLang="x-none" sz="2000" b="1" dirty="0" smtClean="0">
                <a:latin typeface="Humanist 521 BT Extra Bold" pitchFamily="34" charset="-18"/>
              </a:rPr>
              <a:t> Справочная информация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340768"/>
            <a:ext cx="7200800" cy="4968552"/>
          </a:xfrm>
        </p:spPr>
        <p:txBody>
          <a:bodyPr>
            <a:normAutofit fontScale="62500" lnSpcReduction="20000"/>
          </a:bodyPr>
          <a:lstStyle/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Город расположен </a:t>
            </a:r>
            <a:r>
              <a:rPr lang="ru-RU" sz="2600" dirty="0" err="1">
                <a:solidFill>
                  <a:schemeClr val="tx1"/>
                </a:solidFill>
              </a:rPr>
              <a:t>расположен</a:t>
            </a:r>
            <a:r>
              <a:rPr lang="ru-RU" sz="2600" dirty="0">
                <a:solidFill>
                  <a:schemeClr val="tx1"/>
                </a:solidFill>
              </a:rPr>
              <a:t> в Южном </a:t>
            </a:r>
            <a:r>
              <a:rPr lang="ru-RU" sz="2600" dirty="0" err="1">
                <a:solidFill>
                  <a:schemeClr val="tx1"/>
                </a:solidFill>
              </a:rPr>
              <a:t>Приильменье</a:t>
            </a:r>
            <a:r>
              <a:rPr lang="ru-RU" sz="2600" dirty="0">
                <a:solidFill>
                  <a:schemeClr val="tx1"/>
                </a:solidFill>
              </a:rPr>
              <a:t> в 96 км от </a:t>
            </a:r>
            <a:r>
              <a:rPr lang="ru-RU" sz="2600" dirty="0" smtClean="0">
                <a:solidFill>
                  <a:schemeClr val="tx1"/>
                </a:solidFill>
              </a:rPr>
              <a:t>Новгорода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Старая Русса - крупный транспортный узел. </a:t>
            </a:r>
            <a:r>
              <a:rPr lang="ru-RU" sz="2600" dirty="0">
                <a:solidFill>
                  <a:schemeClr val="tx1"/>
                </a:solidFill>
              </a:rPr>
              <a:t>Железная дорога связывает Старую Руссу с Москвой, Санкт-Петербургом и Псковом. Через город проходят многочисленные </a:t>
            </a:r>
            <a:r>
              <a:rPr lang="ru-RU" sz="2600" dirty="0" err="1" smtClean="0">
                <a:solidFill>
                  <a:schemeClr val="tx1"/>
                </a:solidFill>
              </a:rPr>
              <a:t>атомобильные</a:t>
            </a:r>
            <a:r>
              <a:rPr lang="ru-RU" sz="2600" dirty="0" smtClean="0">
                <a:solidFill>
                  <a:schemeClr val="tx1"/>
                </a:solidFill>
              </a:rPr>
              <a:t> </a:t>
            </a:r>
            <a:r>
              <a:rPr lang="ru-RU" sz="2600" dirty="0">
                <a:solidFill>
                  <a:schemeClr val="tx1"/>
                </a:solidFill>
              </a:rPr>
              <a:t>дороги и речные пути местного </a:t>
            </a:r>
            <a:r>
              <a:rPr lang="ru-RU" sz="2600" dirty="0" smtClean="0">
                <a:solidFill>
                  <a:schemeClr val="tx1"/>
                </a:solidFill>
              </a:rPr>
              <a:t>значения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Отдаленность </a:t>
            </a:r>
            <a:r>
              <a:rPr lang="ru-RU" sz="2600" dirty="0">
                <a:solidFill>
                  <a:schemeClr val="tx1"/>
                </a:solidFill>
              </a:rPr>
              <a:t>650 </a:t>
            </a:r>
            <a:r>
              <a:rPr lang="ru-RU" sz="2600" dirty="0" smtClean="0">
                <a:solidFill>
                  <a:schemeClr val="tx1"/>
                </a:solidFill>
              </a:rPr>
              <a:t>км от Москвы, </a:t>
            </a:r>
            <a:r>
              <a:rPr lang="ru-RU" sz="2600" dirty="0">
                <a:solidFill>
                  <a:schemeClr val="tx1"/>
                </a:solidFill>
              </a:rPr>
              <a:t>300 </a:t>
            </a:r>
            <a:r>
              <a:rPr lang="ru-RU" sz="2600" dirty="0" smtClean="0">
                <a:solidFill>
                  <a:schemeClr val="tx1"/>
                </a:solidFill>
              </a:rPr>
              <a:t>км от </a:t>
            </a:r>
            <a:r>
              <a:rPr lang="ru-RU" sz="2600" dirty="0">
                <a:solidFill>
                  <a:schemeClr val="tx1"/>
                </a:solidFill>
              </a:rPr>
              <a:t>Санкт-Петербурга </a:t>
            </a:r>
            <a:r>
              <a:rPr lang="ru-RU" sz="2600" dirty="0" smtClean="0">
                <a:solidFill>
                  <a:schemeClr val="tx1"/>
                </a:solidFill>
              </a:rPr>
              <a:t>и 210 км от Пскова</a:t>
            </a:r>
            <a:endParaRPr lang="ru-RU" sz="26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Численность населения на 01.01.2015 – 44 700 человек 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tx1"/>
                </a:solidFill>
              </a:rPr>
              <a:t>Поселение </a:t>
            </a:r>
            <a:r>
              <a:rPr lang="ru-RU" sz="2600" dirty="0" smtClean="0">
                <a:solidFill>
                  <a:schemeClr val="tx1"/>
                </a:solidFill>
              </a:rPr>
              <a:t>Русса </a:t>
            </a:r>
            <a:r>
              <a:rPr lang="ru-RU" sz="2600" dirty="0">
                <a:solidFill>
                  <a:schemeClr val="tx1"/>
                </a:solidFill>
              </a:rPr>
              <a:t>известно </a:t>
            </a:r>
            <a:r>
              <a:rPr lang="ru-RU" sz="2600" dirty="0" smtClean="0">
                <a:solidFill>
                  <a:schemeClr val="tx1"/>
                </a:solidFill>
              </a:rPr>
              <a:t>с </a:t>
            </a:r>
            <a:r>
              <a:rPr lang="en-US" sz="2600" dirty="0">
                <a:solidFill>
                  <a:schemeClr val="tx1"/>
                </a:solidFill>
              </a:rPr>
              <a:t>XI</a:t>
            </a:r>
            <a:r>
              <a:rPr lang="ru-RU" sz="2600" dirty="0">
                <a:solidFill>
                  <a:schemeClr val="tx1"/>
                </a:solidFill>
              </a:rPr>
              <a:t> века. В </a:t>
            </a:r>
            <a:r>
              <a:rPr lang="en-US" sz="2600" dirty="0">
                <a:solidFill>
                  <a:schemeClr val="tx1"/>
                </a:solidFill>
              </a:rPr>
              <a:t>XVI </a:t>
            </a:r>
            <a:r>
              <a:rPr lang="ru-RU" sz="2600" dirty="0">
                <a:solidFill>
                  <a:schemeClr val="tx1"/>
                </a:solidFill>
              </a:rPr>
              <a:t>веке по числу жителей и дворов Старая Русса являлась четвертым городом Русского </a:t>
            </a:r>
            <a:r>
              <a:rPr lang="ru-RU" sz="2600" dirty="0" smtClean="0">
                <a:solidFill>
                  <a:schemeClr val="tx1"/>
                </a:solidFill>
              </a:rPr>
              <a:t>государства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tx1"/>
                </a:solidFill>
              </a:rPr>
              <a:t>69 объектов культурного наследия, в том числе 10 федерального </a:t>
            </a:r>
            <a:r>
              <a:rPr lang="ru-RU" sz="2600" dirty="0" smtClean="0">
                <a:solidFill>
                  <a:schemeClr val="tx1"/>
                </a:solidFill>
              </a:rPr>
              <a:t>значения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tx1"/>
                </a:solidFill>
              </a:rPr>
              <a:t>Неизгладимый след в духовной жизни города оставил </a:t>
            </a:r>
            <a:r>
              <a:rPr lang="ru-RU" sz="2600" dirty="0" err="1" smtClean="0">
                <a:solidFill>
                  <a:schemeClr val="tx1"/>
                </a:solidFill>
              </a:rPr>
              <a:t>Ф.М.Достоевский</a:t>
            </a: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2600" dirty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Старая </a:t>
            </a:r>
            <a:r>
              <a:rPr lang="ru-RU" sz="2600" dirty="0">
                <a:solidFill>
                  <a:schemeClr val="tx1"/>
                </a:solidFill>
              </a:rPr>
              <a:t>Русса </a:t>
            </a:r>
            <a:r>
              <a:rPr lang="ru-RU" sz="2600" dirty="0" smtClean="0">
                <a:solidFill>
                  <a:schemeClr val="tx1"/>
                </a:solidFill>
              </a:rPr>
              <a:t>- </a:t>
            </a:r>
            <a:r>
              <a:rPr lang="ru-RU" sz="2600" dirty="0" err="1" smtClean="0">
                <a:solidFill>
                  <a:schemeClr val="tx1"/>
                </a:solidFill>
              </a:rPr>
              <a:t>однин</a:t>
            </a:r>
            <a:r>
              <a:rPr lang="ru-RU" sz="2600" dirty="0" smtClean="0">
                <a:solidFill>
                  <a:schemeClr val="tx1"/>
                </a:solidFill>
              </a:rPr>
              <a:t> </a:t>
            </a:r>
            <a:r>
              <a:rPr lang="ru-RU" sz="2600" dirty="0">
                <a:solidFill>
                  <a:schemeClr val="tx1"/>
                </a:solidFill>
              </a:rPr>
              <a:t>из старейших курортов северо-запада </a:t>
            </a:r>
            <a:r>
              <a:rPr lang="ru-RU" sz="2600" dirty="0" smtClean="0">
                <a:solidFill>
                  <a:schemeClr val="tx1"/>
                </a:solidFill>
              </a:rPr>
              <a:t>России, на </a:t>
            </a:r>
            <a:r>
              <a:rPr lang="ru-RU" sz="2600" dirty="0">
                <a:solidFill>
                  <a:schemeClr val="tx1"/>
                </a:solidFill>
              </a:rPr>
              <a:t>его территории находятся девять минеральных </a:t>
            </a:r>
            <a:r>
              <a:rPr lang="ru-RU" sz="2600" dirty="0" smtClean="0">
                <a:solidFill>
                  <a:schemeClr val="tx1"/>
                </a:solidFill>
              </a:rPr>
              <a:t>источников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18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931224" cy="504056"/>
          </a:xfrm>
        </p:spPr>
        <p:txBody>
          <a:bodyPr>
            <a:normAutofit/>
          </a:bodyPr>
          <a:lstStyle/>
          <a:p>
            <a:r>
              <a:rPr lang="ru-RU" altLang="x-none" sz="2000" b="1" dirty="0" err="1">
                <a:latin typeface="Humanist 521 BT Extra Bold" pitchFamily="34" charset="-18"/>
              </a:rPr>
              <a:t>Подпроекты</a:t>
            </a:r>
            <a:r>
              <a:rPr lang="ru-RU" altLang="x-none" sz="2000" b="1" dirty="0">
                <a:latin typeface="Humanist 521 BT Extra Bold" pitchFamily="34" charset="-18"/>
              </a:rPr>
              <a:t> города </a:t>
            </a:r>
            <a:r>
              <a:rPr lang="ru-RU" altLang="x-none" sz="2000" b="1" dirty="0" smtClean="0">
                <a:latin typeface="Humanist 521 BT Extra Bold" pitchFamily="34" charset="-18"/>
              </a:rPr>
              <a:t>Старая Русса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923928" y="1340768"/>
            <a:ext cx="482453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Развитие туристической информационной инфраструктуры города Старая Русса</a:t>
            </a:r>
            <a:r>
              <a:rPr lang="ru-RU" dirty="0" smtClean="0"/>
              <a:t> 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Ремонт и оборудование туристско-информационного центра</a:t>
            </a:r>
            <a:r>
              <a:rPr lang="ru-RU" dirty="0" smtClean="0"/>
              <a:t> 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Развитие Центра культуры «Русич» как базового ресурса </a:t>
            </a:r>
            <a:r>
              <a:rPr lang="ru-RU" dirty="0" err="1"/>
              <a:t>социо</a:t>
            </a:r>
            <a:r>
              <a:rPr lang="ru-RU" dirty="0"/>
              <a:t>-культурной и туристической привлекательности города Старая Русса. Возрождение традиций старорусских театральных </a:t>
            </a:r>
            <a:r>
              <a:rPr lang="ru-RU" dirty="0" smtClean="0"/>
              <a:t>сезонов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Повышение туристической привлекательности традиций ремесленной культуры Старой </a:t>
            </a:r>
            <a:r>
              <a:rPr lang="ru-RU" dirty="0" smtClean="0"/>
              <a:t>Руссы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Повышение туристической привлекательности средствами </a:t>
            </a:r>
            <a:r>
              <a:rPr lang="ru-RU" dirty="0" smtClean="0"/>
              <a:t>кино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3144633" cy="2088232"/>
          </a:xfrm>
        </p:spPr>
      </p:pic>
      <p:pic>
        <p:nvPicPr>
          <p:cNvPr id="15" name="Объект 1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717032"/>
            <a:ext cx="3240360" cy="1822702"/>
          </a:xfrm>
        </p:spPr>
      </p:pic>
    </p:spTree>
    <p:extLst>
      <p:ext uri="{BB962C8B-B14F-4D97-AF65-F5344CB8AC3E}">
        <p14:creationId xmlns:p14="http://schemas.microsoft.com/office/powerpoint/2010/main" val="412750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Развитие туристической информационной инфраструктуры города Старая Русса</a:t>
            </a:r>
            <a:r>
              <a:rPr lang="ru-RU" sz="2000" b="1" dirty="0" smtClean="0"/>
              <a:t>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124744"/>
            <a:ext cx="7632848" cy="5400600"/>
          </a:xfrm>
        </p:spPr>
        <p:txBody>
          <a:bodyPr>
            <a:noAutofit/>
          </a:bodyPr>
          <a:lstStyle/>
          <a:p>
            <a:pPr algn="l"/>
            <a:r>
              <a:rPr lang="ru-RU" sz="1500" b="1" dirty="0">
                <a:solidFill>
                  <a:schemeClr val="tx1"/>
                </a:solidFill>
              </a:rPr>
              <a:t>Цель </a:t>
            </a:r>
            <a:r>
              <a:rPr lang="ru-RU" sz="15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500" dirty="0" smtClean="0">
                <a:solidFill>
                  <a:schemeClr val="tx1"/>
                </a:solidFill>
              </a:rPr>
              <a:t> – </a:t>
            </a:r>
            <a:r>
              <a:rPr lang="ru-RU" sz="1600" dirty="0">
                <a:solidFill>
                  <a:schemeClr val="tx1"/>
                </a:solidFill>
              </a:rPr>
              <a:t>повышение информационного комфорта туристов, </a:t>
            </a:r>
            <a:r>
              <a:rPr lang="ru-RU" sz="1600" dirty="0" smtClean="0">
                <a:solidFill>
                  <a:schemeClr val="tx1"/>
                </a:solidFill>
              </a:rPr>
              <a:t>посещающих город </a:t>
            </a:r>
            <a:r>
              <a:rPr lang="ru-RU" sz="1600" dirty="0">
                <a:solidFill>
                  <a:schemeClr val="tx1"/>
                </a:solidFill>
              </a:rPr>
              <a:t>Старая Русса.</a:t>
            </a:r>
          </a:p>
          <a:p>
            <a:pPr algn="l">
              <a:spcBef>
                <a:spcPts val="0"/>
              </a:spcBef>
            </a:pPr>
            <a:r>
              <a:rPr lang="ru-RU" sz="15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ru-RU" sz="1500" b="1" dirty="0">
                <a:solidFill>
                  <a:schemeClr val="tx1"/>
                </a:solidFill>
              </a:rPr>
              <a:t>Проект предусматривает </a:t>
            </a:r>
            <a:r>
              <a:rPr lang="ru-RU" sz="1600" dirty="0" smtClean="0">
                <a:solidFill>
                  <a:schemeClr val="tx1"/>
                </a:solidFill>
              </a:rPr>
              <a:t>установку </a:t>
            </a:r>
            <a:r>
              <a:rPr lang="ru-RU" sz="1600" dirty="0">
                <a:solidFill>
                  <a:schemeClr val="tx1"/>
                </a:solidFill>
              </a:rPr>
              <a:t>объемных букв на вокзале, навигационных и домовых указателей, различных информационных стендов и табличек, установку информационных киосков в местах массового скопления туристов, сенсорных экранов в гостиницах, афишных экранов, стел на въезде в город, адаптацию объектов туристической инфраструктуры к приему людей с ограниченными возможностями, а также изготовление баннеров на фасады домов и организацию туристических информационных площадок на въезде в город.</a:t>
            </a:r>
          </a:p>
          <a:p>
            <a:pPr algn="l">
              <a:spcBef>
                <a:spcPts val="0"/>
              </a:spcBef>
            </a:pPr>
            <a:endParaRPr lang="ru-RU" sz="1200" dirty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ru-RU" sz="16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1600" b="1" dirty="0" err="1">
                <a:solidFill>
                  <a:schemeClr val="tx1"/>
                </a:solidFill>
              </a:rPr>
              <a:t>подпроекта</a:t>
            </a:r>
            <a:r>
              <a:rPr lang="ru-RU" sz="1600" b="1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по </a:t>
            </a:r>
            <a:r>
              <a:rPr lang="ru-RU" sz="1600" dirty="0">
                <a:solidFill>
                  <a:schemeClr val="tx1"/>
                </a:solidFill>
              </a:rPr>
              <a:t>видам работ: </a:t>
            </a:r>
          </a:p>
          <a:p>
            <a:pPr marL="342900" indent="-342900" algn="l">
              <a:lnSpc>
                <a:spcPct val="8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авигационные и домовые указатели, </a:t>
            </a:r>
            <a:r>
              <a:rPr lang="ru-RU" sz="1600" dirty="0" smtClean="0">
                <a:solidFill>
                  <a:schemeClr val="tx1"/>
                </a:solidFill>
              </a:rPr>
              <a:t>таблички</a:t>
            </a:r>
            <a:endParaRPr lang="ru-RU" sz="16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8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с</a:t>
            </a:r>
            <a:r>
              <a:rPr lang="ru-RU" sz="1600" dirty="0" smtClean="0">
                <a:solidFill>
                  <a:schemeClr val="tx1"/>
                </a:solidFill>
              </a:rPr>
              <a:t>телы на въездах в город, буквы на вокзале и вывески на </a:t>
            </a:r>
            <a:r>
              <a:rPr lang="ru-RU" sz="1600" dirty="0" smtClean="0">
                <a:solidFill>
                  <a:schemeClr val="tx1"/>
                </a:solidFill>
              </a:rPr>
              <a:t>набережной</a:t>
            </a:r>
          </a:p>
          <a:p>
            <a:pPr marL="342900" indent="-342900" algn="l">
              <a:lnSpc>
                <a:spcPct val="8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 smtClean="0">
                <a:solidFill>
                  <a:schemeClr val="tx1"/>
                </a:solidFill>
              </a:rPr>
              <a:t>электронные </a:t>
            </a:r>
            <a:r>
              <a:rPr lang="ru-RU" sz="1600" dirty="0" smtClean="0">
                <a:solidFill>
                  <a:schemeClr val="tx1"/>
                </a:solidFill>
              </a:rPr>
              <a:t>дисплеи, сенсорные киоски и экраны </a:t>
            </a:r>
            <a:endParaRPr lang="ru-RU" sz="16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8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 smtClean="0">
                <a:solidFill>
                  <a:schemeClr val="tx1"/>
                </a:solidFill>
              </a:rPr>
              <a:t>информационные стенды, афишные экраны и баннеры на фасады домов </a:t>
            </a:r>
          </a:p>
          <a:p>
            <a:pPr marL="342900" indent="-342900" algn="l">
              <a:lnSpc>
                <a:spcPct val="8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а</a:t>
            </a:r>
            <a:r>
              <a:rPr lang="ru-RU" sz="1600" dirty="0" smtClean="0">
                <a:solidFill>
                  <a:schemeClr val="tx1"/>
                </a:solidFill>
              </a:rPr>
              <a:t>даптация информационных объектов для людей с ограниченными возможностями 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8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 smtClean="0">
                <a:solidFill>
                  <a:schemeClr val="tx1"/>
                </a:solidFill>
              </a:rPr>
              <a:t>информационные площадки.</a:t>
            </a:r>
            <a:endParaRPr lang="ru-RU" sz="16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endParaRPr lang="ru-RU" sz="12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5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500" b="1" dirty="0" err="1" smtClean="0">
                <a:solidFill>
                  <a:schemeClr val="tx1"/>
                </a:solidFill>
              </a:rPr>
              <a:t>подпроекта</a:t>
            </a:r>
            <a:endParaRPr lang="ru-RU" sz="15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создана современная </a:t>
            </a:r>
            <a:r>
              <a:rPr lang="ru-RU" sz="1600" dirty="0" smtClean="0">
                <a:solidFill>
                  <a:schemeClr val="tx1"/>
                </a:solidFill>
              </a:rPr>
              <a:t>единая </a:t>
            </a:r>
            <a:r>
              <a:rPr lang="ru-RU" sz="1600" dirty="0">
                <a:solidFill>
                  <a:schemeClr val="tx1"/>
                </a:solidFill>
              </a:rPr>
              <a:t>система навигации</a:t>
            </a:r>
            <a:r>
              <a:rPr lang="ru-RU" sz="1500" dirty="0" smtClean="0">
                <a:solidFill>
                  <a:schemeClr val="tx1"/>
                </a:solidFill>
              </a:rPr>
              <a:t>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500" dirty="0" smtClean="0">
                <a:solidFill>
                  <a:schemeClr val="tx1"/>
                </a:solidFill>
              </a:rPr>
              <a:t>повысилась </a:t>
            </a:r>
            <a:r>
              <a:rPr lang="ru-RU" sz="1500" dirty="0">
                <a:solidFill>
                  <a:schemeClr val="tx1"/>
                </a:solidFill>
              </a:rPr>
              <a:t>привлекательность </a:t>
            </a:r>
            <a:r>
              <a:rPr lang="ru-RU" sz="1500" dirty="0" smtClean="0">
                <a:solidFill>
                  <a:schemeClr val="tx1"/>
                </a:solidFill>
              </a:rPr>
              <a:t>города и увеличился туристический поток.</a:t>
            </a:r>
          </a:p>
        </p:txBody>
      </p:sp>
    </p:spTree>
    <p:extLst>
      <p:ext uri="{BB962C8B-B14F-4D97-AF65-F5344CB8AC3E}">
        <p14:creationId xmlns:p14="http://schemas.microsoft.com/office/powerpoint/2010/main" val="81113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Ремонт и оборудование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туристско-информационного </a:t>
            </a:r>
            <a:r>
              <a:rPr lang="ru-RU" sz="2000" b="1" dirty="0"/>
              <a:t>центра</a:t>
            </a:r>
            <a:r>
              <a:rPr lang="ru-RU" sz="2000" b="1" dirty="0" smtClean="0"/>
              <a:t>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24744"/>
            <a:ext cx="7776864" cy="5472608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ru-RU" sz="3800" b="1" dirty="0">
                <a:solidFill>
                  <a:schemeClr val="tx1"/>
                </a:solidFill>
              </a:rPr>
              <a:t>Цель </a:t>
            </a:r>
            <a:r>
              <a:rPr lang="ru-RU" sz="38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– </a:t>
            </a:r>
            <a:r>
              <a:rPr lang="ru-RU" sz="4000" dirty="0">
                <a:solidFill>
                  <a:schemeClr val="tx1"/>
                </a:solidFill>
              </a:rPr>
              <a:t>информационный комфорт жителей и гостей города</a:t>
            </a:r>
            <a:r>
              <a:rPr lang="ru-RU" sz="4000" dirty="0" smtClean="0">
                <a:solidFill>
                  <a:schemeClr val="tx1"/>
                </a:solidFill>
              </a:rPr>
              <a:t>.</a:t>
            </a:r>
            <a:endParaRPr lang="ru-RU" sz="40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38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spcBef>
                <a:spcPts val="0"/>
              </a:spcBef>
            </a:pPr>
            <a:r>
              <a:rPr lang="ru-RU" sz="3800" b="1" dirty="0" err="1" smtClean="0">
                <a:solidFill>
                  <a:schemeClr val="tx1"/>
                </a:solidFill>
              </a:rPr>
              <a:t>Подпроект</a:t>
            </a:r>
            <a:r>
              <a:rPr lang="ru-RU" sz="3800" b="1" dirty="0" smtClean="0">
                <a:solidFill>
                  <a:schemeClr val="tx1"/>
                </a:solidFill>
              </a:rPr>
              <a:t> предусматривает </a:t>
            </a:r>
            <a:r>
              <a:rPr lang="ru-RU" sz="3800" dirty="0">
                <a:solidFill>
                  <a:schemeClr val="tx1"/>
                </a:solidFill>
              </a:rPr>
              <a:t>ремонт помещений и благоустройство автомобильной стоянки, установку противопожарной и охранной сигнализации, системы пожаротушения, создание в ТИЦ </a:t>
            </a:r>
            <a:r>
              <a:rPr lang="ru-RU" sz="3800" dirty="0" err="1">
                <a:solidFill>
                  <a:schemeClr val="tx1"/>
                </a:solidFill>
              </a:rPr>
              <a:t>безбарьерной</a:t>
            </a:r>
            <a:r>
              <a:rPr lang="ru-RU" sz="3800" dirty="0">
                <a:solidFill>
                  <a:schemeClr val="tx1"/>
                </a:solidFill>
              </a:rPr>
              <a:t> среды, приобретение единого типового шаблона для создания сайта, мобильной версии сайта, мобильного приложения-гида, аудиогидов, мобильного быстровозводимого павильона, оборудования, мебели, включая оборудование конференц-зала, изготовление интерактивного макета города</a:t>
            </a:r>
            <a:r>
              <a:rPr lang="ru-RU" sz="3800" dirty="0" smtClean="0">
                <a:solidFill>
                  <a:schemeClr val="tx1"/>
                </a:solidFill>
              </a:rPr>
              <a:t>.</a:t>
            </a:r>
            <a:endParaRPr lang="ru-RU" sz="3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38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38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3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3800" b="1" dirty="0" smtClean="0">
                <a:solidFill>
                  <a:schemeClr val="tx1"/>
                </a:solidFill>
              </a:rPr>
              <a:t> </a:t>
            </a:r>
            <a:r>
              <a:rPr lang="ru-RU" sz="3800" dirty="0" smtClean="0">
                <a:solidFill>
                  <a:schemeClr val="tx1"/>
                </a:solidFill>
              </a:rPr>
              <a:t>по </a:t>
            </a:r>
            <a:r>
              <a:rPr lang="ru-RU" sz="3800" dirty="0" smtClean="0">
                <a:solidFill>
                  <a:schemeClr val="tx1"/>
                </a:solidFill>
              </a:rPr>
              <a:t>видам работ: 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>
                <a:solidFill>
                  <a:schemeClr val="tx1"/>
                </a:solidFill>
              </a:rPr>
              <a:t>п</a:t>
            </a:r>
            <a:r>
              <a:rPr lang="ru-RU" sz="3800" dirty="0" smtClean="0">
                <a:solidFill>
                  <a:schemeClr val="tx1"/>
                </a:solidFill>
              </a:rPr>
              <a:t>роектные </a:t>
            </a:r>
            <a:r>
              <a:rPr lang="ru-RU" sz="3800" dirty="0">
                <a:solidFill>
                  <a:schemeClr val="tx1"/>
                </a:solidFill>
              </a:rPr>
              <a:t>и ремонтные работы, создание </a:t>
            </a:r>
            <a:r>
              <a:rPr lang="ru-RU" sz="3800" dirty="0" err="1">
                <a:solidFill>
                  <a:schemeClr val="tx1"/>
                </a:solidFill>
              </a:rPr>
              <a:t>безбарьерной</a:t>
            </a:r>
            <a:r>
              <a:rPr lang="ru-RU" sz="3800" dirty="0">
                <a:solidFill>
                  <a:schemeClr val="tx1"/>
                </a:solidFill>
              </a:rPr>
              <a:t> среды </a:t>
            </a:r>
            <a:endParaRPr lang="ru-RU" sz="3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 smtClean="0">
                <a:solidFill>
                  <a:schemeClr val="tx1"/>
                </a:solidFill>
              </a:rPr>
              <a:t>обустройство </a:t>
            </a:r>
            <a:r>
              <a:rPr lang="ru-RU" sz="3800" dirty="0">
                <a:solidFill>
                  <a:schemeClr val="tx1"/>
                </a:solidFill>
              </a:rPr>
              <a:t>стоянки 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>
                <a:solidFill>
                  <a:schemeClr val="tx1"/>
                </a:solidFill>
              </a:rPr>
              <a:t>м</a:t>
            </a:r>
            <a:r>
              <a:rPr lang="ru-RU" sz="3800" dirty="0" smtClean="0">
                <a:solidFill>
                  <a:schemeClr val="tx1"/>
                </a:solidFill>
              </a:rPr>
              <a:t>ебель, оборудование  и интерактивный макет города </a:t>
            </a:r>
            <a:endParaRPr lang="ru-RU" sz="3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 smtClean="0">
                <a:solidFill>
                  <a:schemeClr val="tx1"/>
                </a:solidFill>
              </a:rPr>
              <a:t>сайт </a:t>
            </a:r>
            <a:r>
              <a:rPr lang="ru-RU" sz="3800" dirty="0" smtClean="0">
                <a:solidFill>
                  <a:schemeClr val="tx1"/>
                </a:solidFill>
              </a:rPr>
              <a:t>и его мобильная версия 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>
                <a:solidFill>
                  <a:schemeClr val="tx1"/>
                </a:solidFill>
              </a:rPr>
              <a:t>м</a:t>
            </a:r>
            <a:r>
              <a:rPr lang="ru-RU" sz="3800" dirty="0" smtClean="0">
                <a:solidFill>
                  <a:schemeClr val="tx1"/>
                </a:solidFill>
              </a:rPr>
              <a:t>обильное приложение-гид и аудиогиды 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>
                <a:solidFill>
                  <a:schemeClr val="tx1"/>
                </a:solidFill>
              </a:rPr>
              <a:t>мобильный павильон </a:t>
            </a:r>
            <a:r>
              <a:rPr lang="ru-RU" sz="3800" dirty="0" smtClean="0">
                <a:solidFill>
                  <a:schemeClr val="tx1"/>
                </a:solidFill>
              </a:rPr>
              <a:t>.</a:t>
            </a:r>
            <a:endParaRPr lang="ru-RU" sz="38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38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3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3800" b="1" dirty="0" err="1" smtClean="0">
                <a:solidFill>
                  <a:schemeClr val="tx1"/>
                </a:solidFill>
              </a:rPr>
              <a:t>подпроекта</a:t>
            </a:r>
            <a:endParaRPr lang="ru-RU" sz="3800" b="1" dirty="0" smtClean="0">
              <a:solidFill>
                <a:schemeClr val="tx1"/>
              </a:solidFill>
            </a:endParaRPr>
          </a:p>
          <a:p>
            <a:pPr algn="l"/>
            <a:r>
              <a:rPr lang="ru-RU" sz="3800" dirty="0">
                <a:solidFill>
                  <a:schemeClr val="tx1"/>
                </a:solidFill>
              </a:rPr>
              <a:t>– </a:t>
            </a:r>
            <a:r>
              <a:rPr lang="ru-RU" sz="3800" dirty="0" smtClean="0">
                <a:solidFill>
                  <a:schemeClr val="tx1"/>
                </a:solidFill>
              </a:rPr>
              <a:t> предоставление информационных услуг туристам в комфортной среде;</a:t>
            </a:r>
            <a:endParaRPr lang="ru-RU" sz="3800" dirty="0">
              <a:solidFill>
                <a:schemeClr val="tx1"/>
              </a:solidFill>
            </a:endParaRPr>
          </a:p>
          <a:p>
            <a:pPr algn="l"/>
            <a:r>
              <a:rPr lang="ru-RU" sz="3800" dirty="0" smtClean="0">
                <a:solidFill>
                  <a:schemeClr val="tx1"/>
                </a:solidFill>
              </a:rPr>
              <a:t>– новые возможности экскурсионного обслуживания для индивидуальных туристов;</a:t>
            </a:r>
            <a:endParaRPr lang="ru-RU" sz="3800" dirty="0">
              <a:solidFill>
                <a:schemeClr val="tx1"/>
              </a:solidFill>
            </a:endParaRPr>
          </a:p>
          <a:p>
            <a:pPr algn="l"/>
            <a:r>
              <a:rPr lang="ru-RU" sz="3800" dirty="0" smtClean="0">
                <a:solidFill>
                  <a:schemeClr val="tx1"/>
                </a:solidFill>
              </a:rPr>
              <a:t>–  совершенствование работы ТИЦ, включая  новые виды деятельности по организации </a:t>
            </a:r>
            <a:r>
              <a:rPr lang="ru-RU" sz="3800" dirty="0">
                <a:solidFill>
                  <a:schemeClr val="tx1"/>
                </a:solidFill>
              </a:rPr>
              <a:t>тематических выставок, круглых столов, семинаров для специалистов туристической отрасли</a:t>
            </a:r>
            <a:r>
              <a:rPr lang="ru-RU" sz="3800" dirty="0" smtClean="0">
                <a:solidFill>
                  <a:schemeClr val="tx1"/>
                </a:solidFill>
              </a:rPr>
              <a:t>.</a:t>
            </a:r>
            <a:endParaRPr lang="ru-RU" sz="3800" dirty="0">
              <a:solidFill>
                <a:schemeClr val="tx1"/>
              </a:solidFill>
            </a:endParaRPr>
          </a:p>
          <a:p>
            <a:pPr algn="l"/>
            <a:endParaRPr lang="ru-RU" sz="38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70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Развитие Центра культуры «Русич» как базового ресурса </a:t>
            </a:r>
            <a:r>
              <a:rPr lang="ru-RU" sz="2000" b="1" dirty="0" err="1"/>
              <a:t>социо</a:t>
            </a:r>
            <a:r>
              <a:rPr lang="ru-RU" sz="2000" b="1" dirty="0"/>
              <a:t>-культурной и туристической привлекательности города Старая Русса. Возрождение традиций старорусских театральных </a:t>
            </a:r>
            <a:r>
              <a:rPr lang="ru-RU" sz="2000" b="1" dirty="0" smtClean="0"/>
              <a:t>сезонов»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085184"/>
            <a:ext cx="8208912" cy="1512168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р</a:t>
            </a:r>
            <a:r>
              <a:rPr lang="ru-RU" sz="1600" dirty="0" smtClean="0">
                <a:solidFill>
                  <a:schemeClr val="tx1"/>
                </a:solidFill>
              </a:rPr>
              <a:t>асширение спектра </a:t>
            </a:r>
            <a:r>
              <a:rPr lang="ru-RU" sz="1600" dirty="0">
                <a:solidFill>
                  <a:schemeClr val="tx1"/>
                </a:solidFill>
              </a:rPr>
              <a:t>и </a:t>
            </a:r>
            <a:r>
              <a:rPr lang="ru-RU" sz="1600" dirty="0" smtClean="0">
                <a:solidFill>
                  <a:schemeClr val="tx1"/>
                </a:solidFill>
              </a:rPr>
              <a:t>качества </a:t>
            </a:r>
            <a:r>
              <a:rPr lang="ru-RU" sz="1600" dirty="0">
                <a:solidFill>
                  <a:schemeClr val="tx1"/>
                </a:solidFill>
              </a:rPr>
              <a:t>культурно-познавательных услуг для туристов и жителей города, особенно в вечернее время</a:t>
            </a:r>
            <a:r>
              <a:rPr lang="ru-RU" sz="1600" dirty="0" smtClean="0">
                <a:solidFill>
                  <a:schemeClr val="tx1"/>
                </a:solidFill>
              </a:rPr>
              <a:t>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</a:rPr>
              <a:t>организация </a:t>
            </a:r>
            <a:r>
              <a:rPr lang="ru-RU" sz="1600" dirty="0">
                <a:solidFill>
                  <a:schemeClr val="tx1"/>
                </a:solidFill>
              </a:rPr>
              <a:t>выступлений популярных исполнителей, мастер-классов и </a:t>
            </a:r>
            <a:r>
              <a:rPr lang="ru-RU" sz="1600" dirty="0" smtClean="0">
                <a:solidFill>
                  <a:schemeClr val="tx1"/>
                </a:solidFill>
              </a:rPr>
              <a:t>клуба </a:t>
            </a:r>
            <a:r>
              <a:rPr lang="ru-RU" sz="1600" dirty="0">
                <a:solidFill>
                  <a:schemeClr val="tx1"/>
                </a:solidFill>
              </a:rPr>
              <a:t>любителей театра в помещении театрального кафе, </a:t>
            </a:r>
            <a:r>
              <a:rPr lang="ru-RU" sz="1600" dirty="0" smtClean="0">
                <a:solidFill>
                  <a:schemeClr val="tx1"/>
                </a:solidFill>
              </a:rPr>
              <a:t>проведение летнего </a:t>
            </a:r>
            <a:r>
              <a:rPr lang="ru-RU" sz="1600" dirty="0">
                <a:solidFill>
                  <a:schemeClr val="tx1"/>
                </a:solidFill>
              </a:rPr>
              <a:t>театрального сезона под открытым </a:t>
            </a:r>
            <a:r>
              <a:rPr lang="ru-RU" sz="1600" dirty="0" smtClean="0">
                <a:solidFill>
                  <a:schemeClr val="tx1"/>
                </a:solidFill>
              </a:rPr>
              <a:t>небом.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340769"/>
            <a:ext cx="8136904" cy="2179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возрождение исторических традиций старорусских театральных сезонов с применением новых технологий, инновационных подходов и мирового опыта</a:t>
            </a:r>
            <a:r>
              <a:rPr lang="ru-RU" sz="1500" dirty="0" smtClean="0"/>
              <a:t>.</a:t>
            </a:r>
            <a:r>
              <a:rPr lang="ru-RU" sz="1500" b="1" dirty="0" smtClean="0"/>
              <a:t> </a:t>
            </a:r>
          </a:p>
          <a:p>
            <a:endParaRPr lang="ru-RU" sz="1000" b="1" dirty="0" smtClean="0"/>
          </a:p>
          <a:p>
            <a:pPr>
              <a:lnSpc>
                <a:spcPct val="80000"/>
              </a:lnSpc>
            </a:pPr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600" dirty="0"/>
              <a:t>ремонтные работы в малом зале, фойе, холле, театральном кафе и </a:t>
            </a:r>
            <a:r>
              <a:rPr lang="ru-RU" sz="1600" dirty="0" err="1"/>
              <a:t>гримуборных</a:t>
            </a:r>
            <a:r>
              <a:rPr lang="ru-RU" sz="1600" dirty="0"/>
              <a:t>, благоустройство территории, приобретение и монтаж </a:t>
            </a:r>
            <a:r>
              <a:rPr lang="ru-RU" sz="1600" dirty="0" smtClean="0"/>
              <a:t>механического, светового и звукового оборудования </a:t>
            </a:r>
            <a:r>
              <a:rPr lang="ru-RU" sz="1600" dirty="0"/>
              <a:t>для двух залов, летней театральной </a:t>
            </a:r>
            <a:r>
              <a:rPr lang="ru-RU" sz="1600" dirty="0" smtClean="0"/>
              <a:t>площадки, мультимедийного </a:t>
            </a:r>
            <a:r>
              <a:rPr lang="ru-RU" sz="1600" dirty="0"/>
              <a:t>оборудования, </a:t>
            </a:r>
            <a:r>
              <a:rPr lang="ru-RU" sz="1600" dirty="0" smtClean="0"/>
              <a:t>мобильной </a:t>
            </a:r>
            <a:r>
              <a:rPr lang="ru-RU" sz="1600" dirty="0"/>
              <a:t>сцены, </a:t>
            </a:r>
            <a:r>
              <a:rPr lang="ru-RU" sz="1600" dirty="0" err="1"/>
              <a:t>лайтпостеров</a:t>
            </a:r>
            <a:r>
              <a:rPr lang="ru-RU" sz="1600" dirty="0"/>
              <a:t>, а также приобретение мебели, музыкальных инструментов, микроавтобуса, оборудования для создания </a:t>
            </a:r>
            <a:r>
              <a:rPr lang="ru-RU" sz="1600" dirty="0" err="1"/>
              <a:t>безбарьерной</a:t>
            </a:r>
            <a:r>
              <a:rPr lang="ru-RU" sz="1600" dirty="0"/>
              <a:t> среды.</a:t>
            </a:r>
          </a:p>
          <a:p>
            <a:pPr>
              <a:lnSpc>
                <a:spcPct val="80000"/>
              </a:lnSpc>
            </a:pPr>
            <a:r>
              <a:rPr lang="ru-RU" sz="1500" dirty="0" smtClean="0"/>
              <a:t>.</a:t>
            </a:r>
            <a:endParaRPr lang="ru-RU" sz="1500" dirty="0"/>
          </a:p>
          <a:p>
            <a:pPr>
              <a:lnSpc>
                <a:spcPct val="80000"/>
              </a:lnSpc>
            </a:pP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212991" y="3140968"/>
            <a:ext cx="54006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И</a:t>
            </a:r>
            <a:r>
              <a:rPr lang="ru-RU" sz="1500" b="1" dirty="0" smtClean="0"/>
              <a:t>нвестиции </a:t>
            </a:r>
            <a:r>
              <a:rPr lang="ru-RU" sz="1500" b="1" dirty="0" err="1"/>
              <a:t>подпроекта</a:t>
            </a:r>
            <a:r>
              <a:rPr lang="ru-RU" sz="1500" b="1" dirty="0"/>
              <a:t> </a:t>
            </a:r>
            <a:r>
              <a:rPr lang="ru-RU" sz="1500" dirty="0" smtClean="0"/>
              <a:t>по </a:t>
            </a:r>
            <a:r>
              <a:rPr lang="ru-RU" sz="1500" dirty="0"/>
              <a:t>видам </a:t>
            </a:r>
            <a:r>
              <a:rPr lang="ru-RU" sz="1500" dirty="0" smtClean="0"/>
              <a:t>работ: 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ремонтные </a:t>
            </a:r>
            <a:r>
              <a:rPr lang="ru-RU" sz="1500" dirty="0" smtClean="0"/>
              <a:t>работы, благоустройство территории, создание </a:t>
            </a:r>
            <a:r>
              <a:rPr lang="ru-RU" sz="1500" dirty="0" err="1" smtClean="0"/>
              <a:t>безбарьерной</a:t>
            </a:r>
            <a:r>
              <a:rPr lang="ru-RU" sz="1500" dirty="0" smtClean="0"/>
              <a:t> среды, </a:t>
            </a:r>
            <a:r>
              <a:rPr lang="ru-RU" sz="1500" dirty="0" err="1" smtClean="0"/>
              <a:t>лайтпостеры</a:t>
            </a:r>
            <a:r>
              <a:rPr lang="ru-RU" sz="1500" dirty="0" smtClean="0"/>
              <a:t>  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мебель и оборудование  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м</a:t>
            </a:r>
            <a:r>
              <a:rPr lang="ru-RU" sz="1500" dirty="0" smtClean="0"/>
              <a:t>узыкальные инструменты 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м</a:t>
            </a:r>
            <a:r>
              <a:rPr lang="ru-RU" sz="1500" dirty="0" smtClean="0"/>
              <a:t>обильная сцена 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микроавтобус.</a:t>
            </a:r>
            <a:endParaRPr lang="ru-RU" sz="1500" dirty="0"/>
          </a:p>
          <a:p>
            <a:endParaRPr lang="ru-RU" dirty="0"/>
          </a:p>
        </p:txBody>
      </p:sp>
      <p:pic>
        <p:nvPicPr>
          <p:cNvPr id="2050" name="Picture 2" descr="C:\Documents and Settings\Юлия Бродская\Мои документы\Фотки\Staraya Russa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2673439" cy="1849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34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Повышение туристической привлекательности традиций ремесленной культуры Старой </a:t>
            </a:r>
            <a:r>
              <a:rPr lang="ru-RU" sz="2000" b="1" dirty="0" smtClean="0"/>
              <a:t>Руссы»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869160"/>
            <a:ext cx="8374301" cy="1512168"/>
          </a:xfrm>
        </p:spPr>
        <p:txBody>
          <a:bodyPr>
            <a:normAutofit fontScale="32500" lnSpcReduction="20000"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46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4600" b="1" dirty="0" err="1" smtClean="0">
                <a:solidFill>
                  <a:schemeClr val="tx1"/>
                </a:solidFill>
              </a:rPr>
              <a:t>подпроекта</a:t>
            </a:r>
            <a:endParaRPr lang="ru-RU" sz="46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4600" dirty="0">
                <a:solidFill>
                  <a:schemeClr val="tx1"/>
                </a:solidFill>
              </a:rPr>
              <a:t>м</a:t>
            </a:r>
            <a:r>
              <a:rPr lang="ru-RU" sz="4600" dirty="0" smtClean="0">
                <a:solidFill>
                  <a:schemeClr val="tx1"/>
                </a:solidFill>
              </a:rPr>
              <a:t>одернизированные и </a:t>
            </a:r>
            <a:r>
              <a:rPr lang="ru-RU" sz="4600" dirty="0">
                <a:solidFill>
                  <a:schemeClr val="tx1"/>
                </a:solidFill>
              </a:rPr>
              <a:t>новые ремесленные мастерские и мастер-классы: </a:t>
            </a:r>
            <a:r>
              <a:rPr lang="ru-RU" sz="4600" dirty="0" err="1">
                <a:solidFill>
                  <a:schemeClr val="tx1"/>
                </a:solidFill>
              </a:rPr>
              <a:t>лозоплетение</a:t>
            </a:r>
            <a:r>
              <a:rPr lang="ru-RU" sz="4600" dirty="0">
                <a:solidFill>
                  <a:schemeClr val="tx1"/>
                </a:solidFill>
              </a:rPr>
              <a:t>, береста, ткачество, валяние, </a:t>
            </a:r>
            <a:r>
              <a:rPr lang="ru-RU" sz="4600" dirty="0" err="1">
                <a:solidFill>
                  <a:schemeClr val="tx1"/>
                </a:solidFill>
              </a:rPr>
              <a:t>декупаж</a:t>
            </a:r>
            <a:r>
              <a:rPr lang="ru-RU" sz="4600" dirty="0">
                <a:solidFill>
                  <a:schemeClr val="tx1"/>
                </a:solidFill>
              </a:rPr>
              <a:t> и др.</a:t>
            </a:r>
            <a:r>
              <a:rPr lang="ru-RU" sz="4600" dirty="0" smtClean="0">
                <a:solidFill>
                  <a:schemeClr val="tx1"/>
                </a:solidFill>
              </a:rPr>
              <a:t>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4600" dirty="0">
                <a:solidFill>
                  <a:schemeClr val="tx1"/>
                </a:solidFill>
              </a:rPr>
              <a:t>н</a:t>
            </a:r>
            <a:r>
              <a:rPr lang="ru-RU" sz="4600" dirty="0" smtClean="0">
                <a:solidFill>
                  <a:schemeClr val="tx1"/>
                </a:solidFill>
              </a:rPr>
              <a:t>овые интерактивные </a:t>
            </a:r>
            <a:r>
              <a:rPr lang="ru-RU" sz="4600" dirty="0">
                <a:solidFill>
                  <a:schemeClr val="tx1"/>
                </a:solidFill>
              </a:rPr>
              <a:t>программы, экскурсии и выставочные проекты, </a:t>
            </a:r>
            <a:r>
              <a:rPr lang="ru-RU" sz="4600" dirty="0" smtClean="0">
                <a:solidFill>
                  <a:schemeClr val="tx1"/>
                </a:solidFill>
              </a:rPr>
              <a:t>в </a:t>
            </a:r>
            <a:r>
              <a:rPr lang="ru-RU" sz="4600" dirty="0" err="1" smtClean="0">
                <a:solidFill>
                  <a:schemeClr val="tx1"/>
                </a:solidFill>
              </a:rPr>
              <a:t>т.ч</a:t>
            </a:r>
            <a:r>
              <a:rPr lang="ru-RU" sz="4600" dirty="0" smtClean="0">
                <a:solidFill>
                  <a:schemeClr val="tx1"/>
                </a:solidFill>
              </a:rPr>
              <a:t>. </a:t>
            </a:r>
            <a:r>
              <a:rPr lang="ru-RU" sz="4600" dirty="0">
                <a:solidFill>
                  <a:schemeClr val="tx1"/>
                </a:solidFill>
              </a:rPr>
              <a:t>экспозиции «Горница-ремесленные традиции Старой Руссы», «Солонка земли русской», «Ремесла милой стороны»</a:t>
            </a:r>
            <a:r>
              <a:rPr lang="ru-RU" sz="4600" dirty="0" smtClean="0">
                <a:solidFill>
                  <a:schemeClr val="tx1"/>
                </a:solidFill>
              </a:rPr>
              <a:t>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4600" dirty="0">
                <a:solidFill>
                  <a:schemeClr val="tx1"/>
                </a:solidFill>
              </a:rPr>
              <a:t>о</a:t>
            </a:r>
            <a:r>
              <a:rPr lang="ru-RU" sz="4600" dirty="0" smtClean="0">
                <a:solidFill>
                  <a:schemeClr val="tx1"/>
                </a:solidFill>
              </a:rPr>
              <a:t>рганизован театр </a:t>
            </a:r>
            <a:r>
              <a:rPr lang="ru-RU" sz="4600" dirty="0">
                <a:solidFill>
                  <a:schemeClr val="tx1"/>
                </a:solidFill>
              </a:rPr>
              <a:t>«Петрушки</a:t>
            </a:r>
            <a:r>
              <a:rPr lang="ru-RU" sz="4600" dirty="0" smtClean="0">
                <a:solidFill>
                  <a:schemeClr val="tx1"/>
                </a:solidFill>
              </a:rPr>
              <a:t>» и ремесленные ярмарки </a:t>
            </a:r>
            <a:r>
              <a:rPr lang="ru-RU" sz="4600" dirty="0">
                <a:solidFill>
                  <a:schemeClr val="tx1"/>
                </a:solidFill>
              </a:rPr>
              <a:t>«Старорусский торг»</a:t>
            </a:r>
            <a:r>
              <a:rPr lang="ru-RU" sz="46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0925" y="1124744"/>
            <a:ext cx="8064896" cy="222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популяризация и развитие ремесел, сохранение объектов русского народного творчества за счет расширения экспозиционных и просветительских возможностей Центра народного творчества и ремесел «</a:t>
            </a:r>
            <a:r>
              <a:rPr lang="ru-RU" sz="1600" dirty="0" err="1"/>
              <a:t>Берегиня</a:t>
            </a:r>
            <a:r>
              <a:rPr lang="ru-RU" sz="1600" dirty="0"/>
              <a:t>»</a:t>
            </a:r>
            <a:r>
              <a:rPr lang="ru-RU" sz="1500" dirty="0" smtClean="0"/>
              <a:t>.</a:t>
            </a:r>
            <a:r>
              <a:rPr lang="ru-RU" sz="1500" b="1" dirty="0" smtClean="0"/>
              <a:t> </a:t>
            </a:r>
          </a:p>
          <a:p>
            <a:endParaRPr lang="ru-RU" sz="1000" b="1" dirty="0" smtClean="0"/>
          </a:p>
          <a:p>
            <a:pPr>
              <a:lnSpc>
                <a:spcPct val="80000"/>
              </a:lnSpc>
            </a:pPr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600" dirty="0"/>
              <a:t>ремонтные работы, </a:t>
            </a:r>
            <a:r>
              <a:rPr lang="ru-RU" sz="1600" dirty="0" smtClean="0"/>
              <a:t>установку </a:t>
            </a:r>
            <a:r>
              <a:rPr lang="ru-RU" sz="1600" dirty="0"/>
              <a:t>экспозиционного оборудования, приобретение мобильных стилизованных павильонов, </a:t>
            </a:r>
            <a:r>
              <a:rPr lang="ru-RU" sz="1600" dirty="0" smtClean="0"/>
              <a:t>оборудования </a:t>
            </a:r>
            <a:r>
              <a:rPr lang="ru-RU" sz="1600" dirty="0"/>
              <a:t>для мастерских (гончарное, ткацкое, кузнечное, для росписи, деревообработки и рукоделия), мобильного комплекта звукового оборудования, грузопассажирского автомобиля для выездных мероприятий, офисной мебели и текстильное оформление окон. </a:t>
            </a:r>
          </a:p>
          <a:p>
            <a:pPr>
              <a:lnSpc>
                <a:spcPct val="80000"/>
              </a:lnSpc>
            </a:pPr>
            <a:endParaRPr lang="ru-RU" sz="1500" dirty="0"/>
          </a:p>
          <a:p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203848" y="3068960"/>
            <a:ext cx="558170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 smtClean="0"/>
              <a:t>Инвестиции </a:t>
            </a:r>
            <a:r>
              <a:rPr lang="ru-RU" sz="1500" b="1" dirty="0" err="1"/>
              <a:t>подпроекта</a:t>
            </a:r>
            <a:r>
              <a:rPr lang="ru-RU" sz="1500" b="1" dirty="0"/>
              <a:t> </a:t>
            </a:r>
            <a:r>
              <a:rPr lang="ru-RU" sz="1500" dirty="0" smtClean="0"/>
              <a:t>по </a:t>
            </a:r>
            <a:r>
              <a:rPr lang="ru-RU" sz="1500" dirty="0"/>
              <a:t>видам </a:t>
            </a:r>
            <a:r>
              <a:rPr lang="ru-RU" sz="1500" dirty="0" smtClean="0"/>
              <a:t>работ: </a:t>
            </a:r>
            <a:endParaRPr lang="ru-RU" sz="1500" dirty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/>
              <a:t>ремонтные </a:t>
            </a:r>
            <a:r>
              <a:rPr lang="ru-RU" sz="1500" dirty="0" smtClean="0"/>
              <a:t>работы </a:t>
            </a:r>
            <a:endParaRPr lang="ru-RU" sz="1500" dirty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/>
              <a:t>о</a:t>
            </a:r>
            <a:r>
              <a:rPr lang="ru-RU" sz="1500" dirty="0" smtClean="0"/>
              <a:t>фисная мебель и оборудование </a:t>
            </a:r>
            <a:endParaRPr lang="ru-RU" sz="1500" dirty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/>
              <a:t>э</a:t>
            </a:r>
            <a:r>
              <a:rPr lang="ru-RU" sz="1500" dirty="0" smtClean="0"/>
              <a:t>кспозиционное, звуковое оборудование, оборудование для мастерских 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/>
              <a:t>м</a:t>
            </a:r>
            <a:r>
              <a:rPr lang="ru-RU" sz="1500" dirty="0" smtClean="0"/>
              <a:t>обильные павильоны </a:t>
            </a:r>
            <a:endParaRPr lang="ru-RU" sz="1500" dirty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/>
              <a:t>грузопассажирский автомобиль 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/>
              <a:t>т</a:t>
            </a:r>
            <a:r>
              <a:rPr lang="ru-RU" sz="1500" dirty="0" smtClean="0"/>
              <a:t>екстильное оформление </a:t>
            </a:r>
            <a:r>
              <a:rPr lang="ru-RU" sz="1500" dirty="0" smtClean="0"/>
              <a:t>окон.</a:t>
            </a:r>
            <a:endParaRPr lang="ru-RU" sz="1500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24944"/>
            <a:ext cx="2309302" cy="1731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34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Повышение туристической привлекательности средствами </a:t>
            </a:r>
            <a:r>
              <a:rPr lang="ru-RU" sz="2000" b="1" dirty="0" smtClean="0"/>
              <a:t>кино»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131" y="4797152"/>
            <a:ext cx="8208912" cy="1512168"/>
          </a:xfrm>
        </p:spPr>
        <p:txBody>
          <a:bodyPr>
            <a:normAutofit fontScale="85000" lnSpcReduction="20000"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расширение спектра </a:t>
            </a:r>
            <a:r>
              <a:rPr lang="ru-RU" sz="1800" dirty="0">
                <a:solidFill>
                  <a:schemeClr val="tx1"/>
                </a:solidFill>
              </a:rPr>
              <a:t>и </a:t>
            </a:r>
            <a:r>
              <a:rPr lang="ru-RU" sz="1800" dirty="0" smtClean="0">
                <a:solidFill>
                  <a:schemeClr val="tx1"/>
                </a:solidFill>
              </a:rPr>
              <a:t>качества услуг</a:t>
            </a:r>
            <a:r>
              <a:rPr lang="ru-RU" sz="1800" dirty="0">
                <a:solidFill>
                  <a:schemeClr val="tx1"/>
                </a:solidFill>
              </a:rPr>
              <a:t>, включая проведение кинофестивалей («Достоевский и современность», фестиваль любительского кино «Красота спасет мир»), прямые трансляции, творческие встречи и мастер-классы известных актеров и </a:t>
            </a:r>
            <a:r>
              <a:rPr lang="ru-RU" sz="1800" dirty="0" smtClean="0">
                <a:solidFill>
                  <a:schemeClr val="tx1"/>
                </a:solidFill>
              </a:rPr>
              <a:t>режиссеров;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Киноцентр становится объектом </a:t>
            </a:r>
            <a:r>
              <a:rPr lang="ru-RU" sz="1800" dirty="0">
                <a:solidFill>
                  <a:schemeClr val="tx1"/>
                </a:solidFill>
              </a:rPr>
              <a:t>посещения при проведении экскурсий для просмотра кинофильма о Старой Руссе, а также театрализованного представления клуба исторической реконструкции с элементами лазерной проекции на фасад здания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150293"/>
            <a:ext cx="8064896" cy="1840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создание современного мультимедийного киноцентра для организации культурно-развлекательного и познавательного досуга </a:t>
            </a:r>
            <a:r>
              <a:rPr lang="ru-RU" sz="1600" dirty="0" smtClean="0"/>
              <a:t>туристов</a:t>
            </a:r>
            <a:r>
              <a:rPr lang="ru-RU" sz="1500" dirty="0" smtClean="0"/>
              <a:t>.</a:t>
            </a:r>
            <a:r>
              <a:rPr lang="ru-RU" sz="1500" b="1" dirty="0" smtClean="0"/>
              <a:t> </a:t>
            </a:r>
          </a:p>
          <a:p>
            <a:endParaRPr lang="ru-RU" sz="1000" b="1" dirty="0" smtClean="0"/>
          </a:p>
          <a:p>
            <a:pPr>
              <a:lnSpc>
                <a:spcPct val="80000"/>
              </a:lnSpc>
            </a:pPr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600" dirty="0"/>
              <a:t>обустройство парковочной площадки, проведение ремонтных работ в фойе, Большом и Малом зрительных залах Киноцентра, приобретение и установку рекламных конструкций для фасада здания и фойе, кресел, светового, звукового, мультимедийного, </a:t>
            </a:r>
            <a:r>
              <a:rPr lang="ru-RU" sz="1600" dirty="0" err="1"/>
              <a:t>механооборудования</a:t>
            </a:r>
            <a:r>
              <a:rPr lang="ru-RU" sz="1600" dirty="0"/>
              <a:t>, а также оборудования кинопоказа и лазерной системы</a:t>
            </a:r>
            <a:r>
              <a:rPr lang="ru-RU" sz="1500" dirty="0" smtClean="0"/>
              <a:t>.</a:t>
            </a:r>
            <a:endParaRPr lang="ru-RU" sz="1500" dirty="0"/>
          </a:p>
          <a:p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203848" y="2780928"/>
            <a:ext cx="5472608" cy="210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500" b="1" dirty="0" smtClean="0"/>
              <a:t>Инвестиции </a:t>
            </a:r>
            <a:r>
              <a:rPr lang="ru-RU" sz="1500" b="1" dirty="0" err="1"/>
              <a:t>подпроекта</a:t>
            </a:r>
            <a:r>
              <a:rPr lang="ru-RU" sz="1500" b="1" dirty="0"/>
              <a:t> </a:t>
            </a:r>
            <a:r>
              <a:rPr lang="ru-RU" sz="1500" dirty="0" smtClean="0"/>
              <a:t>по </a:t>
            </a:r>
            <a:r>
              <a:rPr lang="ru-RU" sz="1500" dirty="0"/>
              <a:t>видам </a:t>
            </a:r>
            <a:r>
              <a:rPr lang="ru-RU" sz="1500" dirty="0" smtClean="0"/>
              <a:t>работ: 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ремонтные </a:t>
            </a:r>
            <a:r>
              <a:rPr lang="ru-RU" sz="1500" dirty="0" smtClean="0"/>
              <a:t>работы, устройство парковки, архитектурная </a:t>
            </a:r>
            <a:r>
              <a:rPr lang="ru-RU" sz="1500" dirty="0" smtClean="0"/>
              <a:t>подсветка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о</a:t>
            </a:r>
            <a:r>
              <a:rPr lang="ru-RU" sz="1500" dirty="0" smtClean="0"/>
              <a:t>борудование </a:t>
            </a:r>
            <a:r>
              <a:rPr lang="ru-RU" sz="1500" dirty="0" smtClean="0"/>
              <a:t>кинопоказа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600" dirty="0"/>
              <a:t>м</a:t>
            </a:r>
            <a:r>
              <a:rPr lang="ru-RU" sz="1600" dirty="0" smtClean="0"/>
              <a:t>ультимедийно-рекламное оборудование  и конструкции, лазерная </a:t>
            </a:r>
            <a:r>
              <a:rPr lang="ru-RU" sz="1600" dirty="0" smtClean="0"/>
              <a:t>система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монтаж </a:t>
            </a:r>
            <a:r>
              <a:rPr lang="ru-RU" sz="1500" dirty="0" smtClean="0"/>
              <a:t>оборудования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кресла </a:t>
            </a:r>
            <a:r>
              <a:rPr lang="ru-RU" sz="1500" dirty="0" smtClean="0"/>
              <a:t>в Большой </a:t>
            </a:r>
            <a:r>
              <a:rPr lang="ru-RU" sz="1500" dirty="0"/>
              <a:t>и малый </a:t>
            </a:r>
            <a:r>
              <a:rPr lang="ru-RU" sz="1500" dirty="0" smtClean="0"/>
              <a:t>зал.</a:t>
            </a:r>
            <a:endParaRPr lang="ru-RU" sz="1500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01" y="2852936"/>
            <a:ext cx="2630066" cy="175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34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720079"/>
          </a:xfrm>
        </p:spPr>
        <p:txBody>
          <a:bodyPr>
            <a:normAutofit/>
          </a:bodyPr>
          <a:lstStyle/>
          <a:p>
            <a:r>
              <a:rPr lang="ru-RU" altLang="x-none" sz="2000" b="1" dirty="0" smtClean="0">
                <a:latin typeface="Humanist 521 BT Extra Bold" pitchFamily="34" charset="-18"/>
              </a:rPr>
              <a:t>Город Арзамас (Нижегородская область).</a:t>
            </a:r>
            <a:br>
              <a:rPr lang="ru-RU" altLang="x-none" sz="2000" b="1" dirty="0" smtClean="0">
                <a:latin typeface="Humanist 521 BT Extra Bold" pitchFamily="34" charset="-18"/>
              </a:rPr>
            </a:br>
            <a:r>
              <a:rPr lang="ru-RU" altLang="x-none" sz="2000" b="1" dirty="0" smtClean="0">
                <a:latin typeface="Humanist 521 BT Extra Bold" pitchFamily="34" charset="-18"/>
              </a:rPr>
              <a:t> Справочная информация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196752"/>
            <a:ext cx="7128792" cy="5112568"/>
          </a:xfrm>
        </p:spPr>
        <p:txBody>
          <a:bodyPr>
            <a:normAutofit lnSpcReduction="10000"/>
          </a:bodyPr>
          <a:lstStyle/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</a:rPr>
              <a:t>Город расположен в 110 </a:t>
            </a:r>
            <a:r>
              <a:rPr lang="ru-RU" sz="1900" dirty="0">
                <a:solidFill>
                  <a:schemeClr val="tx1"/>
                </a:solidFill>
              </a:rPr>
              <a:t>км от </a:t>
            </a:r>
            <a:r>
              <a:rPr lang="ru-RU" sz="1900" dirty="0" smtClean="0">
                <a:solidFill>
                  <a:schemeClr val="tx1"/>
                </a:solidFill>
              </a:rPr>
              <a:t>Нижнего Новгорода и в 410 км от Москвы</a:t>
            </a:r>
          </a:p>
          <a:p>
            <a:pPr algn="l">
              <a:spcBef>
                <a:spcPts val="0"/>
              </a:spcBef>
            </a:pPr>
            <a:endParaRPr lang="ru-RU" sz="19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</a:rPr>
              <a:t>Является крупным железнодорожным узлом </a:t>
            </a:r>
            <a:r>
              <a:rPr lang="ru-RU" sz="1900" dirty="0">
                <a:solidFill>
                  <a:schemeClr val="tx1"/>
                </a:solidFill>
              </a:rPr>
              <a:t>и находится на пересечении автомобильных дорог, включая федеральную трассу Нижний Новгород - Саранск. Международный аэропорт Нижнего Новгорода удален от Арзамаса на 120 </a:t>
            </a:r>
            <a:r>
              <a:rPr lang="ru-RU" sz="1900" dirty="0" smtClean="0">
                <a:solidFill>
                  <a:schemeClr val="tx1"/>
                </a:solidFill>
              </a:rPr>
              <a:t>км</a:t>
            </a:r>
          </a:p>
          <a:p>
            <a:pPr algn="l">
              <a:spcBef>
                <a:spcPts val="0"/>
              </a:spcBef>
            </a:pPr>
            <a:r>
              <a:rPr lang="ru-RU" sz="1900" dirty="0" smtClean="0">
                <a:solidFill>
                  <a:schemeClr val="tx1"/>
                </a:solidFill>
              </a:rPr>
              <a:t>  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900" dirty="0" smtClean="0">
                <a:solidFill>
                  <a:schemeClr val="tx1"/>
                </a:solidFill>
              </a:rPr>
              <a:t>Численность населения на 01.01.2014 – 105 000 человек </a:t>
            </a:r>
          </a:p>
          <a:p>
            <a:pPr algn="l">
              <a:spcBef>
                <a:spcPts val="0"/>
              </a:spcBef>
            </a:pPr>
            <a:endParaRPr lang="ru-RU" sz="19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tx1"/>
                </a:solidFill>
              </a:rPr>
              <a:t>О</a:t>
            </a:r>
            <a:r>
              <a:rPr lang="ru-RU" sz="1900" dirty="0" smtClean="0">
                <a:solidFill>
                  <a:schemeClr val="tx1"/>
                </a:solidFill>
              </a:rPr>
              <a:t>снован </a:t>
            </a:r>
            <a:r>
              <a:rPr lang="ru-RU" sz="1900" dirty="0">
                <a:solidFill>
                  <a:schemeClr val="tx1"/>
                </a:solidFill>
              </a:rPr>
              <a:t>как город-крепость в 1578 </a:t>
            </a:r>
            <a:r>
              <a:rPr lang="ru-RU" sz="1900" dirty="0" smtClean="0">
                <a:solidFill>
                  <a:schemeClr val="tx1"/>
                </a:solidFill>
              </a:rPr>
              <a:t>году</a:t>
            </a:r>
          </a:p>
          <a:p>
            <a:pPr algn="l">
              <a:spcBef>
                <a:spcPts val="0"/>
              </a:spcBef>
            </a:pPr>
            <a:endParaRPr lang="ru-RU" sz="1900" dirty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tx1"/>
                </a:solidFill>
              </a:rPr>
              <a:t>151 объект культурного наследия, включая памятники архитектуры и памятники </a:t>
            </a:r>
            <a:r>
              <a:rPr lang="ru-RU" sz="1900" dirty="0" smtClean="0">
                <a:solidFill>
                  <a:schemeClr val="tx1"/>
                </a:solidFill>
              </a:rPr>
              <a:t>истории</a:t>
            </a:r>
          </a:p>
          <a:p>
            <a:pPr algn="l">
              <a:spcBef>
                <a:spcPts val="0"/>
              </a:spcBef>
            </a:pPr>
            <a:endParaRPr lang="ru-RU" sz="19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tx1"/>
                </a:solidFill>
              </a:rPr>
              <a:t>Через город проходят туристические маршруты в Большое </a:t>
            </a:r>
            <a:r>
              <a:rPr lang="ru-RU" sz="1900" dirty="0" smtClean="0">
                <a:solidFill>
                  <a:schemeClr val="tx1"/>
                </a:solidFill>
              </a:rPr>
              <a:t>Болдино и Дивеево</a:t>
            </a:r>
            <a:endParaRPr lang="ru-RU" sz="19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21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75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720079"/>
          </a:xfrm>
        </p:spPr>
        <p:txBody>
          <a:bodyPr>
            <a:normAutofit/>
          </a:bodyPr>
          <a:lstStyle/>
          <a:p>
            <a:r>
              <a:rPr lang="ru-RU" altLang="x-none" sz="2000" b="1" dirty="0" smtClean="0">
                <a:latin typeface="Humanist 521 BT Extra Bold" pitchFamily="34" charset="-18"/>
              </a:rPr>
              <a:t>Город Суздаль (Владимирская область).</a:t>
            </a:r>
            <a:br>
              <a:rPr lang="ru-RU" altLang="x-none" sz="2000" b="1" dirty="0" smtClean="0">
                <a:latin typeface="Humanist 521 BT Extra Bold" pitchFamily="34" charset="-18"/>
              </a:rPr>
            </a:br>
            <a:r>
              <a:rPr lang="ru-RU" altLang="x-none" sz="2000" b="1" dirty="0" smtClean="0">
                <a:latin typeface="Humanist 521 BT Extra Bold" pitchFamily="34" charset="-18"/>
              </a:rPr>
              <a:t> Справочная информация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124744"/>
            <a:ext cx="7488832" cy="5184576"/>
          </a:xfrm>
        </p:spPr>
        <p:txBody>
          <a:bodyPr>
            <a:noAutofit/>
          </a:bodyPr>
          <a:lstStyle/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Город расположен на </a:t>
            </a:r>
            <a:r>
              <a:rPr lang="ru-RU" sz="1600" dirty="0">
                <a:solidFill>
                  <a:schemeClr val="tx1"/>
                </a:solidFill>
              </a:rPr>
              <a:t>реке Каменке, </a:t>
            </a:r>
            <a:r>
              <a:rPr lang="ru-RU" sz="1600" dirty="0" smtClean="0">
                <a:solidFill>
                  <a:schemeClr val="tx1"/>
                </a:solidFill>
              </a:rPr>
              <a:t>приток </a:t>
            </a:r>
            <a:r>
              <a:rPr lang="ru-RU" sz="1600" dirty="0">
                <a:solidFill>
                  <a:schemeClr val="tx1"/>
                </a:solidFill>
              </a:rPr>
              <a:t>Нерли, в 26 км к северу от </a:t>
            </a:r>
            <a:r>
              <a:rPr lang="ru-RU" sz="1600" dirty="0" smtClean="0">
                <a:solidFill>
                  <a:schemeClr val="tx1"/>
                </a:solidFill>
              </a:rPr>
              <a:t>Владимира</a:t>
            </a: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Рядом проходит автомобильная трасса </a:t>
            </a:r>
            <a:r>
              <a:rPr lang="ru-RU" sz="1600" dirty="0" smtClean="0">
                <a:solidFill>
                  <a:schemeClr val="tx1"/>
                </a:solidFill>
              </a:rPr>
              <a:t>М7. Имеется хорошее автобусное сообщение с Владимиром, который </a:t>
            </a:r>
            <a:r>
              <a:rPr lang="ru-RU" sz="1600" dirty="0">
                <a:solidFill>
                  <a:schemeClr val="tx1"/>
                </a:solidFill>
              </a:rPr>
              <a:t>находится на </a:t>
            </a:r>
            <a:r>
              <a:rPr lang="ru-RU" sz="1600" dirty="0" smtClean="0">
                <a:solidFill>
                  <a:schemeClr val="tx1"/>
                </a:solidFill>
              </a:rPr>
              <a:t>железнодорожных магистралях </a:t>
            </a:r>
            <a:r>
              <a:rPr lang="ru-RU" sz="1600" dirty="0">
                <a:solidFill>
                  <a:schemeClr val="tx1"/>
                </a:solidFill>
              </a:rPr>
              <a:t>между Санкт- Петербургом, Москвой и Нижним </a:t>
            </a:r>
            <a:r>
              <a:rPr lang="ru-RU" sz="1600" dirty="0" smtClean="0">
                <a:solidFill>
                  <a:schemeClr val="tx1"/>
                </a:solidFill>
              </a:rPr>
              <a:t>Новгородом 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Отдаленность </a:t>
            </a:r>
            <a:r>
              <a:rPr lang="ru-RU" sz="1600" dirty="0">
                <a:solidFill>
                  <a:schemeClr val="tx1"/>
                </a:solidFill>
              </a:rPr>
              <a:t>191 </a:t>
            </a:r>
            <a:r>
              <a:rPr lang="ru-RU" sz="1600" dirty="0" smtClean="0">
                <a:solidFill>
                  <a:schemeClr val="tx1"/>
                </a:solidFill>
              </a:rPr>
              <a:t>км от Москвы, </a:t>
            </a:r>
            <a:r>
              <a:rPr lang="ru-RU" sz="1600" dirty="0">
                <a:solidFill>
                  <a:schemeClr val="tx1"/>
                </a:solidFill>
              </a:rPr>
              <a:t>711 </a:t>
            </a:r>
            <a:r>
              <a:rPr lang="ru-RU" sz="1600" dirty="0" smtClean="0">
                <a:solidFill>
                  <a:schemeClr val="tx1"/>
                </a:solidFill>
              </a:rPr>
              <a:t>км от </a:t>
            </a:r>
            <a:r>
              <a:rPr lang="ru-RU" sz="1600" dirty="0">
                <a:solidFill>
                  <a:schemeClr val="tx1"/>
                </a:solidFill>
              </a:rPr>
              <a:t>Санкт-Петербурга  </a:t>
            </a:r>
            <a:r>
              <a:rPr lang="ru-RU" sz="1600" dirty="0" smtClean="0">
                <a:solidFill>
                  <a:schemeClr val="tx1"/>
                </a:solidFill>
              </a:rPr>
              <a:t>и </a:t>
            </a:r>
            <a:r>
              <a:rPr lang="ru-RU" sz="1600" dirty="0">
                <a:solidFill>
                  <a:schemeClr val="tx1"/>
                </a:solidFill>
              </a:rPr>
              <a:t>219 </a:t>
            </a:r>
            <a:r>
              <a:rPr lang="ru-RU" sz="1600" dirty="0" smtClean="0">
                <a:solidFill>
                  <a:schemeClr val="tx1"/>
                </a:solidFill>
              </a:rPr>
              <a:t>км от Нижнего Новгорода</a:t>
            </a:r>
          </a:p>
          <a:p>
            <a:pPr algn="l"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Численность населения  на 01.01 2014 г. составила 10 000 человек </a:t>
            </a: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Город основан </a:t>
            </a:r>
            <a:r>
              <a:rPr lang="ru-RU" sz="1600" dirty="0">
                <a:solidFill>
                  <a:schemeClr val="tx1"/>
                </a:solidFill>
              </a:rPr>
              <a:t>в начале XI века и постепенно приобрел роль столичного города Ростово-Суздальского </a:t>
            </a:r>
            <a:r>
              <a:rPr lang="ru-RU" sz="1600" dirty="0" smtClean="0">
                <a:solidFill>
                  <a:schemeClr val="tx1"/>
                </a:solidFill>
              </a:rPr>
              <a:t>княжества</a:t>
            </a:r>
            <a:endParaRPr lang="ru-RU" sz="16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Более 300 </a:t>
            </a:r>
            <a:r>
              <a:rPr lang="ru-RU" sz="1600" dirty="0">
                <a:solidFill>
                  <a:schemeClr val="tx1"/>
                </a:solidFill>
              </a:rPr>
              <a:t>памятников архитектуры, истории и культуры, включая 4 ансамбля памятников всемирного культурного наследия </a:t>
            </a:r>
            <a:r>
              <a:rPr lang="ru-RU" sz="1600" dirty="0" smtClean="0">
                <a:solidFill>
                  <a:schemeClr val="tx1"/>
                </a:solidFill>
              </a:rPr>
              <a:t>ЮНЕСКО</a:t>
            </a: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Суздаль – это средневековый </a:t>
            </a:r>
            <a:r>
              <a:rPr lang="ru-RU" sz="1600" dirty="0" smtClean="0">
                <a:solidFill>
                  <a:schemeClr val="tx1"/>
                </a:solidFill>
              </a:rPr>
              <a:t>город-музей, который </a:t>
            </a:r>
            <a:r>
              <a:rPr lang="ru-RU" sz="1600" dirty="0">
                <a:solidFill>
                  <a:schemeClr val="tx1"/>
                </a:solidFill>
              </a:rPr>
              <a:t>входит в число городов Золотого Кольца России</a:t>
            </a:r>
          </a:p>
        </p:txBody>
      </p:sp>
    </p:spTree>
    <p:extLst>
      <p:ext uri="{BB962C8B-B14F-4D97-AF65-F5344CB8AC3E}">
        <p14:creationId xmlns:p14="http://schemas.microsoft.com/office/powerpoint/2010/main" val="365251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931224" cy="504056"/>
          </a:xfrm>
        </p:spPr>
        <p:txBody>
          <a:bodyPr>
            <a:normAutofit/>
          </a:bodyPr>
          <a:lstStyle/>
          <a:p>
            <a:r>
              <a:rPr lang="ru-RU" altLang="x-none" sz="2000" b="1" dirty="0" err="1">
                <a:latin typeface="Humanist 521 BT Extra Bold" pitchFamily="34" charset="-18"/>
              </a:rPr>
              <a:t>Подпроекты</a:t>
            </a:r>
            <a:r>
              <a:rPr lang="ru-RU" altLang="x-none" sz="2000" b="1" dirty="0">
                <a:latin typeface="Humanist 521 BT Extra Bold" pitchFamily="34" charset="-18"/>
              </a:rPr>
              <a:t> города </a:t>
            </a:r>
            <a:r>
              <a:rPr lang="ru-RU" altLang="x-none" sz="2000" b="1" dirty="0" smtClean="0">
                <a:latin typeface="Humanist 521 BT Extra Bold" pitchFamily="34" charset="-18"/>
              </a:rPr>
              <a:t>Суздаля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283968" y="1844824"/>
            <a:ext cx="4104456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1900" dirty="0"/>
              <a:t>Туристско-информационный </a:t>
            </a:r>
            <a:r>
              <a:rPr lang="ru-RU" sz="1900" dirty="0" smtClean="0"/>
              <a:t>центр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900" dirty="0"/>
              <a:t>Туристическая </a:t>
            </a:r>
            <a:r>
              <a:rPr lang="ru-RU" sz="1900" dirty="0" smtClean="0"/>
              <a:t>навигация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900" dirty="0"/>
              <a:t>Туристические </a:t>
            </a:r>
            <a:r>
              <a:rPr lang="ru-RU" sz="1900" dirty="0" smtClean="0"/>
              <a:t>маршруты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900" dirty="0"/>
              <a:t>Подсветка объектов культурного </a:t>
            </a:r>
            <a:r>
              <a:rPr lang="ru-RU" sz="1900" dirty="0" smtClean="0"/>
              <a:t>наследия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900" dirty="0"/>
              <a:t>Парк 950-летия г. Суздаля: фестивальное поле</a:t>
            </a:r>
            <a:endParaRPr lang="ru-RU" sz="1900" dirty="0" smtClean="0"/>
          </a:p>
          <a:p>
            <a:endParaRPr lang="ru-RU" sz="1900" dirty="0" smtClean="0"/>
          </a:p>
          <a:p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01008"/>
            <a:ext cx="3026373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68760"/>
            <a:ext cx="3024336" cy="1953009"/>
          </a:xfrm>
        </p:spPr>
      </p:pic>
    </p:spTree>
    <p:extLst>
      <p:ext uri="{BB962C8B-B14F-4D97-AF65-F5344CB8AC3E}">
        <p14:creationId xmlns:p14="http://schemas.microsoft.com/office/powerpoint/2010/main" val="370967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Туристско-информационный </a:t>
            </a:r>
            <a:r>
              <a:rPr lang="ru-RU" sz="2000" b="1" dirty="0" smtClean="0"/>
              <a:t>центр»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24744"/>
            <a:ext cx="7560840" cy="5328592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1600" b="1" dirty="0">
                <a:solidFill>
                  <a:schemeClr val="tx1"/>
                </a:solidFill>
              </a:rPr>
              <a:t>Цель </a:t>
            </a:r>
            <a:r>
              <a:rPr lang="ru-RU" sz="16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600" dirty="0" smtClean="0">
                <a:solidFill>
                  <a:schemeClr val="tx1"/>
                </a:solidFill>
              </a:rPr>
              <a:t> – </a:t>
            </a:r>
            <a:r>
              <a:rPr lang="ru-RU" sz="1600" dirty="0">
                <a:solidFill>
                  <a:schemeClr val="tx1"/>
                </a:solidFill>
              </a:rPr>
              <a:t>создание туристско-информационного центра г. </a:t>
            </a:r>
            <a:r>
              <a:rPr lang="ru-RU" sz="1600" dirty="0" smtClean="0">
                <a:solidFill>
                  <a:schemeClr val="tx1"/>
                </a:solidFill>
              </a:rPr>
              <a:t>Суздале.</a:t>
            </a:r>
            <a:endParaRPr lang="ru-RU" sz="16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15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lnSpc>
                <a:spcPct val="80000"/>
              </a:lnSpc>
            </a:pPr>
            <a:r>
              <a:rPr lang="ru-RU" sz="1500" b="1" dirty="0">
                <a:solidFill>
                  <a:schemeClr val="tx1"/>
                </a:solidFill>
              </a:rPr>
              <a:t>Проект предусматривает </a:t>
            </a:r>
            <a:r>
              <a:rPr lang="ru-RU" sz="1600" dirty="0" smtClean="0">
                <a:solidFill>
                  <a:schemeClr val="tx1"/>
                </a:solidFill>
              </a:rPr>
              <a:t>проектные </a:t>
            </a:r>
            <a:r>
              <a:rPr lang="ru-RU" sz="1600" dirty="0">
                <a:solidFill>
                  <a:schemeClr val="tx1"/>
                </a:solidFill>
              </a:rPr>
              <a:t>и </a:t>
            </a:r>
            <a:r>
              <a:rPr lang="ru-RU" sz="1600" dirty="0" smtClean="0">
                <a:solidFill>
                  <a:schemeClr val="tx1"/>
                </a:solidFill>
              </a:rPr>
              <a:t>ремонтные работы, </a:t>
            </a:r>
            <a:r>
              <a:rPr lang="ru-RU" sz="1600" dirty="0">
                <a:solidFill>
                  <a:schemeClr val="tx1"/>
                </a:solidFill>
              </a:rPr>
              <a:t>приобретение </a:t>
            </a:r>
            <a:r>
              <a:rPr lang="ru-RU" sz="1600" dirty="0" smtClean="0">
                <a:solidFill>
                  <a:schemeClr val="tx1"/>
                </a:solidFill>
              </a:rPr>
              <a:t>оргтехники, </a:t>
            </a:r>
            <a:r>
              <a:rPr lang="ru-RU" sz="1600" dirty="0">
                <a:solidFill>
                  <a:schemeClr val="tx1"/>
                </a:solidFill>
              </a:rPr>
              <a:t>средств связи (мини-АТС, телефонные аппараты), </a:t>
            </a:r>
            <a:r>
              <a:rPr lang="ru-RU" sz="1600" dirty="0" smtClean="0">
                <a:solidFill>
                  <a:schemeClr val="tx1"/>
                </a:solidFill>
              </a:rPr>
              <a:t>фотоаппаратуры, </a:t>
            </a:r>
            <a:r>
              <a:rPr lang="ru-RU" sz="1600" dirty="0">
                <a:solidFill>
                  <a:schemeClr val="tx1"/>
                </a:solidFill>
              </a:rPr>
              <a:t>выставочного оборудования (</a:t>
            </a:r>
            <a:r>
              <a:rPr lang="ru-RU" sz="1600" dirty="0" err="1">
                <a:solidFill>
                  <a:schemeClr val="tx1"/>
                </a:solidFill>
              </a:rPr>
              <a:t>штендеры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smtClean="0">
                <a:solidFill>
                  <a:schemeClr val="tx1"/>
                </a:solidFill>
              </a:rPr>
              <a:t>рекламные </a:t>
            </a:r>
            <a:r>
              <a:rPr lang="ru-RU" sz="1600" dirty="0">
                <a:solidFill>
                  <a:schemeClr val="tx1"/>
                </a:solidFill>
              </a:rPr>
              <a:t>стойки и т.д.), а также хозяйственного оборудования (кондиционер, </a:t>
            </a:r>
            <a:r>
              <a:rPr lang="ru-RU" sz="1600" dirty="0" smtClean="0">
                <a:solidFill>
                  <a:schemeClr val="tx1"/>
                </a:solidFill>
              </a:rPr>
              <a:t>холодильник и </a:t>
            </a:r>
            <a:r>
              <a:rPr lang="ru-RU" sz="1600" dirty="0">
                <a:solidFill>
                  <a:schemeClr val="tx1"/>
                </a:solidFill>
              </a:rPr>
              <a:t>т.д</a:t>
            </a:r>
            <a:r>
              <a:rPr lang="ru-RU" sz="1600" dirty="0" smtClean="0">
                <a:solidFill>
                  <a:schemeClr val="tx1"/>
                </a:solidFill>
              </a:rPr>
              <a:t>.), </a:t>
            </a:r>
            <a:r>
              <a:rPr lang="ru-RU" sz="1600" dirty="0">
                <a:solidFill>
                  <a:schemeClr val="tx1"/>
                </a:solidFill>
              </a:rPr>
              <a:t>оборудования для посетителей с ограниченными возможностями (портативный дисплей Брайля, видео-увеличитель, звукоусиливающий аппарат и т.д.). Кроме того, </a:t>
            </a:r>
            <a:r>
              <a:rPr lang="ru-RU" sz="1600" dirty="0" err="1">
                <a:solidFill>
                  <a:schemeClr val="tx1"/>
                </a:solidFill>
              </a:rPr>
              <a:t>подпроект</a:t>
            </a:r>
            <a:r>
              <a:rPr lang="ru-RU" sz="1600" dirty="0">
                <a:solidFill>
                  <a:schemeClr val="tx1"/>
                </a:solidFill>
              </a:rPr>
              <a:t> включает приобретение офисной мебели, велосипедов и установку </a:t>
            </a:r>
            <a:r>
              <a:rPr lang="ru-RU" sz="1600" dirty="0" err="1">
                <a:solidFill>
                  <a:schemeClr val="tx1"/>
                </a:solidFill>
              </a:rPr>
              <a:t>велопарковки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5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5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15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500" b="1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по </a:t>
            </a:r>
            <a:r>
              <a:rPr lang="ru-RU" sz="1500" dirty="0" smtClean="0">
                <a:solidFill>
                  <a:schemeClr val="tx1"/>
                </a:solidFill>
              </a:rPr>
              <a:t>видам </a:t>
            </a:r>
            <a:r>
              <a:rPr lang="ru-RU" sz="1500" dirty="0">
                <a:solidFill>
                  <a:schemeClr val="tx1"/>
                </a:solidFill>
              </a:rPr>
              <a:t>работ:</a:t>
            </a: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п</a:t>
            </a:r>
            <a:r>
              <a:rPr lang="ru-RU" sz="1600" dirty="0" smtClean="0">
                <a:solidFill>
                  <a:schemeClr val="tx1"/>
                </a:solidFill>
              </a:rPr>
              <a:t>роектные и ремонтные </a:t>
            </a:r>
            <a:r>
              <a:rPr lang="ru-RU" sz="1600" dirty="0" smtClean="0">
                <a:solidFill>
                  <a:schemeClr val="tx1"/>
                </a:solidFill>
              </a:rPr>
              <a:t>работы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о</a:t>
            </a:r>
            <a:r>
              <a:rPr lang="ru-RU" sz="1600" dirty="0" smtClean="0">
                <a:solidFill>
                  <a:schemeClr val="tx1"/>
                </a:solidFill>
              </a:rPr>
              <a:t>ргтехника, выставочное оборудование, фото и видео аппаратура 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 smtClean="0">
                <a:solidFill>
                  <a:schemeClr val="tx1"/>
                </a:solidFill>
              </a:rPr>
              <a:t>оборудование </a:t>
            </a:r>
            <a:r>
              <a:rPr lang="ru-RU" sz="1600" dirty="0" smtClean="0">
                <a:solidFill>
                  <a:schemeClr val="tx1"/>
                </a:solidFill>
              </a:rPr>
              <a:t>для посетителей с ограниченными возможностями 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500" dirty="0" smtClean="0">
                <a:solidFill>
                  <a:schemeClr val="tx1"/>
                </a:solidFill>
              </a:rPr>
              <a:t>мебель  </a:t>
            </a: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 err="1" smtClean="0">
                <a:solidFill>
                  <a:schemeClr val="tx1"/>
                </a:solidFill>
              </a:rPr>
              <a:t>велопарковка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и </a:t>
            </a:r>
            <a:r>
              <a:rPr lang="ru-RU" sz="1600" dirty="0" smtClean="0">
                <a:solidFill>
                  <a:schemeClr val="tx1"/>
                </a:solidFill>
              </a:rPr>
              <a:t>велосипеды</a:t>
            </a:r>
            <a:r>
              <a:rPr lang="ru-RU" sz="1500" dirty="0" smtClean="0">
                <a:solidFill>
                  <a:schemeClr val="tx1"/>
                </a:solidFill>
              </a:rPr>
              <a:t>.</a:t>
            </a:r>
            <a:endParaRPr lang="ru-RU" sz="15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endParaRPr lang="ru-RU" sz="1500" dirty="0" smtClean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5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500" b="1" dirty="0" err="1" smtClean="0">
                <a:solidFill>
                  <a:schemeClr val="tx1"/>
                </a:solidFill>
              </a:rPr>
              <a:t>подпроекта</a:t>
            </a:r>
            <a:endParaRPr lang="ru-RU" sz="15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500" dirty="0">
                <a:solidFill>
                  <a:schemeClr val="tx1"/>
                </a:solidFill>
              </a:rPr>
              <a:t>и</a:t>
            </a:r>
            <a:r>
              <a:rPr lang="ru-RU" sz="1500" dirty="0" smtClean="0">
                <a:solidFill>
                  <a:schemeClr val="tx1"/>
                </a:solidFill>
              </a:rPr>
              <a:t>нформационные услуги и услуги бронирования для туристов;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500" dirty="0">
                <a:solidFill>
                  <a:schemeClr val="tx1"/>
                </a:solidFill>
              </a:rPr>
              <a:t>п</a:t>
            </a:r>
            <a:r>
              <a:rPr lang="ru-RU" sz="1500" dirty="0" smtClean="0">
                <a:solidFill>
                  <a:schemeClr val="tx1"/>
                </a:solidFill>
              </a:rPr>
              <a:t>овышение имиджа города и рост туристического потока;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500" dirty="0">
                <a:solidFill>
                  <a:schemeClr val="tx1"/>
                </a:solidFill>
              </a:rPr>
              <a:t>р</a:t>
            </a:r>
            <a:r>
              <a:rPr lang="ru-RU" sz="1500" dirty="0" smtClean="0">
                <a:solidFill>
                  <a:schemeClr val="tx1"/>
                </a:solidFill>
              </a:rPr>
              <a:t>егулярный мониторинг туристического рынка для его дальнейшего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42699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Туристическая </a:t>
            </a:r>
            <a:r>
              <a:rPr lang="ru-RU" sz="2000" b="1" dirty="0" smtClean="0"/>
              <a:t>навигация»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24744"/>
            <a:ext cx="7560840" cy="5472608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4900" b="1" dirty="0">
                <a:solidFill>
                  <a:schemeClr val="tx1"/>
                </a:solidFill>
              </a:rPr>
              <a:t>Цель </a:t>
            </a:r>
            <a:r>
              <a:rPr lang="ru-RU" sz="4900" b="1" dirty="0" smtClean="0">
                <a:solidFill>
                  <a:schemeClr val="tx1"/>
                </a:solidFill>
              </a:rPr>
              <a:t> </a:t>
            </a:r>
            <a:r>
              <a:rPr lang="ru-RU" sz="49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4900" b="1" dirty="0" smtClean="0">
                <a:solidFill>
                  <a:schemeClr val="tx1"/>
                </a:solidFill>
              </a:rPr>
              <a:t> </a:t>
            </a:r>
            <a:r>
              <a:rPr lang="ru-RU" sz="4900" dirty="0" smtClean="0">
                <a:solidFill>
                  <a:schemeClr val="tx1"/>
                </a:solidFill>
              </a:rPr>
              <a:t>– </a:t>
            </a:r>
            <a:r>
              <a:rPr lang="ru-RU" sz="4900" dirty="0">
                <a:solidFill>
                  <a:schemeClr val="tx1"/>
                </a:solidFill>
              </a:rPr>
              <a:t>создание в г. </a:t>
            </a:r>
            <a:r>
              <a:rPr lang="ru-RU" sz="4900" dirty="0" smtClean="0">
                <a:solidFill>
                  <a:schemeClr val="tx1"/>
                </a:solidFill>
              </a:rPr>
              <a:t>Суздале </a:t>
            </a:r>
            <a:r>
              <a:rPr lang="ru-RU" sz="4900" dirty="0">
                <a:solidFill>
                  <a:schemeClr val="tx1"/>
                </a:solidFill>
              </a:rPr>
              <a:t>доступной системы навигации и ориентирующей информации для туристов</a:t>
            </a:r>
            <a:r>
              <a:rPr lang="ru-RU" sz="4900" dirty="0" smtClean="0">
                <a:solidFill>
                  <a:schemeClr val="tx1"/>
                </a:solidFill>
              </a:rPr>
              <a:t>.</a:t>
            </a:r>
            <a:endParaRPr lang="ru-RU" sz="49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4900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sz="4900" b="1" dirty="0" err="1" smtClean="0">
                <a:solidFill>
                  <a:schemeClr val="tx1"/>
                </a:solidFill>
              </a:rPr>
              <a:t>Подпроект</a:t>
            </a:r>
            <a:r>
              <a:rPr lang="ru-RU" sz="4900" b="1" dirty="0" smtClean="0">
                <a:solidFill>
                  <a:schemeClr val="tx1"/>
                </a:solidFill>
              </a:rPr>
              <a:t> предусматривает </a:t>
            </a:r>
            <a:r>
              <a:rPr lang="ru-RU" sz="4900" dirty="0">
                <a:solidFill>
                  <a:schemeClr val="tx1"/>
                </a:solidFill>
              </a:rPr>
              <a:t>проведение проектных работ, прокладку </a:t>
            </a:r>
            <a:r>
              <a:rPr lang="ru-RU" sz="4900" dirty="0" err="1">
                <a:solidFill>
                  <a:schemeClr val="tx1"/>
                </a:solidFill>
              </a:rPr>
              <a:t>электрокабеля</a:t>
            </a:r>
            <a:r>
              <a:rPr lang="ru-RU" sz="4900" dirty="0">
                <a:solidFill>
                  <a:schemeClr val="tx1"/>
                </a:solidFill>
              </a:rPr>
              <a:t>,  установку информационных стендов (с подсветкой) к объектам культурного </a:t>
            </a:r>
            <a:r>
              <a:rPr lang="ru-RU" sz="4900" dirty="0" smtClean="0">
                <a:solidFill>
                  <a:schemeClr val="tx1"/>
                </a:solidFill>
              </a:rPr>
              <a:t>наследия с </a:t>
            </a:r>
            <a:r>
              <a:rPr lang="en-US" sz="4900" dirty="0">
                <a:solidFill>
                  <a:schemeClr val="tx1"/>
                </a:solidFill>
              </a:rPr>
              <a:t>QR</a:t>
            </a:r>
            <a:r>
              <a:rPr lang="ru-RU" sz="4900" dirty="0">
                <a:solidFill>
                  <a:schemeClr val="tx1"/>
                </a:solidFill>
              </a:rPr>
              <a:t>-кодом, карт с обозначением культурно-исторических объектов, рекламных тумб, информационных досок  ТИЦ, указателей, аудиогидов, </a:t>
            </a:r>
            <a:r>
              <a:rPr lang="ru-RU" sz="4900" dirty="0" smtClean="0">
                <a:solidFill>
                  <a:schemeClr val="tx1"/>
                </a:solidFill>
              </a:rPr>
              <a:t> </a:t>
            </a:r>
            <a:r>
              <a:rPr lang="ru-RU" sz="4900" dirty="0">
                <a:solidFill>
                  <a:schemeClr val="tx1"/>
                </a:solidFill>
              </a:rPr>
              <a:t>информационных киосков на автовокзале и в офисе </a:t>
            </a:r>
            <a:r>
              <a:rPr lang="ru-RU" sz="4900" dirty="0" smtClean="0">
                <a:solidFill>
                  <a:schemeClr val="tx1"/>
                </a:solidFill>
              </a:rPr>
              <a:t>Сбербанка, а также </a:t>
            </a:r>
            <a:r>
              <a:rPr lang="ru-RU" sz="4900" dirty="0">
                <a:solidFill>
                  <a:schemeClr val="tx1"/>
                </a:solidFill>
              </a:rPr>
              <a:t>приобретение информационных витрин</a:t>
            </a:r>
            <a:r>
              <a:rPr lang="ru-RU" sz="4900" dirty="0" smtClean="0">
                <a:solidFill>
                  <a:schemeClr val="tx1"/>
                </a:solidFill>
              </a:rPr>
              <a:t>. </a:t>
            </a:r>
          </a:p>
          <a:p>
            <a:pPr algn="l">
              <a:spcBef>
                <a:spcPts val="0"/>
              </a:spcBef>
            </a:pPr>
            <a:endParaRPr lang="ru-RU" sz="49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49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49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4900" b="1" dirty="0" smtClean="0">
                <a:solidFill>
                  <a:schemeClr val="tx1"/>
                </a:solidFill>
              </a:rPr>
              <a:t> </a:t>
            </a:r>
            <a:r>
              <a:rPr lang="ru-RU" sz="4900" dirty="0" smtClean="0">
                <a:solidFill>
                  <a:schemeClr val="tx1"/>
                </a:solidFill>
              </a:rPr>
              <a:t>по </a:t>
            </a:r>
            <a:r>
              <a:rPr lang="ru-RU" sz="4900" dirty="0" smtClean="0">
                <a:solidFill>
                  <a:schemeClr val="tx1"/>
                </a:solidFill>
              </a:rPr>
              <a:t>видам </a:t>
            </a:r>
            <a:r>
              <a:rPr lang="ru-RU" sz="4900" dirty="0" smtClean="0">
                <a:solidFill>
                  <a:schemeClr val="tx1"/>
                </a:solidFill>
              </a:rPr>
              <a:t>работ: </a:t>
            </a:r>
            <a:endParaRPr lang="ru-RU" sz="49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4900" dirty="0">
                <a:solidFill>
                  <a:schemeClr val="tx1"/>
                </a:solidFill>
              </a:rPr>
              <a:t>п</a:t>
            </a:r>
            <a:r>
              <a:rPr lang="ru-RU" sz="4900" dirty="0" smtClean="0">
                <a:solidFill>
                  <a:schemeClr val="tx1"/>
                </a:solidFill>
              </a:rPr>
              <a:t>роектные </a:t>
            </a:r>
            <a:r>
              <a:rPr lang="ru-RU" sz="4900" dirty="0" smtClean="0">
                <a:solidFill>
                  <a:schemeClr val="tx1"/>
                </a:solidFill>
              </a:rPr>
              <a:t>работы</a:t>
            </a:r>
            <a:endParaRPr lang="ru-RU" sz="49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4900" dirty="0">
                <a:solidFill>
                  <a:schemeClr val="tx1"/>
                </a:solidFill>
              </a:rPr>
              <a:t>и</a:t>
            </a:r>
            <a:r>
              <a:rPr lang="ru-RU" sz="4900" dirty="0" smtClean="0">
                <a:solidFill>
                  <a:schemeClr val="tx1"/>
                </a:solidFill>
              </a:rPr>
              <a:t>нформационные киоски, тумбы и </a:t>
            </a:r>
            <a:r>
              <a:rPr lang="ru-RU" sz="4900" dirty="0" smtClean="0">
                <a:solidFill>
                  <a:schemeClr val="tx1"/>
                </a:solidFill>
              </a:rPr>
              <a:t>стенды</a:t>
            </a:r>
            <a:endParaRPr lang="ru-RU" sz="49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4900" dirty="0">
                <a:solidFill>
                  <a:schemeClr val="tx1"/>
                </a:solidFill>
              </a:rPr>
              <a:t>п</a:t>
            </a:r>
            <a:r>
              <a:rPr lang="ru-RU" sz="4900" dirty="0" smtClean="0">
                <a:solidFill>
                  <a:schemeClr val="tx1"/>
                </a:solidFill>
              </a:rPr>
              <a:t>рокладка </a:t>
            </a:r>
            <a:r>
              <a:rPr lang="ru-RU" sz="4900" dirty="0" err="1" smtClean="0">
                <a:solidFill>
                  <a:schemeClr val="tx1"/>
                </a:solidFill>
              </a:rPr>
              <a:t>электрокабеля</a:t>
            </a:r>
            <a:r>
              <a:rPr lang="ru-RU" sz="4900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4900" dirty="0">
                <a:solidFill>
                  <a:schemeClr val="tx1"/>
                </a:solidFill>
              </a:rPr>
              <a:t>и</a:t>
            </a:r>
            <a:r>
              <a:rPr lang="ru-RU" sz="4900" dirty="0" smtClean="0">
                <a:solidFill>
                  <a:schemeClr val="tx1"/>
                </a:solidFill>
              </a:rPr>
              <a:t>нформационные карты, доски, витрины и </a:t>
            </a:r>
            <a:r>
              <a:rPr lang="ru-RU" sz="4900" dirty="0" smtClean="0">
                <a:solidFill>
                  <a:schemeClr val="tx1"/>
                </a:solidFill>
              </a:rPr>
              <a:t>указатели</a:t>
            </a:r>
            <a:endParaRPr lang="ru-RU" sz="49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4900" dirty="0" smtClean="0">
                <a:solidFill>
                  <a:schemeClr val="tx1"/>
                </a:solidFill>
              </a:rPr>
              <a:t>аудиогиды.</a:t>
            </a:r>
            <a:endParaRPr lang="ru-RU" sz="49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49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49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4900" b="1" dirty="0" err="1" smtClean="0">
                <a:solidFill>
                  <a:schemeClr val="tx1"/>
                </a:solidFill>
              </a:rPr>
              <a:t>подпроекта</a:t>
            </a:r>
            <a:endParaRPr lang="ru-RU" sz="4900" b="1" dirty="0" smtClean="0">
              <a:solidFill>
                <a:schemeClr val="tx1"/>
              </a:solidFill>
            </a:endParaRPr>
          </a:p>
          <a:p>
            <a:pPr algn="l"/>
            <a:r>
              <a:rPr lang="ru-RU" sz="4900" dirty="0">
                <a:solidFill>
                  <a:schemeClr val="tx1"/>
                </a:solidFill>
              </a:rPr>
              <a:t>– </a:t>
            </a:r>
            <a:r>
              <a:rPr lang="ru-RU" sz="4900" dirty="0" smtClean="0">
                <a:solidFill>
                  <a:schemeClr val="tx1"/>
                </a:solidFill>
              </a:rPr>
              <a:t>комфортная среда для туристов;</a:t>
            </a:r>
          </a:p>
          <a:p>
            <a:pPr algn="l"/>
            <a:r>
              <a:rPr lang="ru-RU" sz="4900" dirty="0" smtClean="0">
                <a:solidFill>
                  <a:schemeClr val="tx1"/>
                </a:solidFill>
              </a:rPr>
              <a:t>– </a:t>
            </a:r>
            <a:r>
              <a:rPr lang="ru-RU" sz="4900" dirty="0">
                <a:solidFill>
                  <a:schemeClr val="tx1"/>
                </a:solidFill>
              </a:rPr>
              <a:t>новые маршруты для самостоятельного осмотра города пешком и на </a:t>
            </a:r>
            <a:r>
              <a:rPr lang="ru-RU" sz="4900" dirty="0" smtClean="0">
                <a:solidFill>
                  <a:schemeClr val="tx1"/>
                </a:solidFill>
              </a:rPr>
              <a:t>велосипедах;</a:t>
            </a:r>
          </a:p>
          <a:p>
            <a:pPr algn="l"/>
            <a:r>
              <a:rPr lang="ru-RU" sz="4900" dirty="0">
                <a:solidFill>
                  <a:schemeClr val="tx1"/>
                </a:solidFill>
              </a:rPr>
              <a:t>– </a:t>
            </a:r>
            <a:r>
              <a:rPr lang="ru-RU" sz="4900" dirty="0" smtClean="0">
                <a:solidFill>
                  <a:schemeClr val="tx1"/>
                </a:solidFill>
              </a:rPr>
              <a:t>рост посещаемости </a:t>
            </a:r>
            <a:r>
              <a:rPr lang="ru-RU" sz="4900" dirty="0">
                <a:solidFill>
                  <a:schemeClr val="tx1"/>
                </a:solidFill>
              </a:rPr>
              <a:t>объектов туристско-рекреационной инфраструктуры и культурно-досуговых мероприятий</a:t>
            </a:r>
            <a:r>
              <a:rPr lang="ru-RU" sz="4900" dirty="0" smtClean="0">
                <a:solidFill>
                  <a:schemeClr val="tx1"/>
                </a:solidFill>
              </a:rPr>
              <a:t>.</a:t>
            </a:r>
            <a:endParaRPr lang="ru-RU" sz="4900" dirty="0">
              <a:solidFill>
                <a:schemeClr val="tx1"/>
              </a:solidFill>
            </a:endParaRPr>
          </a:p>
          <a:p>
            <a:pPr algn="l"/>
            <a:endParaRPr lang="ru-RU" sz="49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0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Туристические </a:t>
            </a:r>
            <a:r>
              <a:rPr lang="ru-RU" sz="2000" b="1" dirty="0" smtClean="0"/>
              <a:t>маршруты»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653136"/>
            <a:ext cx="8208912" cy="1512168"/>
          </a:xfrm>
        </p:spPr>
        <p:txBody>
          <a:bodyPr>
            <a:norm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пять </a:t>
            </a:r>
            <a:r>
              <a:rPr lang="ru-RU" sz="1600" dirty="0" smtClean="0">
                <a:solidFill>
                  <a:schemeClr val="tx1"/>
                </a:solidFill>
              </a:rPr>
              <a:t>новых пешеходных </a:t>
            </a:r>
            <a:r>
              <a:rPr lang="ru-RU" sz="1600" dirty="0">
                <a:solidFill>
                  <a:schemeClr val="tx1"/>
                </a:solidFill>
              </a:rPr>
              <a:t>и велосипедных маршрутов, а также один водный </a:t>
            </a:r>
            <a:r>
              <a:rPr lang="ru-RU" sz="1600" dirty="0" smtClean="0">
                <a:solidFill>
                  <a:schemeClr val="tx1"/>
                </a:solidFill>
              </a:rPr>
              <a:t>маршрут;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</a:rPr>
              <a:t>организация досуга </a:t>
            </a:r>
            <a:r>
              <a:rPr lang="ru-RU" sz="1600" dirty="0">
                <a:solidFill>
                  <a:schemeClr val="tx1"/>
                </a:solidFill>
              </a:rPr>
              <a:t>жителей и гостей города как в дневное, так и в ночное </a:t>
            </a:r>
            <a:r>
              <a:rPr lang="ru-RU" sz="1600" dirty="0" smtClean="0">
                <a:solidFill>
                  <a:schemeClr val="tx1"/>
                </a:solidFill>
              </a:rPr>
              <a:t>время;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у</a:t>
            </a:r>
            <a:r>
              <a:rPr lang="ru-RU" sz="1600" dirty="0" smtClean="0">
                <a:solidFill>
                  <a:schemeClr val="tx1"/>
                </a:solidFill>
              </a:rPr>
              <a:t>величение туристического потока.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052736"/>
            <a:ext cx="8136904" cy="179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увеличение привлекательности города для туристов путем развития туристской инфраструктуры</a:t>
            </a:r>
            <a:r>
              <a:rPr lang="ru-RU" sz="1500" dirty="0" smtClean="0"/>
              <a:t>.</a:t>
            </a:r>
            <a:r>
              <a:rPr lang="ru-RU" sz="1500" b="1" dirty="0" smtClean="0"/>
              <a:t> </a:t>
            </a:r>
          </a:p>
          <a:p>
            <a:endParaRPr lang="ru-RU" sz="1000" b="1" dirty="0" smtClean="0"/>
          </a:p>
          <a:p>
            <a:pPr>
              <a:lnSpc>
                <a:spcPct val="80000"/>
              </a:lnSpc>
            </a:pPr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600" dirty="0"/>
              <a:t>проектирование и благоустройство пяти пешеходных и </a:t>
            </a:r>
            <a:r>
              <a:rPr lang="ru-RU" sz="1600" dirty="0" err="1"/>
              <a:t>веломаршрутов</a:t>
            </a:r>
            <a:r>
              <a:rPr lang="ru-RU" sz="1600" dirty="0"/>
              <a:t> протяженностью 2,8 км, 2,2 км, 3,4 км, 1,7 км и 1,5 км соответственно. Благоустройство предполагает устройство дорожного покрытия, устройство покрытия велодорожек, которые будут проходить параллельно пешеходному маршруту, и организация освещения. </a:t>
            </a:r>
          </a:p>
          <a:p>
            <a:pPr>
              <a:lnSpc>
                <a:spcPct val="80000"/>
              </a:lnSpc>
            </a:pP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347864" y="2858204"/>
            <a:ext cx="561662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 smtClean="0"/>
              <a:t>И</a:t>
            </a:r>
            <a:r>
              <a:rPr lang="ru-RU" sz="1500" b="1" dirty="0" smtClean="0"/>
              <a:t>нвестиции </a:t>
            </a:r>
            <a:r>
              <a:rPr lang="ru-RU" sz="1500" b="1" dirty="0" err="1" smtClean="0"/>
              <a:t>подпроекта</a:t>
            </a:r>
            <a:r>
              <a:rPr lang="ru-RU" sz="1500" b="1" dirty="0" smtClean="0"/>
              <a:t> </a:t>
            </a:r>
            <a:r>
              <a:rPr lang="ru-RU" sz="1500" dirty="0" smtClean="0"/>
              <a:t>по видам </a:t>
            </a:r>
            <a:r>
              <a:rPr lang="ru-RU" sz="1500" dirty="0"/>
              <a:t>работ: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 smtClean="0"/>
              <a:t>проектные работы</a:t>
            </a:r>
            <a:endParaRPr lang="ru-RU" sz="1500" dirty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/>
              <a:t>д</a:t>
            </a:r>
            <a:r>
              <a:rPr lang="ru-RU" sz="1500" dirty="0" smtClean="0"/>
              <a:t>орожное покрытие, </a:t>
            </a:r>
            <a:r>
              <a:rPr lang="ru-RU" sz="1500" dirty="0" smtClean="0"/>
              <a:t>площадки</a:t>
            </a:r>
            <a:endParaRPr lang="ru-RU" sz="1500" dirty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 smtClean="0"/>
              <a:t>освещение </a:t>
            </a:r>
            <a:endParaRPr lang="ru-RU" sz="1500" dirty="0" smtClean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 err="1" smtClean="0"/>
              <a:t>велопарковки</a:t>
            </a:r>
            <a:r>
              <a:rPr lang="ru-RU" sz="1500" dirty="0" smtClean="0"/>
              <a:t> 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 smtClean="0"/>
              <a:t>речной </a:t>
            </a:r>
            <a:r>
              <a:rPr lang="ru-RU" sz="1500" dirty="0" smtClean="0"/>
              <a:t>причал и </a:t>
            </a:r>
            <a:r>
              <a:rPr lang="ru-RU" sz="1500" dirty="0" smtClean="0"/>
              <a:t>лестницы</a:t>
            </a:r>
            <a:endParaRPr lang="ru-RU" sz="1500" dirty="0" smtClean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/>
              <a:t>р</a:t>
            </a:r>
            <a:r>
              <a:rPr lang="ru-RU" sz="1500" dirty="0" smtClean="0"/>
              <a:t>ечной </a:t>
            </a:r>
            <a:r>
              <a:rPr lang="ru-RU" sz="1500" dirty="0" smtClean="0"/>
              <a:t>трамвайчик.</a:t>
            </a:r>
            <a:endParaRPr lang="ru-RU" sz="1500" dirty="0"/>
          </a:p>
          <a:p>
            <a:endParaRPr lang="ru-RU" dirty="0"/>
          </a:p>
        </p:txBody>
      </p:sp>
      <p:pic>
        <p:nvPicPr>
          <p:cNvPr id="2052" name="Picture 4" descr="C:\Documents and Settings\Юлия Бродская\Мои документы\Фотки\суздал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2417109" cy="188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42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Подсветка объектов культурного </a:t>
            </a:r>
            <a:r>
              <a:rPr lang="ru-RU" sz="2000" b="1" dirty="0" smtClean="0"/>
              <a:t>наследия»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725144"/>
            <a:ext cx="8208912" cy="1512168"/>
          </a:xfrm>
        </p:spPr>
        <p:txBody>
          <a:bodyPr>
            <a:norm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б</a:t>
            </a:r>
            <a:r>
              <a:rPr lang="ru-RU" sz="1600" dirty="0" smtClean="0">
                <a:solidFill>
                  <a:schemeClr val="tx1"/>
                </a:solidFill>
              </a:rPr>
              <a:t>удут созданы условия для осмотра достопримечательностей </a:t>
            </a:r>
            <a:r>
              <a:rPr lang="ru-RU" sz="1600" dirty="0">
                <a:solidFill>
                  <a:schemeClr val="tx1"/>
                </a:solidFill>
              </a:rPr>
              <a:t>и организации экскурсий в вечернее время</a:t>
            </a:r>
            <a:r>
              <a:rPr lang="ru-RU" sz="1600" dirty="0" smtClean="0">
                <a:solidFill>
                  <a:schemeClr val="tx1"/>
                </a:solidFill>
              </a:rPr>
              <a:t>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</a:rPr>
              <a:t>воплотится </a:t>
            </a:r>
            <a:r>
              <a:rPr lang="ru-RU" sz="1600" dirty="0">
                <a:solidFill>
                  <a:schemeClr val="tx1"/>
                </a:solidFill>
              </a:rPr>
              <a:t>концепция города как единого музея под отрытым небом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340769"/>
            <a:ext cx="813690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создание условий для осмотра архитектурных памятников Суздаля в темное время суток</a:t>
            </a:r>
            <a:r>
              <a:rPr lang="ru-RU" sz="1500" dirty="0" smtClean="0"/>
              <a:t>.</a:t>
            </a:r>
            <a:r>
              <a:rPr lang="ru-RU" sz="1500" b="1" dirty="0" smtClean="0"/>
              <a:t> </a:t>
            </a:r>
          </a:p>
          <a:p>
            <a:endParaRPr lang="ru-RU" sz="1000" b="1" dirty="0" smtClean="0"/>
          </a:p>
          <a:p>
            <a:pPr>
              <a:lnSpc>
                <a:spcPct val="80000"/>
              </a:lnSpc>
            </a:pPr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500" b="1" dirty="0" smtClean="0"/>
              <a:t> </a:t>
            </a:r>
            <a:r>
              <a:rPr lang="ru-RU" sz="1500" dirty="0" smtClean="0"/>
              <a:t>проведение работ для освещения </a:t>
            </a:r>
            <a:r>
              <a:rPr lang="ru-RU" sz="1600" dirty="0" smtClean="0"/>
              <a:t>28-ми </a:t>
            </a:r>
            <a:r>
              <a:rPr lang="ru-RU" sz="1600" dirty="0"/>
              <a:t>объектов культурного </a:t>
            </a:r>
            <a:r>
              <a:rPr lang="ru-RU" sz="1600" dirty="0" smtClean="0"/>
              <a:t>наследия и включает проектные работы, </a:t>
            </a:r>
            <a:r>
              <a:rPr lang="ru-RU" sz="1600" dirty="0"/>
              <a:t>прокладку </a:t>
            </a:r>
            <a:r>
              <a:rPr lang="ru-RU" sz="1600" dirty="0" err="1"/>
              <a:t>электрокабелей</a:t>
            </a:r>
            <a:r>
              <a:rPr lang="ru-RU" sz="1600" dirty="0"/>
              <a:t>, монтаж прожекторов и щитков управления, а также пуско-наладочные работы.</a:t>
            </a:r>
          </a:p>
          <a:p>
            <a:pPr>
              <a:lnSpc>
                <a:spcPct val="80000"/>
              </a:lnSpc>
            </a:pPr>
            <a:endParaRPr lang="ru-RU" sz="1600" dirty="0"/>
          </a:p>
          <a:p>
            <a:pPr>
              <a:lnSpc>
                <a:spcPct val="80000"/>
              </a:lnSpc>
            </a:pPr>
            <a:endParaRPr lang="ru-RU" sz="1500" dirty="0"/>
          </a:p>
          <a:p>
            <a:pPr>
              <a:lnSpc>
                <a:spcPct val="80000"/>
              </a:lnSpc>
            </a:pP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347864" y="2958024"/>
            <a:ext cx="54006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Инвестиции </a:t>
            </a:r>
            <a:r>
              <a:rPr lang="ru-RU" sz="1500" b="1" dirty="0" err="1"/>
              <a:t>подпроекта</a:t>
            </a:r>
            <a:r>
              <a:rPr lang="ru-RU" sz="1500" b="1" dirty="0"/>
              <a:t> </a:t>
            </a:r>
            <a:r>
              <a:rPr lang="ru-RU" sz="1500" dirty="0" smtClean="0"/>
              <a:t>по </a:t>
            </a:r>
            <a:r>
              <a:rPr lang="ru-RU" sz="1500" dirty="0"/>
              <a:t>видам </a:t>
            </a:r>
            <a:r>
              <a:rPr lang="ru-RU" sz="1500" dirty="0" smtClean="0"/>
              <a:t>работ: 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п</a:t>
            </a:r>
            <a:r>
              <a:rPr lang="ru-RU" sz="1500" dirty="0" smtClean="0"/>
              <a:t>роектные работы 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прокладка </a:t>
            </a:r>
            <a:r>
              <a:rPr lang="ru-RU" sz="1500" dirty="0" err="1" smtClean="0"/>
              <a:t>электрокабелей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м</a:t>
            </a:r>
            <a:r>
              <a:rPr lang="ru-RU" sz="1500" dirty="0" smtClean="0"/>
              <a:t>онтаж прожекторов и щитков управления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пуско-наладочные работы.</a:t>
            </a:r>
            <a:endParaRPr lang="ru-RU" sz="1500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80928"/>
            <a:ext cx="2448272" cy="178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442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Парк 950-летия г. Суздаля: фестивальное </a:t>
            </a:r>
            <a:r>
              <a:rPr lang="ru-RU" sz="2000" b="1" dirty="0" smtClean="0"/>
              <a:t>поле»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797152"/>
            <a:ext cx="8208912" cy="1512168"/>
          </a:xfrm>
        </p:spPr>
        <p:txBody>
          <a:bodyPr>
            <a:norm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у</a:t>
            </a:r>
            <a:r>
              <a:rPr lang="ru-RU" sz="1600" dirty="0" smtClean="0">
                <a:solidFill>
                  <a:schemeClr val="tx1"/>
                </a:solidFill>
              </a:rPr>
              <a:t>величение числа </a:t>
            </a:r>
            <a:r>
              <a:rPr lang="ru-RU" sz="1600" dirty="0">
                <a:solidFill>
                  <a:schemeClr val="tx1"/>
                </a:solidFill>
              </a:rPr>
              <a:t>массовых праздников, театрализованных представлений, народных гуляний, фестивалей </a:t>
            </a:r>
            <a:r>
              <a:rPr lang="ru-RU" sz="1600" dirty="0" smtClean="0">
                <a:solidFill>
                  <a:schemeClr val="tx1"/>
                </a:solidFill>
              </a:rPr>
              <a:t>искусств, проводимых в городе;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п</a:t>
            </a:r>
            <a:r>
              <a:rPr lang="ru-RU" sz="1600" dirty="0" smtClean="0">
                <a:solidFill>
                  <a:schemeClr val="tx1"/>
                </a:solidFill>
              </a:rPr>
              <a:t>арк </a:t>
            </a:r>
            <a:r>
              <a:rPr lang="ru-RU" sz="1600" dirty="0">
                <a:solidFill>
                  <a:schemeClr val="tx1"/>
                </a:solidFill>
              </a:rPr>
              <a:t>950-летия г. Суздаля станет местом досуга и отдыха жителей и гостей города.</a:t>
            </a: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052736"/>
            <a:ext cx="8136904" cy="2179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создание площадки для проведения массовых культурно-досуговых мероприятий в парке 950-летия города Суздаля</a:t>
            </a:r>
            <a:r>
              <a:rPr lang="ru-RU" sz="1500" dirty="0" smtClean="0"/>
              <a:t>.</a:t>
            </a:r>
            <a:r>
              <a:rPr lang="ru-RU" sz="1500" b="1" dirty="0" smtClean="0"/>
              <a:t> </a:t>
            </a:r>
          </a:p>
          <a:p>
            <a:endParaRPr lang="ru-RU" sz="1000" b="1" dirty="0" smtClean="0"/>
          </a:p>
          <a:p>
            <a:pPr>
              <a:lnSpc>
                <a:spcPct val="80000"/>
              </a:lnSpc>
            </a:pPr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600" dirty="0"/>
              <a:t>проведение проектных работ по созданию фестивального поля, благоустройство (озеленение, устройство дорожек, ландшафтный дизайн), прокладка </a:t>
            </a:r>
            <a:r>
              <a:rPr lang="ru-RU" sz="1600" dirty="0" err="1"/>
              <a:t>электрокоммуникаций</a:t>
            </a:r>
            <a:r>
              <a:rPr lang="ru-RU" sz="1600" dirty="0"/>
              <a:t>, приобретение сборно-разборной сцены, звукового, светового и лазерного оборудования, мобильного зрительного зала на 350 мест, светодиодного экрана(6х4м), генератора дыма и двух шатров.</a:t>
            </a:r>
          </a:p>
          <a:p>
            <a:pPr>
              <a:lnSpc>
                <a:spcPct val="80000"/>
              </a:lnSpc>
            </a:pPr>
            <a:endParaRPr lang="ru-RU" sz="1600" dirty="0"/>
          </a:p>
          <a:p>
            <a:pPr>
              <a:lnSpc>
                <a:spcPct val="80000"/>
              </a:lnSpc>
            </a:pPr>
            <a:endParaRPr lang="ru-RU" sz="1500" dirty="0"/>
          </a:p>
          <a:p>
            <a:pPr>
              <a:lnSpc>
                <a:spcPct val="80000"/>
              </a:lnSpc>
            </a:pP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2840208"/>
            <a:ext cx="5400600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Инвестиции </a:t>
            </a:r>
            <a:r>
              <a:rPr lang="ru-RU" sz="1500" b="1" dirty="0" err="1"/>
              <a:t>подпроекта</a:t>
            </a:r>
            <a:r>
              <a:rPr lang="ru-RU" sz="1500" b="1" dirty="0"/>
              <a:t> </a:t>
            </a:r>
            <a:r>
              <a:rPr lang="ru-RU" sz="1500" dirty="0" smtClean="0"/>
              <a:t>по </a:t>
            </a:r>
            <a:r>
              <a:rPr lang="ru-RU" sz="1500" dirty="0"/>
              <a:t>видам </a:t>
            </a:r>
            <a:r>
              <a:rPr lang="ru-RU" sz="1500" dirty="0" smtClean="0"/>
              <a:t>работ: 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п</a:t>
            </a:r>
            <a:r>
              <a:rPr lang="ru-RU" sz="1500" dirty="0" smtClean="0"/>
              <a:t>роектные работы 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благоустройство территории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прокладка </a:t>
            </a:r>
            <a:r>
              <a:rPr lang="ru-RU" sz="1500" dirty="0" err="1" smtClean="0"/>
              <a:t>электрокоммуникаций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м</a:t>
            </a:r>
            <a:r>
              <a:rPr lang="ru-RU" sz="1500" dirty="0" smtClean="0"/>
              <a:t>обильная сцена, экран, зрительный зал, </a:t>
            </a:r>
            <a:r>
              <a:rPr lang="ru-RU" sz="1500" dirty="0" smtClean="0"/>
              <a:t>шатры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оборудование.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40" y="2708920"/>
            <a:ext cx="2592288" cy="1901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442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720079"/>
          </a:xfrm>
        </p:spPr>
        <p:txBody>
          <a:bodyPr>
            <a:normAutofit/>
          </a:bodyPr>
          <a:lstStyle/>
          <a:p>
            <a:r>
              <a:rPr lang="ru-RU" altLang="x-none" sz="2000" b="1" dirty="0" smtClean="0">
                <a:latin typeface="Humanist 521 BT Extra Bold" pitchFamily="34" charset="-18"/>
              </a:rPr>
              <a:t>Город Тутаев (Ярославская область).</a:t>
            </a:r>
            <a:br>
              <a:rPr lang="ru-RU" altLang="x-none" sz="2000" b="1" dirty="0" smtClean="0">
                <a:latin typeface="Humanist 521 BT Extra Bold" pitchFamily="34" charset="-18"/>
              </a:rPr>
            </a:br>
            <a:r>
              <a:rPr lang="ru-RU" altLang="x-none" sz="2000" b="1" dirty="0" smtClean="0">
                <a:latin typeface="Humanist 521 BT Extra Bold" pitchFamily="34" charset="-18"/>
              </a:rPr>
              <a:t> Справочная информация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124744"/>
            <a:ext cx="7488832" cy="5184576"/>
          </a:xfrm>
        </p:spPr>
        <p:txBody>
          <a:bodyPr>
            <a:noAutofit/>
          </a:bodyPr>
          <a:lstStyle/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Город расположен </a:t>
            </a:r>
            <a:r>
              <a:rPr lang="ru-RU" sz="1600" dirty="0">
                <a:solidFill>
                  <a:schemeClr val="tx1"/>
                </a:solidFill>
              </a:rPr>
              <a:t>на обоих берегах Волги и возник в результате объединения двух самостоятельных городов Романова и </a:t>
            </a:r>
            <a:r>
              <a:rPr lang="ru-RU" sz="1600" dirty="0" smtClean="0">
                <a:solidFill>
                  <a:schemeClr val="tx1"/>
                </a:solidFill>
              </a:rPr>
              <a:t>Борисоглебска </a:t>
            </a: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На правом берегу Волги (Борисоглебская сторона) функционирует причал для четырехпалубных пассажирских теплоходов. Моста через Волгу город не </a:t>
            </a:r>
            <a:r>
              <a:rPr lang="ru-RU" sz="1600" dirty="0" smtClean="0">
                <a:solidFill>
                  <a:schemeClr val="tx1"/>
                </a:solidFill>
              </a:rPr>
              <a:t>имеет. </a:t>
            </a:r>
            <a:r>
              <a:rPr lang="ru-RU" sz="1600" dirty="0">
                <a:solidFill>
                  <a:schemeClr val="tx1"/>
                </a:solidFill>
              </a:rPr>
              <a:t>Автобусное сообщение с Ярославлем есть в обеих частях </a:t>
            </a:r>
            <a:r>
              <a:rPr lang="ru-RU" sz="1600" dirty="0" smtClean="0">
                <a:solidFill>
                  <a:schemeClr val="tx1"/>
                </a:solidFill>
              </a:rPr>
              <a:t>города. </a:t>
            </a:r>
            <a:r>
              <a:rPr lang="ru-RU" sz="1600" dirty="0">
                <a:solidFill>
                  <a:schemeClr val="tx1"/>
                </a:solidFill>
              </a:rPr>
              <a:t>Аэропорт Ярославль (</a:t>
            </a:r>
            <a:r>
              <a:rPr lang="ru-RU" sz="1600" dirty="0" err="1">
                <a:solidFill>
                  <a:schemeClr val="tx1"/>
                </a:solidFill>
              </a:rPr>
              <a:t>Туношна</a:t>
            </a:r>
            <a:r>
              <a:rPr lang="ru-RU" sz="1600" dirty="0">
                <a:solidFill>
                  <a:schemeClr val="tx1"/>
                </a:solidFill>
              </a:rPr>
              <a:t>) расположен в 67 км от Тутаева. 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Отдаленность  </a:t>
            </a:r>
            <a:r>
              <a:rPr lang="ru-RU" sz="1600" dirty="0">
                <a:solidFill>
                  <a:schemeClr val="tx1"/>
                </a:solidFill>
              </a:rPr>
              <a:t>34 </a:t>
            </a:r>
            <a:r>
              <a:rPr lang="ru-RU" sz="1600" dirty="0" smtClean="0">
                <a:solidFill>
                  <a:schemeClr val="tx1"/>
                </a:solidFill>
              </a:rPr>
              <a:t>км от Ярославля, </a:t>
            </a:r>
            <a:r>
              <a:rPr lang="ru-RU" sz="1600" dirty="0">
                <a:solidFill>
                  <a:schemeClr val="tx1"/>
                </a:solidFill>
              </a:rPr>
              <a:t>262 </a:t>
            </a:r>
            <a:r>
              <a:rPr lang="ru-RU" sz="1600" dirty="0" smtClean="0">
                <a:solidFill>
                  <a:schemeClr val="tx1"/>
                </a:solidFill>
              </a:rPr>
              <a:t>км от </a:t>
            </a:r>
            <a:r>
              <a:rPr lang="ru-RU" sz="1600" dirty="0">
                <a:solidFill>
                  <a:schemeClr val="tx1"/>
                </a:solidFill>
              </a:rPr>
              <a:t>Москвы </a:t>
            </a:r>
            <a:r>
              <a:rPr lang="ru-RU" sz="1600" dirty="0" smtClean="0">
                <a:solidFill>
                  <a:schemeClr val="tx1"/>
                </a:solidFill>
              </a:rPr>
              <a:t>, </a:t>
            </a:r>
            <a:r>
              <a:rPr lang="ru-RU" sz="1600" dirty="0">
                <a:solidFill>
                  <a:schemeClr val="tx1"/>
                </a:solidFill>
              </a:rPr>
              <a:t>578 </a:t>
            </a:r>
            <a:r>
              <a:rPr lang="ru-RU" sz="1600" dirty="0" smtClean="0">
                <a:solidFill>
                  <a:schemeClr val="tx1"/>
                </a:solidFill>
              </a:rPr>
              <a:t>км от </a:t>
            </a:r>
            <a:r>
              <a:rPr lang="ru-RU" sz="1600" dirty="0">
                <a:solidFill>
                  <a:schemeClr val="tx1"/>
                </a:solidFill>
              </a:rPr>
              <a:t>Санкт-Петербурга </a:t>
            </a:r>
            <a:r>
              <a:rPr lang="ru-RU" sz="1600" dirty="0" smtClean="0">
                <a:solidFill>
                  <a:schemeClr val="tx1"/>
                </a:solidFill>
              </a:rPr>
              <a:t> и </a:t>
            </a:r>
            <a:r>
              <a:rPr lang="ru-RU" sz="1600" dirty="0">
                <a:solidFill>
                  <a:schemeClr val="tx1"/>
                </a:solidFill>
              </a:rPr>
              <a:t>320 км  </a:t>
            </a:r>
            <a:r>
              <a:rPr lang="ru-RU" sz="1600" dirty="0" smtClean="0">
                <a:solidFill>
                  <a:schemeClr val="tx1"/>
                </a:solidFill>
              </a:rPr>
              <a:t>от </a:t>
            </a:r>
            <a:r>
              <a:rPr lang="ru-RU" sz="1600" dirty="0">
                <a:solidFill>
                  <a:schemeClr val="tx1"/>
                </a:solidFill>
              </a:rPr>
              <a:t>Нижнего Новгорода 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Численность населения  на 01.01 2015 г. составила 40 340 человек </a:t>
            </a: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Город </a:t>
            </a:r>
            <a:r>
              <a:rPr lang="ru-RU" sz="1600" dirty="0" smtClean="0">
                <a:solidFill>
                  <a:schemeClr val="tx1"/>
                </a:solidFill>
              </a:rPr>
              <a:t>Романов </a:t>
            </a:r>
            <a:r>
              <a:rPr lang="ru-RU" sz="1600" dirty="0">
                <a:solidFill>
                  <a:schemeClr val="tx1"/>
                </a:solidFill>
              </a:rPr>
              <a:t>основан </a:t>
            </a:r>
            <a:r>
              <a:rPr lang="ru-RU" sz="1600" dirty="0" smtClean="0">
                <a:solidFill>
                  <a:schemeClr val="tx1"/>
                </a:solidFill>
              </a:rPr>
              <a:t>в </a:t>
            </a:r>
            <a:r>
              <a:rPr lang="en-US" sz="1600" dirty="0">
                <a:solidFill>
                  <a:schemeClr val="tx1"/>
                </a:solidFill>
              </a:rPr>
              <a:t>XIII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века, </a:t>
            </a:r>
            <a:r>
              <a:rPr lang="ru-RU" sz="1600" dirty="0">
                <a:solidFill>
                  <a:schemeClr val="tx1"/>
                </a:solidFill>
              </a:rPr>
              <a:t>а в 1283 году на противоположном берегу </a:t>
            </a:r>
            <a:r>
              <a:rPr lang="ru-RU" sz="1600" dirty="0" smtClean="0">
                <a:solidFill>
                  <a:schemeClr val="tx1"/>
                </a:solidFill>
              </a:rPr>
              <a:t>Волги </a:t>
            </a:r>
            <a:r>
              <a:rPr lang="ru-RU" sz="1600" dirty="0">
                <a:solidFill>
                  <a:schemeClr val="tx1"/>
                </a:solidFill>
              </a:rPr>
              <a:t>основана Борисоглебская </a:t>
            </a:r>
            <a:r>
              <a:rPr lang="ru-RU" sz="1600" dirty="0" smtClean="0">
                <a:solidFill>
                  <a:schemeClr val="tx1"/>
                </a:solidFill>
              </a:rPr>
              <a:t>сторона</a:t>
            </a: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Б</a:t>
            </a:r>
            <a:r>
              <a:rPr lang="ru-RU" sz="1600" dirty="0" smtClean="0">
                <a:solidFill>
                  <a:schemeClr val="tx1"/>
                </a:solidFill>
              </a:rPr>
              <a:t>олее </a:t>
            </a:r>
            <a:r>
              <a:rPr lang="ru-RU" sz="1600" dirty="0">
                <a:solidFill>
                  <a:schemeClr val="tx1"/>
                </a:solidFill>
              </a:rPr>
              <a:t>160 объектов культурного </a:t>
            </a:r>
            <a:r>
              <a:rPr lang="ru-RU" sz="1600" dirty="0" smtClean="0">
                <a:solidFill>
                  <a:schemeClr val="tx1"/>
                </a:solidFill>
              </a:rPr>
              <a:t>наследия</a:t>
            </a: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Ж</a:t>
            </a:r>
            <a:r>
              <a:rPr lang="ru-RU" sz="1600" dirty="0" smtClean="0">
                <a:solidFill>
                  <a:schemeClr val="tx1"/>
                </a:solidFill>
              </a:rPr>
              <a:t>ивописный  старый город на холмистых берегах Волги, который входит </a:t>
            </a:r>
            <a:r>
              <a:rPr lang="ru-RU" sz="1600" dirty="0">
                <a:solidFill>
                  <a:schemeClr val="tx1"/>
                </a:solidFill>
              </a:rPr>
              <a:t>в маршрут «Золотое кольцо России</a:t>
            </a:r>
            <a:r>
              <a:rPr lang="ru-RU" sz="1600" dirty="0" smtClean="0">
                <a:solidFill>
                  <a:schemeClr val="tx1"/>
                </a:solidFill>
              </a:rPr>
              <a:t>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39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931224" cy="504056"/>
          </a:xfrm>
        </p:spPr>
        <p:txBody>
          <a:bodyPr>
            <a:normAutofit/>
          </a:bodyPr>
          <a:lstStyle/>
          <a:p>
            <a:r>
              <a:rPr lang="ru-RU" altLang="x-none" sz="2000" b="1" dirty="0" err="1">
                <a:latin typeface="Humanist 521 BT Extra Bold" pitchFamily="34" charset="-18"/>
              </a:rPr>
              <a:t>Подпроекты</a:t>
            </a:r>
            <a:r>
              <a:rPr lang="ru-RU" altLang="x-none" sz="2000" b="1" dirty="0">
                <a:latin typeface="Humanist 521 BT Extra Bold" pitchFamily="34" charset="-18"/>
              </a:rPr>
              <a:t> города </a:t>
            </a:r>
            <a:r>
              <a:rPr lang="ru-RU" altLang="x-none" sz="2000" b="1" dirty="0" smtClean="0">
                <a:latin typeface="Humanist 521 BT Extra Bold" pitchFamily="34" charset="-18"/>
              </a:rPr>
              <a:t>Тутаева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283968" y="1484784"/>
            <a:ext cx="4320480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000" dirty="0"/>
              <a:t>Туристский информационный центр города Тутаева (Романово-Борисоглебска</a:t>
            </a:r>
            <a:r>
              <a:rPr lang="ru-RU" sz="2000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Создание системы туристической </a:t>
            </a:r>
            <a:r>
              <a:rPr lang="ru-RU" sz="2000" dirty="0" smtClean="0"/>
              <a:t>навигации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err="1"/>
              <a:t>Кустодиевская</a:t>
            </a:r>
            <a:r>
              <a:rPr lang="ru-RU" sz="2000" dirty="0"/>
              <a:t> переправа (организация двух стационарных пассажирских причалов в городе Тутаеве (</a:t>
            </a:r>
            <a:r>
              <a:rPr lang="ru-RU" sz="2000" dirty="0" smtClean="0"/>
              <a:t>Романов-Борисоглебске)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Благоустройство туристических </a:t>
            </a:r>
            <a:r>
              <a:rPr lang="ru-RU" sz="2000" dirty="0" smtClean="0"/>
              <a:t>маршрутов</a:t>
            </a:r>
          </a:p>
          <a:p>
            <a:endParaRPr lang="ru-RU" sz="1900" dirty="0" smtClean="0"/>
          </a:p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68759"/>
            <a:ext cx="3024336" cy="2014964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3573016"/>
            <a:ext cx="3033595" cy="2227796"/>
          </a:xfrm>
        </p:spPr>
      </p:pic>
    </p:spTree>
    <p:extLst>
      <p:ext uri="{BB962C8B-B14F-4D97-AF65-F5344CB8AC3E}">
        <p14:creationId xmlns:p14="http://schemas.microsoft.com/office/powerpoint/2010/main" val="269336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Туристский информационный центр города Тутаева (</a:t>
            </a:r>
            <a:r>
              <a:rPr lang="ru-RU" sz="2000" b="1" dirty="0" smtClean="0"/>
              <a:t>Романово-Борисоглебска)»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124744"/>
            <a:ext cx="7488832" cy="5328592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1600" b="1" dirty="0">
                <a:solidFill>
                  <a:schemeClr val="tx1"/>
                </a:solidFill>
              </a:rPr>
              <a:t>Цель </a:t>
            </a:r>
            <a:r>
              <a:rPr lang="ru-RU" sz="16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600" dirty="0" smtClean="0">
                <a:solidFill>
                  <a:schemeClr val="tx1"/>
                </a:solidFill>
              </a:rPr>
              <a:t> – </a:t>
            </a:r>
            <a:r>
              <a:rPr lang="ru-RU" sz="1600" dirty="0">
                <a:solidFill>
                  <a:schemeClr val="tx1"/>
                </a:solidFill>
              </a:rPr>
              <a:t>обеспечение информационной доступности туристической инфраструктуры, а также увеличение числа туристов и продолжительности их пребывания на территории </a:t>
            </a:r>
            <a:r>
              <a:rPr lang="ru-RU" sz="1600" dirty="0" err="1">
                <a:solidFill>
                  <a:schemeClr val="tx1"/>
                </a:solidFill>
              </a:rPr>
              <a:t>Тутаевского</a:t>
            </a:r>
            <a:r>
              <a:rPr lang="ru-RU" sz="1600" dirty="0">
                <a:solidFill>
                  <a:schemeClr val="tx1"/>
                </a:solidFill>
              </a:rPr>
              <a:t> района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lnSpc>
                <a:spcPct val="80000"/>
              </a:lnSpc>
            </a:pPr>
            <a:r>
              <a:rPr lang="ru-RU" sz="1500" b="1" dirty="0">
                <a:solidFill>
                  <a:schemeClr val="tx1"/>
                </a:solidFill>
              </a:rPr>
              <a:t>Проект предусматривает </a:t>
            </a:r>
            <a:r>
              <a:rPr lang="ru-RU" sz="1600" dirty="0">
                <a:solidFill>
                  <a:schemeClr val="tx1"/>
                </a:solidFill>
              </a:rPr>
              <a:t>оборудование </a:t>
            </a:r>
            <a:r>
              <a:rPr lang="ru-RU" sz="1600" dirty="0" smtClean="0">
                <a:solidFill>
                  <a:schemeClr val="tx1"/>
                </a:solidFill>
              </a:rPr>
              <a:t>ТИЦ на обоих берегах Волги и </a:t>
            </a:r>
            <a:r>
              <a:rPr lang="ru-RU" sz="1600" dirty="0">
                <a:solidFill>
                  <a:schemeClr val="tx1"/>
                </a:solidFill>
              </a:rPr>
              <a:t>включает проведение ремонтных работ с обустройством инженерных </a:t>
            </a:r>
            <a:r>
              <a:rPr lang="ru-RU" sz="1600" dirty="0" smtClean="0">
                <a:solidFill>
                  <a:schemeClr val="tx1"/>
                </a:solidFill>
              </a:rPr>
              <a:t>сетей; телефонию; </a:t>
            </a:r>
            <a:r>
              <a:rPr lang="ru-RU" sz="1600" dirty="0">
                <a:solidFill>
                  <a:schemeClr val="tx1"/>
                </a:solidFill>
              </a:rPr>
              <a:t>благоустройство территории </a:t>
            </a:r>
            <a:r>
              <a:rPr lang="ru-RU" sz="1600" dirty="0" smtClean="0">
                <a:solidFill>
                  <a:schemeClr val="tx1"/>
                </a:solidFill>
              </a:rPr>
              <a:t>(дорожки, лавочки, фонари); </a:t>
            </a:r>
            <a:r>
              <a:rPr lang="ru-RU" sz="1600" dirty="0">
                <a:solidFill>
                  <a:schemeClr val="tx1"/>
                </a:solidFill>
              </a:rPr>
              <a:t>приобретение </a:t>
            </a:r>
            <a:r>
              <a:rPr lang="ru-RU" sz="1600" dirty="0" smtClean="0">
                <a:solidFill>
                  <a:schemeClr val="tx1"/>
                </a:solidFill>
              </a:rPr>
              <a:t>офисной, </a:t>
            </a:r>
            <a:r>
              <a:rPr lang="ru-RU" sz="1600" dirty="0">
                <a:solidFill>
                  <a:schemeClr val="tx1"/>
                </a:solidFill>
              </a:rPr>
              <a:t>технологической мебели и оборудования, </a:t>
            </a:r>
            <a:r>
              <a:rPr lang="ru-RU" sz="1600" dirty="0" smtClean="0">
                <a:solidFill>
                  <a:schemeClr val="tx1"/>
                </a:solidFill>
              </a:rPr>
              <a:t>в </a:t>
            </a:r>
            <a:r>
              <a:rPr lang="ru-RU" sz="1600" dirty="0" err="1" smtClean="0">
                <a:solidFill>
                  <a:schemeClr val="tx1"/>
                </a:solidFill>
              </a:rPr>
              <a:t>т.ч</a:t>
            </a:r>
            <a:r>
              <a:rPr lang="ru-RU" sz="1600" dirty="0" smtClean="0">
                <a:solidFill>
                  <a:schemeClr val="tx1"/>
                </a:solidFill>
              </a:rPr>
              <a:t>. для </a:t>
            </a:r>
            <a:r>
              <a:rPr lang="ru-RU" sz="1600" dirty="0">
                <a:solidFill>
                  <a:schemeClr val="tx1"/>
                </a:solidFill>
              </a:rPr>
              <a:t>конференц-центра с выставочными </a:t>
            </a:r>
            <a:r>
              <a:rPr lang="ru-RU" sz="1600" dirty="0" smtClean="0">
                <a:solidFill>
                  <a:schemeClr val="tx1"/>
                </a:solidFill>
              </a:rPr>
              <a:t>функциями и </a:t>
            </a:r>
            <a:r>
              <a:rPr lang="ru-RU" sz="1600" dirty="0">
                <a:solidFill>
                  <a:schemeClr val="tx1"/>
                </a:solidFill>
              </a:rPr>
              <a:t>посетителей с ограниченными возможностями (подъемник для инвалидов, видео и </a:t>
            </a:r>
            <a:r>
              <a:rPr lang="ru-RU" sz="1600" dirty="0" err="1">
                <a:solidFill>
                  <a:schemeClr val="tx1"/>
                </a:solidFill>
              </a:rPr>
              <a:t>звуко</a:t>
            </a:r>
            <a:r>
              <a:rPr lang="ru-RU" sz="1600" dirty="0">
                <a:solidFill>
                  <a:schemeClr val="tx1"/>
                </a:solidFill>
              </a:rPr>
              <a:t> увеличители и т.д.)</a:t>
            </a:r>
            <a:r>
              <a:rPr lang="ru-RU" sz="1600" dirty="0" smtClean="0">
                <a:solidFill>
                  <a:schemeClr val="tx1"/>
                </a:solidFill>
              </a:rPr>
              <a:t>; </a:t>
            </a:r>
            <a:r>
              <a:rPr lang="ru-RU" sz="1600" dirty="0">
                <a:solidFill>
                  <a:schemeClr val="tx1"/>
                </a:solidFill>
              </a:rPr>
              <a:t>видео и фотоаппаратуры; костюмов для встречи туристов, спортивного инвентаря (велосипедов, палок для трекинга</a:t>
            </a:r>
            <a:r>
              <a:rPr lang="ru-RU" sz="1600" dirty="0" smtClean="0">
                <a:solidFill>
                  <a:schemeClr val="tx1"/>
                </a:solidFill>
              </a:rPr>
              <a:t>), а также разработку </a:t>
            </a:r>
            <a:r>
              <a:rPr lang="ru-RU" sz="1600" dirty="0">
                <a:solidFill>
                  <a:schemeClr val="tx1"/>
                </a:solidFill>
              </a:rPr>
              <a:t>веб-сайта. 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endParaRPr lang="ru-RU" sz="1200" dirty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r>
              <a:rPr lang="ru-RU" sz="15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15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500" b="1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по </a:t>
            </a:r>
            <a:r>
              <a:rPr lang="ru-RU" sz="1500" dirty="0" smtClean="0">
                <a:solidFill>
                  <a:schemeClr val="tx1"/>
                </a:solidFill>
              </a:rPr>
              <a:t>видам </a:t>
            </a:r>
            <a:r>
              <a:rPr lang="ru-RU" sz="1500" dirty="0">
                <a:solidFill>
                  <a:schemeClr val="tx1"/>
                </a:solidFill>
              </a:rPr>
              <a:t>работ:</a:t>
            </a: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п</a:t>
            </a:r>
            <a:r>
              <a:rPr lang="ru-RU" sz="1600" dirty="0" smtClean="0">
                <a:solidFill>
                  <a:schemeClr val="tx1"/>
                </a:solidFill>
              </a:rPr>
              <a:t>роектные и ремонтные работы, </a:t>
            </a:r>
            <a:r>
              <a:rPr lang="ru-RU" sz="1600" dirty="0" smtClean="0">
                <a:solidFill>
                  <a:schemeClr val="tx1"/>
                </a:solidFill>
              </a:rPr>
              <a:t>благоустройство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и</a:t>
            </a:r>
            <a:r>
              <a:rPr lang="ru-RU" sz="1600" dirty="0" smtClean="0">
                <a:solidFill>
                  <a:schemeClr val="tx1"/>
                </a:solidFill>
              </a:rPr>
              <a:t>нженерные системы и телефонная </a:t>
            </a:r>
            <a:r>
              <a:rPr lang="ru-RU" sz="1600" dirty="0" smtClean="0">
                <a:solidFill>
                  <a:schemeClr val="tx1"/>
                </a:solidFill>
              </a:rPr>
              <a:t>связь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о</a:t>
            </a:r>
            <a:r>
              <a:rPr lang="ru-RU" sz="1600" dirty="0" smtClean="0">
                <a:solidFill>
                  <a:schemeClr val="tx1"/>
                </a:solidFill>
              </a:rPr>
              <a:t>борудование, фото, видео и </a:t>
            </a:r>
            <a:r>
              <a:rPr lang="ru-RU" sz="1600" dirty="0" smtClean="0">
                <a:solidFill>
                  <a:schemeClr val="tx1"/>
                </a:solidFill>
              </a:rPr>
              <a:t>оргтехника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500" dirty="0">
                <a:solidFill>
                  <a:schemeClr val="tx1"/>
                </a:solidFill>
              </a:rPr>
              <a:t>м</a:t>
            </a:r>
            <a:r>
              <a:rPr lang="ru-RU" sz="1500" dirty="0" smtClean="0">
                <a:solidFill>
                  <a:schemeClr val="tx1"/>
                </a:solidFill>
              </a:rPr>
              <a:t>ебель  и наружные </a:t>
            </a:r>
            <a:r>
              <a:rPr lang="ru-RU" sz="1500" dirty="0" smtClean="0">
                <a:solidFill>
                  <a:schemeClr val="tx1"/>
                </a:solidFill>
              </a:rPr>
              <a:t>вывески</a:t>
            </a:r>
            <a:endParaRPr lang="ru-RU" sz="15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р</a:t>
            </a:r>
            <a:r>
              <a:rPr lang="ru-RU" sz="1600" dirty="0" smtClean="0">
                <a:solidFill>
                  <a:schemeClr val="tx1"/>
                </a:solidFill>
              </a:rPr>
              <a:t>азработка </a:t>
            </a:r>
            <a:r>
              <a:rPr lang="ru-RU" sz="1600" dirty="0" smtClean="0">
                <a:solidFill>
                  <a:schemeClr val="tx1"/>
                </a:solidFill>
              </a:rPr>
              <a:t>вебсайта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к</a:t>
            </a:r>
            <a:r>
              <a:rPr lang="ru-RU" sz="1600" dirty="0" smtClean="0">
                <a:solidFill>
                  <a:schemeClr val="tx1"/>
                </a:solidFill>
              </a:rPr>
              <a:t>остюмы и спортивный </a:t>
            </a:r>
            <a:r>
              <a:rPr lang="ru-RU" sz="1600" dirty="0" smtClean="0">
                <a:solidFill>
                  <a:schemeClr val="tx1"/>
                </a:solidFill>
              </a:rPr>
              <a:t>инвентарь</a:t>
            </a:r>
            <a:r>
              <a:rPr lang="ru-RU" sz="1500" dirty="0" smtClean="0">
                <a:solidFill>
                  <a:schemeClr val="tx1"/>
                </a:solidFill>
              </a:rPr>
              <a:t>.</a:t>
            </a:r>
            <a:endParaRPr lang="ru-RU" sz="15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endParaRPr lang="ru-RU" sz="1200" dirty="0" smtClean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5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500" b="1" dirty="0" err="1" smtClean="0">
                <a:solidFill>
                  <a:schemeClr val="tx1"/>
                </a:solidFill>
              </a:rPr>
              <a:t>подпроекта</a:t>
            </a:r>
            <a:endParaRPr lang="ru-RU" sz="15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500" dirty="0">
                <a:solidFill>
                  <a:schemeClr val="tx1"/>
                </a:solidFill>
              </a:rPr>
              <a:t>о</a:t>
            </a:r>
            <a:r>
              <a:rPr lang="ru-RU" sz="1500" dirty="0" smtClean="0">
                <a:solidFill>
                  <a:schemeClr val="tx1"/>
                </a:solidFill>
              </a:rPr>
              <a:t>казание информационных услуг и услуг бронирования для туристов;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500" dirty="0" smtClean="0">
                <a:solidFill>
                  <a:schemeClr val="tx1"/>
                </a:solidFill>
              </a:rPr>
              <a:t>предоставление бесплатных экскурсий  силами волонтеров;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500" dirty="0">
                <a:solidFill>
                  <a:schemeClr val="tx1"/>
                </a:solidFill>
              </a:rPr>
              <a:t>в</a:t>
            </a:r>
            <a:r>
              <a:rPr lang="ru-RU" sz="1500" dirty="0" smtClean="0">
                <a:solidFill>
                  <a:schemeClr val="tx1"/>
                </a:solidFill>
              </a:rPr>
              <a:t>ыставки и мастер-классы.</a:t>
            </a:r>
          </a:p>
        </p:txBody>
      </p:sp>
    </p:spTree>
    <p:extLst>
      <p:ext uri="{BB962C8B-B14F-4D97-AF65-F5344CB8AC3E}">
        <p14:creationId xmlns:p14="http://schemas.microsoft.com/office/powerpoint/2010/main" val="357425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x-none" sz="2000" b="1" dirty="0" err="1" smtClean="0">
                <a:latin typeface="Humanist 521 BT Extra Bold" pitchFamily="34" charset="-18"/>
              </a:rPr>
              <a:t>Подпроекты</a:t>
            </a:r>
            <a:r>
              <a:rPr lang="ru-RU" altLang="x-none" sz="2000" b="1" dirty="0" smtClean="0">
                <a:latin typeface="Humanist 521 BT Extra Bold" pitchFamily="34" charset="-18"/>
              </a:rPr>
              <a:t> города Арзамаса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484784"/>
            <a:ext cx="4392488" cy="475252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000" dirty="0"/>
              <a:t>Создание туристско-информационного центра и развитие системы туристической навигации в городе Арзамасе</a:t>
            </a:r>
            <a:r>
              <a:rPr lang="ru-RU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Развитие экспозиции и создание возможностей для организации выставок передвижного фонда и народных художественных </a:t>
            </a:r>
            <a:r>
              <a:rPr lang="ru-RU" sz="2000" dirty="0" smtClean="0"/>
              <a:t>промыслов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Ремонт здания и модернизация оснащения </a:t>
            </a:r>
            <a:r>
              <a:rPr lang="ru-RU" sz="2000" dirty="0" err="1"/>
              <a:t>Арзамасского</a:t>
            </a:r>
            <a:r>
              <a:rPr lang="ru-RU" sz="2000" dirty="0"/>
              <a:t> театра </a:t>
            </a:r>
            <a:r>
              <a:rPr lang="ru-RU" sz="2000" dirty="0" smtClean="0"/>
              <a:t>драмы</a:t>
            </a:r>
            <a:endParaRPr lang="ru-RU" sz="2000" dirty="0"/>
          </a:p>
        </p:txBody>
      </p:sp>
      <p:pic>
        <p:nvPicPr>
          <p:cNvPr id="6" name="Picture 3" descr="C:\Documents and Settings\Юлия Бродская\Мои документы\Фотки\Arzamas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89040"/>
            <a:ext cx="345638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12777"/>
            <a:ext cx="3466728" cy="2232248"/>
          </a:xfrm>
        </p:spPr>
      </p:pic>
    </p:spTree>
    <p:extLst>
      <p:ext uri="{BB962C8B-B14F-4D97-AF65-F5344CB8AC3E}">
        <p14:creationId xmlns:p14="http://schemas.microsoft.com/office/powerpoint/2010/main" val="91297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Создание системы туристической </a:t>
            </a:r>
            <a:r>
              <a:rPr lang="ru-RU" sz="2000" b="1" dirty="0" smtClean="0"/>
              <a:t>навигации»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24744"/>
            <a:ext cx="7920880" cy="5472608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6400" b="1" dirty="0">
                <a:solidFill>
                  <a:schemeClr val="tx1"/>
                </a:solidFill>
              </a:rPr>
              <a:t>Цель </a:t>
            </a:r>
            <a:r>
              <a:rPr lang="ru-RU" sz="6400" b="1" dirty="0" smtClean="0">
                <a:solidFill>
                  <a:schemeClr val="tx1"/>
                </a:solidFill>
              </a:rPr>
              <a:t> </a:t>
            </a:r>
            <a:r>
              <a:rPr lang="ru-RU" sz="64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6400" b="1" dirty="0" smtClean="0">
                <a:solidFill>
                  <a:schemeClr val="tx1"/>
                </a:solidFill>
              </a:rPr>
              <a:t> </a:t>
            </a:r>
            <a:r>
              <a:rPr lang="ru-RU" sz="6400" dirty="0" smtClean="0">
                <a:solidFill>
                  <a:schemeClr val="tx1"/>
                </a:solidFill>
              </a:rPr>
              <a:t>– </a:t>
            </a:r>
            <a:r>
              <a:rPr lang="ru-RU" sz="6400" dirty="0">
                <a:solidFill>
                  <a:schemeClr val="tx1"/>
                </a:solidFill>
              </a:rPr>
              <a:t>создание комфортной среды для пребывания туристов и развитие туристической </a:t>
            </a:r>
            <a:r>
              <a:rPr lang="ru-RU" sz="6400" dirty="0" err="1">
                <a:solidFill>
                  <a:schemeClr val="tx1"/>
                </a:solidFill>
              </a:rPr>
              <a:t>дестинации</a:t>
            </a:r>
            <a:r>
              <a:rPr lang="ru-RU" sz="6400" dirty="0">
                <a:solidFill>
                  <a:schemeClr val="tx1"/>
                </a:solidFill>
              </a:rPr>
              <a:t> г. Тутаев</a:t>
            </a:r>
            <a:r>
              <a:rPr lang="ru-RU" sz="6400" dirty="0" smtClean="0">
                <a:solidFill>
                  <a:schemeClr val="tx1"/>
                </a:solidFill>
              </a:rPr>
              <a:t>.</a:t>
            </a:r>
            <a:endParaRPr lang="ru-RU" sz="64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4800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sz="6400" b="1" dirty="0" err="1" smtClean="0">
                <a:solidFill>
                  <a:schemeClr val="tx1"/>
                </a:solidFill>
              </a:rPr>
              <a:t>Подпроект</a:t>
            </a:r>
            <a:r>
              <a:rPr lang="ru-RU" sz="6400" b="1" dirty="0" smtClean="0">
                <a:solidFill>
                  <a:schemeClr val="tx1"/>
                </a:solidFill>
              </a:rPr>
              <a:t> предусматривает </a:t>
            </a:r>
            <a:r>
              <a:rPr lang="ru-RU" sz="6400" dirty="0" smtClean="0">
                <a:solidFill>
                  <a:schemeClr val="tx1"/>
                </a:solidFill>
              </a:rPr>
              <a:t>установку дорожных и домовых указателей, информационных </a:t>
            </a:r>
            <a:r>
              <a:rPr lang="ru-RU" sz="6400" dirty="0">
                <a:solidFill>
                  <a:schemeClr val="tx1"/>
                </a:solidFill>
              </a:rPr>
              <a:t>досок </a:t>
            </a:r>
            <a:r>
              <a:rPr lang="ru-RU" sz="6400" dirty="0" smtClean="0">
                <a:solidFill>
                  <a:schemeClr val="tx1"/>
                </a:solidFill>
              </a:rPr>
              <a:t>и стендов у </a:t>
            </a:r>
            <a:r>
              <a:rPr lang="ru-RU" sz="6400" dirty="0">
                <a:solidFill>
                  <a:schemeClr val="tx1"/>
                </a:solidFill>
              </a:rPr>
              <a:t>объектов туристического показа, </a:t>
            </a:r>
            <a:r>
              <a:rPr lang="ru-RU" sz="6400" dirty="0" smtClean="0">
                <a:solidFill>
                  <a:schemeClr val="tx1"/>
                </a:solidFill>
              </a:rPr>
              <a:t>стеклоэкрана </a:t>
            </a:r>
            <a:r>
              <a:rPr lang="ru-RU" sz="6400" dirty="0">
                <a:solidFill>
                  <a:schemeClr val="tx1"/>
                </a:solidFill>
              </a:rPr>
              <a:t>с графической прорисовкой утраченной Спасской церкви, </a:t>
            </a:r>
            <a:r>
              <a:rPr lang="ru-RU" sz="6400" dirty="0" smtClean="0">
                <a:solidFill>
                  <a:schemeClr val="tx1"/>
                </a:solidFill>
              </a:rPr>
              <a:t>баннеров </a:t>
            </a:r>
            <a:r>
              <a:rPr lang="ru-RU" sz="6400" dirty="0">
                <a:solidFill>
                  <a:schemeClr val="tx1"/>
                </a:solidFill>
              </a:rPr>
              <a:t>на фасадах </a:t>
            </a:r>
            <a:r>
              <a:rPr lang="ru-RU" sz="6400" dirty="0" smtClean="0">
                <a:solidFill>
                  <a:schemeClr val="tx1"/>
                </a:solidFill>
              </a:rPr>
              <a:t>домов, карт </a:t>
            </a:r>
            <a:r>
              <a:rPr lang="ru-RU" sz="6400" dirty="0">
                <a:solidFill>
                  <a:schemeClr val="tx1"/>
                </a:solidFill>
              </a:rPr>
              <a:t>и </a:t>
            </a:r>
            <a:r>
              <a:rPr lang="ru-RU" sz="6400" dirty="0" smtClean="0">
                <a:solidFill>
                  <a:schemeClr val="tx1"/>
                </a:solidFill>
              </a:rPr>
              <a:t>информационных тумб, </a:t>
            </a:r>
            <a:r>
              <a:rPr lang="ru-RU" sz="6400" dirty="0">
                <a:solidFill>
                  <a:schemeClr val="tx1"/>
                </a:solidFill>
              </a:rPr>
              <a:t>стел на </a:t>
            </a:r>
            <a:r>
              <a:rPr lang="ru-RU" sz="6400" dirty="0" smtClean="0">
                <a:solidFill>
                  <a:schemeClr val="tx1"/>
                </a:solidFill>
              </a:rPr>
              <a:t>въездах в город , </a:t>
            </a:r>
            <a:r>
              <a:rPr lang="ru-RU" sz="6400" dirty="0">
                <a:solidFill>
                  <a:schemeClr val="tx1"/>
                </a:solidFill>
              </a:rPr>
              <a:t>вывески с названием города на </a:t>
            </a:r>
            <a:r>
              <a:rPr lang="ru-RU" sz="6400" dirty="0" smtClean="0">
                <a:solidFill>
                  <a:schemeClr val="tx1"/>
                </a:solidFill>
              </a:rPr>
              <a:t>берегах Волги, информационных  киосков</a:t>
            </a:r>
            <a:r>
              <a:rPr lang="ru-RU" sz="6400" dirty="0">
                <a:solidFill>
                  <a:schemeClr val="tx1"/>
                </a:solidFill>
              </a:rPr>
              <a:t>, </a:t>
            </a:r>
            <a:r>
              <a:rPr lang="ru-RU" sz="6400" dirty="0" smtClean="0">
                <a:solidFill>
                  <a:schemeClr val="tx1"/>
                </a:solidFill>
              </a:rPr>
              <a:t>в </a:t>
            </a:r>
            <a:r>
              <a:rPr lang="ru-RU" sz="6400" dirty="0" err="1" smtClean="0">
                <a:solidFill>
                  <a:schemeClr val="tx1"/>
                </a:solidFill>
              </a:rPr>
              <a:t>т.ч</a:t>
            </a:r>
            <a:r>
              <a:rPr lang="ru-RU" sz="6400" dirty="0" smtClean="0">
                <a:solidFill>
                  <a:schemeClr val="tx1"/>
                </a:solidFill>
              </a:rPr>
              <a:t>. для </a:t>
            </a:r>
            <a:r>
              <a:rPr lang="ru-RU" sz="6400" dirty="0">
                <a:solidFill>
                  <a:schemeClr val="tx1"/>
                </a:solidFill>
              </a:rPr>
              <a:t>людей с ограниченными </a:t>
            </a:r>
            <a:r>
              <a:rPr lang="ru-RU" sz="6400" dirty="0" smtClean="0">
                <a:solidFill>
                  <a:schemeClr val="tx1"/>
                </a:solidFill>
              </a:rPr>
              <a:t>возможностями,  </a:t>
            </a:r>
            <a:r>
              <a:rPr lang="ru-RU" sz="6400" dirty="0" err="1" smtClean="0">
                <a:solidFill>
                  <a:schemeClr val="tx1"/>
                </a:solidFill>
              </a:rPr>
              <a:t>видеостоек</a:t>
            </a:r>
            <a:r>
              <a:rPr lang="ru-RU" sz="6400" dirty="0" smtClean="0">
                <a:solidFill>
                  <a:schemeClr val="tx1"/>
                </a:solidFill>
              </a:rPr>
              <a:t> </a:t>
            </a:r>
            <a:r>
              <a:rPr lang="ru-RU" sz="6400" dirty="0">
                <a:solidFill>
                  <a:schemeClr val="tx1"/>
                </a:solidFill>
              </a:rPr>
              <a:t>и </a:t>
            </a:r>
            <a:r>
              <a:rPr lang="ru-RU" sz="6400" dirty="0" smtClean="0">
                <a:solidFill>
                  <a:schemeClr val="tx1"/>
                </a:solidFill>
              </a:rPr>
              <a:t>проекторов </a:t>
            </a:r>
            <a:r>
              <a:rPr lang="ru-RU" sz="6400" dirty="0">
                <a:solidFill>
                  <a:schemeClr val="tx1"/>
                </a:solidFill>
              </a:rPr>
              <a:t>для проецирования фрагментов исторических событий на фасадах зданий в вечернее время; приобретение аудиогидов и разработку мобильного </a:t>
            </a:r>
            <a:r>
              <a:rPr lang="ru-RU" sz="6400" dirty="0" smtClean="0">
                <a:solidFill>
                  <a:schemeClr val="tx1"/>
                </a:solidFill>
              </a:rPr>
              <a:t>приложения-гида, а также </a:t>
            </a:r>
            <a:r>
              <a:rPr lang="ru-RU" sz="6400" dirty="0">
                <a:solidFill>
                  <a:schemeClr val="tx1"/>
                </a:solidFill>
              </a:rPr>
              <a:t>оборудование зон </a:t>
            </a:r>
            <a:r>
              <a:rPr lang="en-US" sz="6400" dirty="0">
                <a:solidFill>
                  <a:schemeClr val="tx1"/>
                </a:solidFill>
              </a:rPr>
              <a:t>Wi</a:t>
            </a:r>
            <a:r>
              <a:rPr lang="ru-RU" sz="6400" dirty="0">
                <a:solidFill>
                  <a:schemeClr val="tx1"/>
                </a:solidFill>
              </a:rPr>
              <a:t>-</a:t>
            </a:r>
            <a:r>
              <a:rPr lang="en-US" sz="6400" dirty="0" smtClean="0">
                <a:solidFill>
                  <a:schemeClr val="tx1"/>
                </a:solidFill>
              </a:rPr>
              <a:t>Fi</a:t>
            </a:r>
            <a:r>
              <a:rPr lang="ru-RU" sz="6400" dirty="0" smtClean="0">
                <a:solidFill>
                  <a:schemeClr val="tx1"/>
                </a:solidFill>
              </a:rPr>
              <a:t>.</a:t>
            </a:r>
            <a:r>
              <a:rPr lang="ru-RU" sz="6400" dirty="0"/>
              <a:t>	</a:t>
            </a:r>
          </a:p>
          <a:p>
            <a:pPr algn="l">
              <a:spcBef>
                <a:spcPts val="0"/>
              </a:spcBef>
            </a:pPr>
            <a:endParaRPr lang="ru-RU" sz="48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6400" b="1" dirty="0" smtClean="0">
                <a:solidFill>
                  <a:schemeClr val="tx1"/>
                </a:solidFill>
              </a:rPr>
              <a:t>И</a:t>
            </a:r>
            <a:r>
              <a:rPr lang="ru-RU" sz="6400" b="1" dirty="0" smtClean="0">
                <a:solidFill>
                  <a:schemeClr val="tx1"/>
                </a:solidFill>
              </a:rPr>
              <a:t>нвестиции </a:t>
            </a:r>
            <a:r>
              <a:rPr lang="ru-RU" sz="64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6400" b="1" dirty="0" smtClean="0">
                <a:solidFill>
                  <a:schemeClr val="tx1"/>
                </a:solidFill>
              </a:rPr>
              <a:t> </a:t>
            </a:r>
            <a:r>
              <a:rPr lang="ru-RU" sz="6400" dirty="0" smtClean="0">
                <a:solidFill>
                  <a:schemeClr val="tx1"/>
                </a:solidFill>
              </a:rPr>
              <a:t>по </a:t>
            </a:r>
            <a:r>
              <a:rPr lang="ru-RU" sz="6400" dirty="0" smtClean="0">
                <a:solidFill>
                  <a:schemeClr val="tx1"/>
                </a:solidFill>
              </a:rPr>
              <a:t>видам </a:t>
            </a:r>
            <a:r>
              <a:rPr lang="ru-RU" sz="6400" dirty="0" smtClean="0">
                <a:solidFill>
                  <a:schemeClr val="tx1"/>
                </a:solidFill>
              </a:rPr>
              <a:t>работ: </a:t>
            </a:r>
            <a:endParaRPr lang="ru-RU" sz="64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6400" dirty="0">
                <a:solidFill>
                  <a:schemeClr val="tx1"/>
                </a:solidFill>
              </a:rPr>
              <a:t>у</a:t>
            </a:r>
            <a:r>
              <a:rPr lang="ru-RU" sz="6400" dirty="0" smtClean="0">
                <a:solidFill>
                  <a:schemeClr val="tx1"/>
                </a:solidFill>
              </a:rPr>
              <a:t>казатели, карты, информационные доски и тумбы </a:t>
            </a:r>
            <a:endParaRPr lang="ru-RU" sz="64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6400" dirty="0" smtClean="0">
                <a:solidFill>
                  <a:schemeClr val="tx1"/>
                </a:solidFill>
              </a:rPr>
              <a:t>информационные </a:t>
            </a:r>
            <a:r>
              <a:rPr lang="ru-RU" sz="6400" dirty="0" smtClean="0">
                <a:solidFill>
                  <a:schemeClr val="tx1"/>
                </a:solidFill>
              </a:rPr>
              <a:t>киоски, малые архитектурные формы  </a:t>
            </a:r>
            <a:endParaRPr lang="ru-RU" sz="64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6400" dirty="0" smtClean="0">
                <a:solidFill>
                  <a:schemeClr val="tx1"/>
                </a:solidFill>
              </a:rPr>
              <a:t>стеклянные </a:t>
            </a:r>
            <a:r>
              <a:rPr lang="ru-RU" sz="6400" dirty="0" smtClean="0">
                <a:solidFill>
                  <a:schemeClr val="tx1"/>
                </a:solidFill>
              </a:rPr>
              <a:t>экраны, баннеры, </a:t>
            </a:r>
            <a:r>
              <a:rPr lang="ru-RU" sz="6400" dirty="0" err="1" smtClean="0">
                <a:solidFill>
                  <a:schemeClr val="tx1"/>
                </a:solidFill>
              </a:rPr>
              <a:t>видеостойки</a:t>
            </a:r>
            <a:r>
              <a:rPr lang="ru-RU" sz="6400" dirty="0" smtClean="0">
                <a:solidFill>
                  <a:schemeClr val="tx1"/>
                </a:solidFill>
              </a:rPr>
              <a:t> и проекторы  </a:t>
            </a:r>
            <a:endParaRPr lang="ru-RU" sz="64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6400" dirty="0" smtClean="0">
                <a:solidFill>
                  <a:schemeClr val="tx1"/>
                </a:solidFill>
              </a:rPr>
              <a:t>стелы </a:t>
            </a:r>
            <a:r>
              <a:rPr lang="ru-RU" sz="6400" dirty="0" smtClean="0">
                <a:solidFill>
                  <a:schemeClr val="tx1"/>
                </a:solidFill>
              </a:rPr>
              <a:t>на въезде в </a:t>
            </a:r>
            <a:r>
              <a:rPr lang="ru-RU" sz="6400" dirty="0" smtClean="0">
                <a:solidFill>
                  <a:schemeClr val="tx1"/>
                </a:solidFill>
              </a:rPr>
              <a:t>город</a:t>
            </a:r>
            <a:endParaRPr lang="ru-RU" sz="64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6400" dirty="0" err="1">
                <a:solidFill>
                  <a:schemeClr val="tx1"/>
                </a:solidFill>
              </a:rPr>
              <a:t>а</a:t>
            </a:r>
            <a:r>
              <a:rPr lang="ru-RU" sz="6400" dirty="0" err="1" smtClean="0">
                <a:solidFill>
                  <a:schemeClr val="tx1"/>
                </a:solidFill>
              </a:rPr>
              <a:t>диогиды</a:t>
            </a:r>
            <a:r>
              <a:rPr lang="ru-RU" sz="6400" dirty="0" smtClean="0">
                <a:solidFill>
                  <a:schemeClr val="tx1"/>
                </a:solidFill>
              </a:rPr>
              <a:t>, мобильное приложение, зоны </a:t>
            </a:r>
            <a:r>
              <a:rPr lang="en-US" sz="6400" dirty="0" smtClean="0">
                <a:solidFill>
                  <a:schemeClr val="tx1"/>
                </a:solidFill>
              </a:rPr>
              <a:t>Wi-Fi</a:t>
            </a:r>
            <a:r>
              <a:rPr lang="ru-RU" sz="6400" dirty="0" smtClean="0">
                <a:solidFill>
                  <a:schemeClr val="tx1"/>
                </a:solidFill>
              </a:rPr>
              <a:t>.</a:t>
            </a:r>
            <a:endParaRPr lang="ru-RU" sz="64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48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64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6400" b="1" dirty="0" err="1" smtClean="0">
                <a:solidFill>
                  <a:schemeClr val="tx1"/>
                </a:solidFill>
              </a:rPr>
              <a:t>подпроекта</a:t>
            </a:r>
            <a:endParaRPr lang="ru-RU" sz="6400" b="1" dirty="0" smtClean="0">
              <a:solidFill>
                <a:schemeClr val="tx1"/>
              </a:solidFill>
            </a:endParaRPr>
          </a:p>
          <a:p>
            <a:pPr algn="l"/>
            <a:r>
              <a:rPr lang="ru-RU" sz="6400" dirty="0">
                <a:solidFill>
                  <a:schemeClr val="tx1"/>
                </a:solidFill>
              </a:rPr>
              <a:t>– </a:t>
            </a:r>
            <a:r>
              <a:rPr lang="ru-RU" sz="6400" dirty="0" smtClean="0">
                <a:solidFill>
                  <a:schemeClr val="tx1"/>
                </a:solidFill>
              </a:rPr>
              <a:t> создана современная система навигации;</a:t>
            </a:r>
          </a:p>
          <a:p>
            <a:pPr algn="l"/>
            <a:r>
              <a:rPr lang="ru-RU" sz="6400" dirty="0" smtClean="0">
                <a:solidFill>
                  <a:schemeClr val="tx1"/>
                </a:solidFill>
              </a:rPr>
              <a:t>–  комфортная среда для туристов.</a:t>
            </a:r>
            <a:endParaRPr lang="ru-RU" sz="6400" dirty="0">
              <a:solidFill>
                <a:schemeClr val="tx1"/>
              </a:solidFill>
            </a:endParaRPr>
          </a:p>
          <a:p>
            <a:pPr algn="l"/>
            <a:endParaRPr lang="ru-RU" sz="49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20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 err="1"/>
              <a:t>Кустодиевская</a:t>
            </a:r>
            <a:r>
              <a:rPr lang="ru-RU" sz="2000" b="1" dirty="0"/>
              <a:t> переправа (организация двух </a:t>
            </a:r>
            <a:r>
              <a:rPr lang="ru-RU" sz="2000" b="1" dirty="0" smtClean="0"/>
              <a:t>стационарных </a:t>
            </a:r>
            <a:r>
              <a:rPr lang="ru-RU" sz="2000" b="1" dirty="0"/>
              <a:t>пассажирских причалов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в </a:t>
            </a:r>
            <a:r>
              <a:rPr lang="ru-RU" sz="2000" b="1" dirty="0"/>
              <a:t>городе Тутаеве (Романов-Борисоглебске</a:t>
            </a:r>
            <a:r>
              <a:rPr lang="ru-RU" sz="2000" b="1" dirty="0" smtClean="0"/>
              <a:t>)»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828" y="4869160"/>
            <a:ext cx="8208912" cy="1512168"/>
          </a:xfrm>
        </p:spPr>
        <p:txBody>
          <a:bodyPr>
            <a:norm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lnSpc>
                <a:spcPct val="80000"/>
              </a:lnSpc>
              <a:spcBef>
                <a:spcPts val="0"/>
              </a:spcBef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</a:rPr>
              <a:t>прием </a:t>
            </a:r>
            <a:r>
              <a:rPr lang="ru-RU" sz="1600" dirty="0">
                <a:solidFill>
                  <a:schemeClr val="tx1"/>
                </a:solidFill>
              </a:rPr>
              <a:t>на левом берегу 90-100 теплоходов за </a:t>
            </a:r>
            <a:r>
              <a:rPr lang="ru-RU" sz="1600" dirty="0" smtClean="0">
                <a:solidFill>
                  <a:schemeClr val="tx1"/>
                </a:solidFill>
              </a:rPr>
              <a:t>сезон и увеличение туристического потока;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овые туристические маршруты;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у</a:t>
            </a:r>
            <a:r>
              <a:rPr lang="ru-RU" sz="1600" dirty="0" smtClean="0">
                <a:solidFill>
                  <a:schemeClr val="tx1"/>
                </a:solidFill>
              </a:rPr>
              <a:t>величение активности малого бизнеса.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820" y="1192312"/>
            <a:ext cx="8280920" cy="179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устойчивое экономическое развитие левобережной исторической части города Тутаев благодаря обеспечению комфортной доступности для туристов и жителей города.</a:t>
            </a:r>
          </a:p>
          <a:p>
            <a:endParaRPr lang="ru-RU" sz="1000" b="1" dirty="0" smtClean="0"/>
          </a:p>
          <a:p>
            <a:pPr>
              <a:lnSpc>
                <a:spcPct val="80000"/>
              </a:lnSpc>
            </a:pPr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600" dirty="0" smtClean="0"/>
              <a:t>за </a:t>
            </a:r>
            <a:r>
              <a:rPr lang="ru-RU" sz="1600" dirty="0"/>
              <a:t>счет средств займа МБРР и федерального бюджета выполнение проектных работ, </a:t>
            </a:r>
            <a:r>
              <a:rPr lang="ru-RU" sz="1600" dirty="0" smtClean="0"/>
              <a:t>обустройство </a:t>
            </a:r>
            <a:r>
              <a:rPr lang="ru-RU" sz="1600" dirty="0"/>
              <a:t>стационарного причала на левом берегу с затоном для зимовки водного транспорта и стоянкой на 6 мест для маломерных </a:t>
            </a:r>
            <a:r>
              <a:rPr lang="ru-RU" sz="1600" dirty="0" smtClean="0"/>
              <a:t>судов, воссоздание </a:t>
            </a:r>
            <a:r>
              <a:rPr lang="ru-RU" sz="1600" dirty="0"/>
              <a:t>исторического здания </a:t>
            </a:r>
            <a:r>
              <a:rPr lang="ru-RU" sz="1600" dirty="0" smtClean="0"/>
              <a:t>пристани. </a:t>
            </a:r>
            <a:endParaRPr lang="ru-RU" sz="1600" dirty="0"/>
          </a:p>
          <a:p>
            <a:pPr>
              <a:lnSpc>
                <a:spcPct val="80000"/>
              </a:lnSpc>
            </a:pP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131840" y="2944451"/>
            <a:ext cx="579384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 smtClean="0"/>
              <a:t>Инвестиции </a:t>
            </a:r>
            <a:r>
              <a:rPr lang="ru-RU" sz="1500" b="1" dirty="0" err="1" smtClean="0"/>
              <a:t>подпроекта</a:t>
            </a:r>
            <a:r>
              <a:rPr lang="ru-RU" sz="1500" b="1" dirty="0" smtClean="0"/>
              <a:t> </a:t>
            </a:r>
            <a:r>
              <a:rPr lang="ru-RU" sz="1500" dirty="0" smtClean="0"/>
              <a:t>по видам </a:t>
            </a:r>
            <a:r>
              <a:rPr lang="ru-RU" sz="1500" dirty="0"/>
              <a:t>работ: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 smtClean="0"/>
              <a:t>проектные </a:t>
            </a:r>
            <a:r>
              <a:rPr lang="ru-RU" sz="1500" dirty="0" smtClean="0"/>
              <a:t>работы  </a:t>
            </a:r>
            <a:endParaRPr lang="ru-RU" sz="1500" dirty="0" smtClean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 smtClean="0"/>
              <a:t>обустройство </a:t>
            </a:r>
            <a:r>
              <a:rPr lang="ru-RU" sz="1500" dirty="0" smtClean="0"/>
              <a:t>причала с </a:t>
            </a:r>
            <a:r>
              <a:rPr lang="ru-RU" sz="1500" dirty="0" smtClean="0"/>
              <a:t>затоном </a:t>
            </a:r>
            <a:endParaRPr lang="ru-RU" sz="1500" dirty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/>
              <a:t>и</a:t>
            </a:r>
            <a:r>
              <a:rPr lang="ru-RU" sz="1500" dirty="0" smtClean="0"/>
              <a:t>сторическая </a:t>
            </a:r>
            <a:r>
              <a:rPr lang="ru-RU" sz="1500" dirty="0" smtClean="0"/>
              <a:t>пристань</a:t>
            </a:r>
            <a:endParaRPr lang="ru-RU" sz="1500" dirty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/>
              <a:t>в</a:t>
            </a:r>
            <a:r>
              <a:rPr lang="ru-RU" sz="1500" dirty="0" smtClean="0"/>
              <a:t>одоснабжение и очистные </a:t>
            </a:r>
            <a:r>
              <a:rPr lang="ru-RU" sz="1500" dirty="0" smtClean="0"/>
              <a:t>сооружения</a:t>
            </a:r>
            <a:endParaRPr lang="ru-RU" sz="1500" dirty="0" smtClean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/>
              <a:t>э</a:t>
            </a:r>
            <a:r>
              <a:rPr lang="ru-RU" sz="1500" dirty="0" smtClean="0"/>
              <a:t>лектрификация, организация </a:t>
            </a:r>
            <a:r>
              <a:rPr lang="ru-RU" sz="1500" dirty="0" smtClean="0"/>
              <a:t>музея</a:t>
            </a:r>
            <a:endParaRPr lang="ru-RU" sz="1500" dirty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 smtClean="0"/>
              <a:t>причал, пристань и благоустройство  (правый берег) </a:t>
            </a:r>
            <a:endParaRPr lang="ru-RU" sz="1500" dirty="0" smtClean="0"/>
          </a:p>
          <a:p>
            <a:pPr marL="342900" indent="-342900">
              <a:lnSpc>
                <a:spcPct val="80000"/>
              </a:lnSpc>
              <a:buFont typeface="+mj-lt"/>
              <a:buAutoNum type="arabicParenR"/>
            </a:pPr>
            <a:r>
              <a:rPr lang="ru-RU" sz="1500" dirty="0" smtClean="0"/>
              <a:t>кафе </a:t>
            </a:r>
            <a:r>
              <a:rPr lang="ru-RU" sz="1500" dirty="0" smtClean="0"/>
              <a:t>и коммуникации (правый берег</a:t>
            </a:r>
            <a:r>
              <a:rPr lang="ru-RU" sz="1500" dirty="0" smtClean="0"/>
              <a:t>).</a:t>
            </a:r>
            <a:endParaRPr lang="ru-RU" sz="1500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71" y="2989727"/>
            <a:ext cx="2702074" cy="1801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258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Благоустройство туристических </a:t>
            </a:r>
            <a:r>
              <a:rPr lang="ru-RU" sz="2000" b="1" dirty="0" smtClean="0"/>
              <a:t>маршрутов»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157192"/>
            <a:ext cx="8208912" cy="1224136"/>
          </a:xfrm>
        </p:spPr>
        <p:txBody>
          <a:bodyPr>
            <a:norm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н</a:t>
            </a:r>
            <a:r>
              <a:rPr lang="ru-RU" sz="1600" dirty="0" smtClean="0">
                <a:solidFill>
                  <a:schemeClr val="tx1"/>
                </a:solidFill>
              </a:rPr>
              <a:t>овые туристические маршруты;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к</a:t>
            </a:r>
            <a:r>
              <a:rPr lang="ru-RU" sz="1600" dirty="0" smtClean="0">
                <a:solidFill>
                  <a:schemeClr val="tx1"/>
                </a:solidFill>
              </a:rPr>
              <a:t>омфортные условия для проведения событийных мероприятий;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у</a:t>
            </a:r>
            <a:r>
              <a:rPr lang="ru-RU" sz="1600" dirty="0" smtClean="0">
                <a:solidFill>
                  <a:schemeClr val="tx1"/>
                </a:solidFill>
              </a:rPr>
              <a:t>величение туристического потока и развитие экономики города.</a:t>
            </a:r>
            <a:endParaRPr lang="ru-RU" sz="16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6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052736"/>
            <a:ext cx="8136904" cy="2573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создание комфортной и привлекательной городской среды для туристов и жителей города, сохранение исторической среды </a:t>
            </a:r>
            <a:r>
              <a:rPr lang="ru-RU" sz="1600" dirty="0" smtClean="0"/>
              <a:t>и </a:t>
            </a:r>
            <a:r>
              <a:rPr lang="ru-RU" sz="1600" dirty="0"/>
              <a:t>единства архитектурного облика</a:t>
            </a:r>
            <a:r>
              <a:rPr lang="ru-RU" sz="1500" dirty="0" smtClean="0"/>
              <a:t>.</a:t>
            </a:r>
            <a:r>
              <a:rPr lang="ru-RU" sz="1500" b="1" dirty="0" smtClean="0"/>
              <a:t> </a:t>
            </a:r>
          </a:p>
          <a:p>
            <a:endParaRPr lang="ru-RU" sz="1000" b="1" dirty="0" smtClean="0"/>
          </a:p>
          <a:p>
            <a:pPr>
              <a:lnSpc>
                <a:spcPct val="80000"/>
              </a:lnSpc>
            </a:pPr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600" dirty="0"/>
              <a:t>проектные работы, ремонт дорог, устройство тротуаров, дорожек, смотровых площадок, демонтаж и установку лестниц и ограждений, обустройство стационарных туалетов,  озеленение парка, установку малых архитектурных форм в правобережной части города:  Волжская набережная, территория «Черная гора</a:t>
            </a:r>
            <a:r>
              <a:rPr lang="ru-RU" sz="1600" dirty="0" smtClean="0"/>
              <a:t>», </a:t>
            </a:r>
            <a:r>
              <a:rPr lang="ru-RU" sz="1600" dirty="0"/>
              <a:t>сквер СССР, дорожка, площадка и лестница к Воскресенскому собору, территория рядом с Благовещенской </a:t>
            </a:r>
            <a:r>
              <a:rPr lang="ru-RU" sz="1600" dirty="0" smtClean="0"/>
              <a:t>церковью </a:t>
            </a:r>
            <a:r>
              <a:rPr lang="ru-RU" sz="1600" dirty="0"/>
              <a:t>и в левобережной части города: Волжская набережная и </a:t>
            </a:r>
            <a:r>
              <a:rPr lang="ru-RU" sz="1600" dirty="0" err="1"/>
              <a:t>Кустодиевский</a:t>
            </a:r>
            <a:r>
              <a:rPr lang="ru-RU" sz="1600" dirty="0"/>
              <a:t> бульвар, городской парк</a:t>
            </a:r>
            <a:r>
              <a:rPr lang="ru-RU" sz="1600" dirty="0" smtClean="0"/>
              <a:t>.</a:t>
            </a:r>
            <a:endParaRPr lang="ru-RU" sz="1600" dirty="0"/>
          </a:p>
          <a:p>
            <a:pPr>
              <a:lnSpc>
                <a:spcPct val="80000"/>
              </a:lnSpc>
            </a:pPr>
            <a:endParaRPr lang="ru-RU" sz="1600" dirty="0"/>
          </a:p>
          <a:p>
            <a:pPr>
              <a:lnSpc>
                <a:spcPct val="80000"/>
              </a:lnSpc>
            </a:pPr>
            <a:endParaRPr lang="ru-RU" sz="1500" dirty="0"/>
          </a:p>
          <a:p>
            <a:pPr>
              <a:lnSpc>
                <a:spcPct val="80000"/>
              </a:lnSpc>
            </a:pP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422541" y="3216341"/>
            <a:ext cx="64087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Инвестиции </a:t>
            </a:r>
            <a:r>
              <a:rPr lang="ru-RU" sz="1500" b="1" dirty="0" err="1"/>
              <a:t>подпроекта</a:t>
            </a:r>
            <a:r>
              <a:rPr lang="ru-RU" sz="1500" b="1" dirty="0"/>
              <a:t> </a:t>
            </a:r>
            <a:r>
              <a:rPr lang="ru-RU" sz="1500" dirty="0" smtClean="0"/>
              <a:t>по </a:t>
            </a:r>
            <a:r>
              <a:rPr lang="ru-RU" sz="1500" dirty="0"/>
              <a:t>видам </a:t>
            </a:r>
            <a:r>
              <a:rPr lang="ru-RU" sz="1500" dirty="0" smtClean="0"/>
              <a:t>работ: 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п</a:t>
            </a:r>
            <a:r>
              <a:rPr lang="ru-RU" sz="1500" dirty="0" smtClean="0"/>
              <a:t>роектные работы 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обустройство </a:t>
            </a:r>
            <a:r>
              <a:rPr lang="ru-RU" sz="1500" dirty="0" smtClean="0"/>
              <a:t>дорожек и земляные работы 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сцена </a:t>
            </a:r>
            <a:r>
              <a:rPr lang="ru-RU" sz="1500" dirty="0" smtClean="0"/>
              <a:t>и площадки в сквере СССР  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лестницы </a:t>
            </a:r>
            <a:r>
              <a:rPr lang="ru-RU" sz="1500" dirty="0" smtClean="0"/>
              <a:t>и </a:t>
            </a:r>
            <a:r>
              <a:rPr lang="ru-RU" sz="1500" dirty="0" smtClean="0"/>
              <a:t>ограждения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с</a:t>
            </a:r>
            <a:r>
              <a:rPr lang="ru-RU" sz="1500" dirty="0" smtClean="0"/>
              <a:t>камейки, фонари, </a:t>
            </a:r>
            <a:r>
              <a:rPr lang="ru-RU" sz="1500" dirty="0" smtClean="0"/>
              <a:t>беседки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с</a:t>
            </a:r>
            <a:r>
              <a:rPr lang="ru-RU" sz="1500" dirty="0" smtClean="0"/>
              <a:t>тационарные </a:t>
            </a:r>
            <a:r>
              <a:rPr lang="ru-RU" sz="1500" dirty="0" smtClean="0"/>
              <a:t>туалеты.</a:t>
            </a:r>
            <a:endParaRPr lang="ru-RU" sz="1500" dirty="0"/>
          </a:p>
          <a:p>
            <a:endParaRPr lang="ru-RU" dirty="0"/>
          </a:p>
        </p:txBody>
      </p:sp>
      <p:pic>
        <p:nvPicPr>
          <p:cNvPr id="3074" name="Picture 2" descr="C:\Documents and Settings\Юлия Бродская\Мои документы\Фотки\Tutaev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68960"/>
            <a:ext cx="1579300" cy="2141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370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Создание туристско-информационного центра и развитие системы туристической навигации в городе </a:t>
            </a:r>
            <a:r>
              <a:rPr lang="ru-RU" sz="2000" b="1" dirty="0" smtClean="0"/>
              <a:t>Арзамасе»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268760"/>
            <a:ext cx="7488832" cy="525658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</a:rPr>
              <a:t>Цель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800" dirty="0" smtClean="0">
                <a:solidFill>
                  <a:schemeClr val="tx1"/>
                </a:solidFill>
              </a:rPr>
              <a:t> – </a:t>
            </a:r>
            <a:r>
              <a:rPr lang="ru-RU" sz="1800" dirty="0">
                <a:solidFill>
                  <a:schemeClr val="tx1"/>
                </a:solidFill>
              </a:rPr>
              <a:t>развитие  туристической инфраструктуры города Арзамаса, связанной с информированием туристов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endParaRPr lang="ru-RU" sz="1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spcBef>
                <a:spcPts val="0"/>
              </a:spcBef>
            </a:pPr>
            <a:r>
              <a:rPr lang="ru-RU" sz="1800" b="1" dirty="0">
                <a:solidFill>
                  <a:schemeClr val="tx1"/>
                </a:solidFill>
              </a:rPr>
              <a:t>Проект предусматривает </a:t>
            </a:r>
            <a:r>
              <a:rPr lang="ru-RU" sz="1800" dirty="0">
                <a:solidFill>
                  <a:schemeClr val="tx1"/>
                </a:solidFill>
              </a:rPr>
              <a:t>проведение ремонтных работ фасада здания и помещений ТИЦ, установку систем видеонаблюдения и охранно-пожарной сигнализации, благоустройство </a:t>
            </a:r>
            <a:r>
              <a:rPr lang="ru-RU" sz="1800" dirty="0" smtClean="0">
                <a:solidFill>
                  <a:schemeClr val="tx1"/>
                </a:solidFill>
              </a:rPr>
              <a:t>территории, а также оснащение </a:t>
            </a:r>
            <a:r>
              <a:rPr lang="ru-RU" sz="1800" dirty="0">
                <a:solidFill>
                  <a:schemeClr val="tx1"/>
                </a:solidFill>
              </a:rPr>
              <a:t>ТИЦ компьютерной техникой, разработку сайта и мобильного приложения, приобретение аудиогидов, сенсорного киоска и мебели. Для развития системы </a:t>
            </a:r>
            <a:r>
              <a:rPr lang="ru-RU" sz="1800" dirty="0" smtClean="0">
                <a:solidFill>
                  <a:schemeClr val="tx1"/>
                </a:solidFill>
              </a:rPr>
              <a:t>уличной навигации </a:t>
            </a:r>
            <a:r>
              <a:rPr lang="ru-RU" sz="1800" dirty="0">
                <a:solidFill>
                  <a:schemeClr val="tx1"/>
                </a:solidFill>
              </a:rPr>
              <a:t>предполагается </a:t>
            </a:r>
            <a:r>
              <a:rPr lang="ru-RU" sz="1800" dirty="0" smtClean="0">
                <a:solidFill>
                  <a:schemeClr val="tx1"/>
                </a:solidFill>
              </a:rPr>
              <a:t>установка туристических указателей, </a:t>
            </a:r>
            <a:r>
              <a:rPr lang="ru-RU" sz="1800" dirty="0">
                <a:solidFill>
                  <a:schemeClr val="tx1"/>
                </a:solidFill>
              </a:rPr>
              <a:t>информационных туристических карт-схем </a:t>
            </a:r>
            <a:r>
              <a:rPr lang="ru-RU" sz="1800" dirty="0" smtClean="0">
                <a:solidFill>
                  <a:schemeClr val="tx1"/>
                </a:solidFill>
              </a:rPr>
              <a:t>, </a:t>
            </a:r>
            <a:r>
              <a:rPr lang="ru-RU" sz="1800" dirty="0">
                <a:solidFill>
                  <a:schemeClr val="tx1"/>
                </a:solidFill>
              </a:rPr>
              <a:t>информационных </a:t>
            </a:r>
            <a:r>
              <a:rPr lang="ru-RU" sz="1800" dirty="0" smtClean="0">
                <a:solidFill>
                  <a:schemeClr val="tx1"/>
                </a:solidFill>
              </a:rPr>
              <a:t>киосков. </a:t>
            </a:r>
            <a:endParaRPr lang="ru-RU" sz="1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по </a:t>
            </a:r>
            <a:r>
              <a:rPr lang="ru-RU" sz="1800" dirty="0" smtClean="0">
                <a:solidFill>
                  <a:schemeClr val="tx1"/>
                </a:solidFill>
              </a:rPr>
              <a:t>видам </a:t>
            </a:r>
            <a:r>
              <a:rPr lang="ru-RU" sz="1800" dirty="0" smtClean="0">
                <a:solidFill>
                  <a:schemeClr val="tx1"/>
                </a:solidFill>
              </a:rPr>
              <a:t>работ: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>
                <a:solidFill>
                  <a:schemeClr val="tx1"/>
                </a:solidFill>
              </a:rPr>
              <a:t>р</a:t>
            </a:r>
            <a:r>
              <a:rPr lang="ru-RU" sz="1800" dirty="0" smtClean="0">
                <a:solidFill>
                  <a:schemeClr val="tx1"/>
                </a:solidFill>
              </a:rPr>
              <a:t>емонтные работы и благоустройство </a:t>
            </a:r>
            <a:r>
              <a:rPr lang="ru-RU" sz="1800" dirty="0" smtClean="0">
                <a:solidFill>
                  <a:schemeClr val="tx1"/>
                </a:solidFill>
              </a:rPr>
              <a:t>территории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>
                <a:solidFill>
                  <a:schemeClr val="tx1"/>
                </a:solidFill>
              </a:rPr>
              <a:t>о</a:t>
            </a:r>
            <a:r>
              <a:rPr lang="ru-RU" sz="1800" dirty="0" smtClean="0">
                <a:solidFill>
                  <a:schemeClr val="tx1"/>
                </a:solidFill>
              </a:rPr>
              <a:t>ргтехника и техническое оснащение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приобретение </a:t>
            </a:r>
            <a:r>
              <a:rPr lang="ru-RU" sz="1800" dirty="0" smtClean="0">
                <a:solidFill>
                  <a:schemeClr val="tx1"/>
                </a:solidFill>
              </a:rPr>
              <a:t>мебели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развитие </a:t>
            </a:r>
            <a:r>
              <a:rPr lang="ru-RU" sz="1800" dirty="0" smtClean="0">
                <a:solidFill>
                  <a:schemeClr val="tx1"/>
                </a:solidFill>
              </a:rPr>
              <a:t>системы туристической </a:t>
            </a:r>
            <a:r>
              <a:rPr lang="ru-RU" sz="1800" dirty="0" smtClean="0">
                <a:solidFill>
                  <a:schemeClr val="tx1"/>
                </a:solidFill>
              </a:rPr>
              <a:t>навигации.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повысились </a:t>
            </a:r>
            <a:r>
              <a:rPr lang="ru-RU" sz="1800" dirty="0">
                <a:solidFill>
                  <a:schemeClr val="tx1"/>
                </a:solidFill>
              </a:rPr>
              <a:t>качество туристического обслуживания и комфортность пребывания в городе</a:t>
            </a:r>
            <a:r>
              <a:rPr lang="ru-RU" sz="1800" dirty="0" smtClean="0">
                <a:solidFill>
                  <a:schemeClr val="tx1"/>
                </a:solidFill>
              </a:rPr>
              <a:t>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улучшена </a:t>
            </a:r>
            <a:r>
              <a:rPr lang="ru-RU" sz="1800" dirty="0">
                <a:solidFill>
                  <a:schemeClr val="tx1"/>
                </a:solidFill>
              </a:rPr>
              <a:t>работа по продвижению города на рынке туристических услуг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4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Развитие экспозиции и создание возможностей для организации выставок передвижного фонда и народных художественных </a:t>
            </a:r>
            <a:r>
              <a:rPr lang="ru-RU" sz="2000" b="1" dirty="0" smtClean="0"/>
              <a:t>промыслов»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941168"/>
            <a:ext cx="8208912" cy="1512168"/>
          </a:xfrm>
        </p:spPr>
        <p:txBody>
          <a:bodyPr>
            <a:normAutofit fontScale="85000" lnSpcReduction="10000"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>
                <a:solidFill>
                  <a:schemeClr val="tx1"/>
                </a:solidFill>
              </a:rPr>
              <a:t>в основном здании музея </a:t>
            </a:r>
            <a:r>
              <a:rPr lang="ru-RU" sz="1800" dirty="0" smtClean="0">
                <a:solidFill>
                  <a:schemeClr val="tx1"/>
                </a:solidFill>
              </a:rPr>
              <a:t>создана </a:t>
            </a:r>
            <a:r>
              <a:rPr lang="ru-RU" sz="1800" dirty="0">
                <a:solidFill>
                  <a:schemeClr val="tx1"/>
                </a:solidFill>
              </a:rPr>
              <a:t>постоянная экспозиция «Сей прекрасный город…» и </a:t>
            </a:r>
            <a:r>
              <a:rPr lang="ru-RU" sz="1800" dirty="0" smtClean="0">
                <a:solidFill>
                  <a:schemeClr val="tx1"/>
                </a:solidFill>
              </a:rPr>
              <a:t>разработан новый </a:t>
            </a:r>
            <a:r>
              <a:rPr lang="ru-RU" sz="1800" dirty="0">
                <a:solidFill>
                  <a:schemeClr val="tx1"/>
                </a:solidFill>
              </a:rPr>
              <a:t>туристический маршрут «На город наш старинный, посмотри</a:t>
            </a:r>
            <a:r>
              <a:rPr lang="ru-RU" sz="1800" dirty="0" smtClean="0">
                <a:solidFill>
                  <a:schemeClr val="tx1"/>
                </a:solidFill>
              </a:rPr>
              <a:t>!»;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открыт </a:t>
            </a:r>
            <a:r>
              <a:rPr lang="ru-RU" sz="1800" dirty="0">
                <a:solidFill>
                  <a:schemeClr val="tx1"/>
                </a:solidFill>
              </a:rPr>
              <a:t>Центр народных художественных промыслов, где </a:t>
            </a:r>
            <a:r>
              <a:rPr lang="ru-RU" sz="1800" dirty="0" smtClean="0">
                <a:solidFill>
                  <a:schemeClr val="tx1"/>
                </a:solidFill>
              </a:rPr>
              <a:t>проходят </a:t>
            </a:r>
            <a:r>
              <a:rPr lang="ru-RU" sz="1800" dirty="0">
                <a:solidFill>
                  <a:schemeClr val="tx1"/>
                </a:solidFill>
              </a:rPr>
              <a:t>выставки и </a:t>
            </a:r>
            <a:r>
              <a:rPr lang="ru-RU" sz="1800" dirty="0" smtClean="0">
                <a:solidFill>
                  <a:schemeClr val="tx1"/>
                </a:solidFill>
              </a:rPr>
              <a:t>мастер-классы;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>
                <a:solidFill>
                  <a:schemeClr val="tx1"/>
                </a:solidFill>
              </a:rPr>
              <a:t>с</a:t>
            </a:r>
            <a:r>
              <a:rPr lang="ru-RU" sz="1800" dirty="0" smtClean="0">
                <a:solidFill>
                  <a:schemeClr val="tx1"/>
                </a:solidFill>
              </a:rPr>
              <a:t>оздана возможность проведения выставок из ведущих музеев и выставок местных художников.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2" y="3068960"/>
            <a:ext cx="2355726" cy="1766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340769"/>
            <a:ext cx="806489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развитие  туристической инфраструктуры города Арзамаса, связанной с информированием туристов</a:t>
            </a:r>
            <a:r>
              <a:rPr lang="ru-RU" sz="1500" dirty="0" smtClean="0"/>
              <a:t>.</a:t>
            </a:r>
            <a:r>
              <a:rPr lang="ru-RU" sz="1500" b="1" dirty="0"/>
              <a:t> </a:t>
            </a:r>
            <a:endParaRPr lang="ru-RU" sz="1500" b="1" dirty="0" smtClean="0"/>
          </a:p>
          <a:p>
            <a:endParaRPr lang="ru-RU" sz="1000" b="1" dirty="0" smtClean="0"/>
          </a:p>
          <a:p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500" dirty="0"/>
              <a:t>разработку </a:t>
            </a:r>
            <a:r>
              <a:rPr lang="ru-RU" sz="1500" dirty="0" smtClean="0"/>
              <a:t>проектной </a:t>
            </a:r>
            <a:r>
              <a:rPr lang="ru-RU" sz="1500" dirty="0"/>
              <a:t>документации, проведение ремонтных </a:t>
            </a:r>
            <a:r>
              <a:rPr lang="ru-RU" sz="1500" dirty="0" smtClean="0"/>
              <a:t>работ по основному зданию музея и выставочному отделу, благоустройство территории, приобретение </a:t>
            </a:r>
            <a:r>
              <a:rPr lang="ru-RU" sz="1500" dirty="0"/>
              <a:t>и монтаж экспозиционного оборудования, включая витрины, стенды, сенсорный </a:t>
            </a:r>
            <a:r>
              <a:rPr lang="ru-RU" sz="1500" dirty="0" smtClean="0"/>
              <a:t>киоск, акустическую </a:t>
            </a:r>
            <a:r>
              <a:rPr lang="ru-RU" sz="1500" dirty="0"/>
              <a:t>систему.</a:t>
            </a:r>
          </a:p>
          <a:p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203848" y="3284984"/>
            <a:ext cx="54006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500" b="1" dirty="0" smtClean="0"/>
              <a:t>И</a:t>
            </a:r>
            <a:r>
              <a:rPr lang="ru-RU" sz="1500" b="1" dirty="0" smtClean="0"/>
              <a:t>нвестиции </a:t>
            </a:r>
            <a:r>
              <a:rPr lang="ru-RU" sz="1500" b="1" dirty="0" err="1" smtClean="0"/>
              <a:t>подпроекта</a:t>
            </a:r>
            <a:r>
              <a:rPr lang="ru-RU" sz="1500" b="1" dirty="0" smtClean="0"/>
              <a:t> </a:t>
            </a:r>
            <a:r>
              <a:rPr lang="ru-RU" sz="1500" dirty="0"/>
              <a:t>по видам </a:t>
            </a:r>
            <a:r>
              <a:rPr lang="ru-RU" sz="1500" dirty="0" smtClean="0"/>
              <a:t>работ: </a:t>
            </a:r>
            <a:endParaRPr lang="ru-RU" sz="1500" dirty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ремонтные работы и благоустройство территории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системы </a:t>
            </a:r>
            <a:r>
              <a:rPr lang="ru-RU" sz="1500" dirty="0" smtClean="0"/>
              <a:t>сохранности и безопасности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экспозиционное оборудование.</a:t>
            </a:r>
            <a:endParaRPr lang="ru-RU" sz="15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74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064896" cy="1080120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Ремонт здания и модернизация оснащения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err="1" smtClean="0"/>
              <a:t>Арзамасского</a:t>
            </a:r>
            <a:r>
              <a:rPr lang="ru-RU" sz="2000" b="1" dirty="0" smtClean="0"/>
              <a:t> </a:t>
            </a:r>
            <a:r>
              <a:rPr lang="ru-RU" sz="2000" b="1" dirty="0"/>
              <a:t>театра </a:t>
            </a:r>
            <a:r>
              <a:rPr lang="ru-RU" sz="2000" b="1" dirty="0" smtClean="0"/>
              <a:t>драмы»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941168"/>
            <a:ext cx="8208912" cy="1512168"/>
          </a:xfrm>
        </p:spPr>
        <p:txBody>
          <a:bodyPr>
            <a:normAutofit fontScale="85000" lnSpcReduction="10000"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>
                <a:solidFill>
                  <a:schemeClr val="tx1"/>
                </a:solidFill>
              </a:rPr>
              <a:t>о</a:t>
            </a:r>
            <a:r>
              <a:rPr lang="ru-RU" sz="1800" dirty="0" smtClean="0">
                <a:solidFill>
                  <a:schemeClr val="tx1"/>
                </a:solidFill>
              </a:rPr>
              <a:t>рганизация вечернего досуга туристов и жителей города;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туры </a:t>
            </a:r>
            <a:r>
              <a:rPr lang="ru-RU" sz="1800" dirty="0">
                <a:solidFill>
                  <a:schemeClr val="tx1"/>
                </a:solidFill>
              </a:rPr>
              <a:t>выходного дня для семейного отдыха </a:t>
            </a:r>
            <a:r>
              <a:rPr lang="ru-RU" sz="1800" dirty="0" smtClean="0">
                <a:solidFill>
                  <a:schemeClr val="tx1"/>
                </a:solidFill>
              </a:rPr>
              <a:t>с посещением театра «Удивительное </a:t>
            </a:r>
            <a:r>
              <a:rPr lang="ru-RU" sz="1800" dirty="0">
                <a:solidFill>
                  <a:schemeClr val="tx1"/>
                </a:solidFill>
              </a:rPr>
              <a:t>рядом!», </a:t>
            </a:r>
            <a:r>
              <a:rPr lang="ru-RU" sz="1800" dirty="0" smtClean="0">
                <a:solidFill>
                  <a:schemeClr val="tx1"/>
                </a:solidFill>
              </a:rPr>
              <a:t>«</a:t>
            </a:r>
            <a:r>
              <a:rPr lang="ru-RU" sz="1800" dirty="0">
                <a:solidFill>
                  <a:schemeClr val="tx1"/>
                </a:solidFill>
              </a:rPr>
              <a:t>Театр и дети», «За кулисами театра</a:t>
            </a:r>
            <a:r>
              <a:rPr lang="ru-RU" sz="1800" dirty="0" smtClean="0">
                <a:solidFill>
                  <a:schemeClr val="tx1"/>
                </a:solidFill>
              </a:rPr>
              <a:t>», а также посещение театра  </a:t>
            </a:r>
            <a:r>
              <a:rPr lang="ru-RU" sz="1800" dirty="0">
                <a:solidFill>
                  <a:schemeClr val="tx1"/>
                </a:solidFill>
              </a:rPr>
              <a:t>детскими </a:t>
            </a:r>
            <a:r>
              <a:rPr lang="ru-RU" sz="1800" dirty="0" smtClean="0">
                <a:solidFill>
                  <a:schemeClr val="tx1"/>
                </a:solidFill>
              </a:rPr>
              <a:t>группами;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проведение театрального фестиваля </a:t>
            </a:r>
            <a:r>
              <a:rPr lang="ru-RU" sz="1800" dirty="0">
                <a:solidFill>
                  <a:schemeClr val="tx1"/>
                </a:solidFill>
              </a:rPr>
              <a:t>для детей и юношества по произведениям детских писателей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1885" y="1052736"/>
            <a:ext cx="806489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/>
              <a:t>Цель </a:t>
            </a:r>
            <a:r>
              <a:rPr lang="ru-RU" sz="1500" b="1" dirty="0" err="1"/>
              <a:t>подпроекта</a:t>
            </a:r>
            <a:r>
              <a:rPr lang="ru-RU" sz="1500" dirty="0"/>
              <a:t> – </a:t>
            </a:r>
            <a:r>
              <a:rPr lang="ru-RU" sz="1600" dirty="0"/>
              <a:t>увеличение туристического потока  за счет использования ресурса </a:t>
            </a:r>
            <a:r>
              <a:rPr lang="ru-RU" sz="1600" dirty="0" err="1"/>
              <a:t>Арзамасского</a:t>
            </a:r>
            <a:r>
              <a:rPr lang="ru-RU" sz="1600" dirty="0"/>
              <a:t> театра драмы для развития культурно-познавательного и семейного туризма</a:t>
            </a:r>
            <a:r>
              <a:rPr lang="ru-RU" sz="1500" dirty="0" smtClean="0"/>
              <a:t>.</a:t>
            </a:r>
            <a:r>
              <a:rPr lang="ru-RU" sz="1500" b="1" dirty="0" smtClean="0"/>
              <a:t> </a:t>
            </a:r>
          </a:p>
          <a:p>
            <a:endParaRPr lang="ru-RU" sz="1000" b="1" dirty="0" smtClean="0"/>
          </a:p>
          <a:p>
            <a:r>
              <a:rPr lang="ru-RU" sz="1500" b="1" dirty="0" smtClean="0"/>
              <a:t>Проект </a:t>
            </a:r>
            <a:r>
              <a:rPr lang="ru-RU" sz="1500" b="1" dirty="0"/>
              <a:t>предусматривает </a:t>
            </a:r>
            <a:r>
              <a:rPr lang="ru-RU" sz="1600" dirty="0" smtClean="0"/>
              <a:t>ремонтные работы, модернизацию инженерных систем, замену </a:t>
            </a:r>
            <a:r>
              <a:rPr lang="ru-RU" sz="1600" dirty="0"/>
              <a:t>устаревшего театрального </a:t>
            </a:r>
            <a:r>
              <a:rPr lang="ru-RU" sz="1600" dirty="0" smtClean="0"/>
              <a:t>оснащения, в </a:t>
            </a:r>
            <a:r>
              <a:rPr lang="ru-RU" sz="1600" dirty="0" err="1" smtClean="0"/>
              <a:t>т.ч</a:t>
            </a:r>
            <a:r>
              <a:rPr lang="ru-RU" sz="1600" dirty="0" smtClean="0"/>
              <a:t>. сценическое, световое </a:t>
            </a:r>
            <a:r>
              <a:rPr lang="ru-RU" sz="1600" dirty="0"/>
              <a:t>и </a:t>
            </a:r>
            <a:r>
              <a:rPr lang="ru-RU" sz="1600" dirty="0" smtClean="0"/>
              <a:t>звуковое оборудование, обеспечение условий </a:t>
            </a:r>
            <a:r>
              <a:rPr lang="ru-RU" sz="1600" dirty="0"/>
              <a:t>для посещения театра лицами с ограниченными возможностями.</a:t>
            </a:r>
          </a:p>
          <a:p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3173447"/>
            <a:ext cx="489654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500" b="1" dirty="0" smtClean="0"/>
              <a:t>И</a:t>
            </a:r>
            <a:r>
              <a:rPr lang="ru-RU" sz="1500" b="1" dirty="0" smtClean="0"/>
              <a:t>нвестиции </a:t>
            </a:r>
            <a:r>
              <a:rPr lang="ru-RU" sz="1500" b="1" dirty="0" err="1" smtClean="0"/>
              <a:t>подпроекта</a:t>
            </a:r>
            <a:r>
              <a:rPr lang="ru-RU" sz="1500" b="1" dirty="0" smtClean="0"/>
              <a:t> </a:t>
            </a:r>
            <a:r>
              <a:rPr lang="ru-RU" sz="1500" dirty="0" smtClean="0"/>
              <a:t>по </a:t>
            </a:r>
            <a:r>
              <a:rPr lang="ru-RU" sz="1500" dirty="0"/>
              <a:t>видам работ </a:t>
            </a:r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п</a:t>
            </a:r>
            <a:r>
              <a:rPr lang="ru-RU" sz="1500" dirty="0" smtClean="0"/>
              <a:t>роектные и ремонтные </a:t>
            </a:r>
            <a:r>
              <a:rPr lang="ru-RU" sz="1500" dirty="0"/>
              <a:t>работы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реконструкция </a:t>
            </a:r>
            <a:r>
              <a:rPr lang="ru-RU" sz="1500" dirty="0" smtClean="0"/>
              <a:t>сценического </a:t>
            </a:r>
            <a:r>
              <a:rPr lang="ru-RU" sz="1500" dirty="0" smtClean="0"/>
              <a:t>комплекса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/>
              <a:t>о</a:t>
            </a:r>
            <a:r>
              <a:rPr lang="ru-RU" sz="1500" dirty="0" smtClean="0"/>
              <a:t>светительное </a:t>
            </a:r>
            <a:r>
              <a:rPr lang="ru-RU" sz="1500" dirty="0" smtClean="0"/>
              <a:t>оборудование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системы безопасности </a:t>
            </a:r>
            <a:endParaRPr lang="ru-RU" sz="1500" dirty="0" smtClean="0"/>
          </a:p>
          <a:p>
            <a:pPr marL="342900" indent="-342900">
              <a:lnSpc>
                <a:spcPct val="90000"/>
              </a:lnSpc>
              <a:buFont typeface="+mj-lt"/>
              <a:buAutoNum type="arabicParenR"/>
            </a:pPr>
            <a:r>
              <a:rPr lang="ru-RU" sz="1500" dirty="0" smtClean="0"/>
              <a:t>мебель </a:t>
            </a:r>
            <a:r>
              <a:rPr lang="ru-RU" sz="1500" dirty="0" smtClean="0"/>
              <a:t>и одежда </a:t>
            </a:r>
            <a:r>
              <a:rPr lang="ru-RU" sz="1500" dirty="0" smtClean="0"/>
              <a:t>сцены.</a:t>
            </a:r>
            <a:endParaRPr lang="ru-RU" sz="1500" dirty="0"/>
          </a:p>
          <a:p>
            <a:endParaRPr lang="ru-RU" dirty="0"/>
          </a:p>
        </p:txBody>
      </p:sp>
      <p:pic>
        <p:nvPicPr>
          <p:cNvPr id="4099" name="Picture 3" descr="C:\Documents and Settings\Юлия Бродская\Мои документы\Фотки\арзамас теат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1" y="3140968"/>
            <a:ext cx="2520280" cy="167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13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720079"/>
          </a:xfrm>
        </p:spPr>
        <p:txBody>
          <a:bodyPr>
            <a:normAutofit/>
          </a:bodyPr>
          <a:lstStyle/>
          <a:p>
            <a:r>
              <a:rPr lang="ru-RU" altLang="x-none" sz="2000" b="1" dirty="0" smtClean="0">
                <a:latin typeface="Humanist 521 BT Extra Bold" pitchFamily="34" charset="-18"/>
              </a:rPr>
              <a:t>Город Ростов (Ярославская область).</a:t>
            </a:r>
            <a:br>
              <a:rPr lang="ru-RU" altLang="x-none" sz="2000" b="1" dirty="0" smtClean="0">
                <a:latin typeface="Humanist 521 BT Extra Bold" pitchFamily="34" charset="-18"/>
              </a:rPr>
            </a:br>
            <a:r>
              <a:rPr lang="ru-RU" altLang="x-none" sz="2000" b="1" dirty="0" smtClean="0">
                <a:latin typeface="Humanist 521 BT Extra Bold" pitchFamily="34" charset="-18"/>
              </a:rPr>
              <a:t> Справочная информация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124744"/>
            <a:ext cx="7200800" cy="5184576"/>
          </a:xfrm>
        </p:spPr>
        <p:txBody>
          <a:bodyPr>
            <a:normAutofit fontScale="62500" lnSpcReduction="20000"/>
          </a:bodyPr>
          <a:lstStyle/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700" dirty="0" smtClean="0">
                <a:solidFill>
                  <a:schemeClr val="tx1"/>
                </a:solidFill>
              </a:rPr>
              <a:t>Город </a:t>
            </a:r>
            <a:r>
              <a:rPr lang="ru-RU" sz="2700" dirty="0">
                <a:solidFill>
                  <a:schemeClr val="tx1"/>
                </a:solidFill>
              </a:rPr>
              <a:t>расположен на берегу озера </a:t>
            </a:r>
            <a:r>
              <a:rPr lang="ru-RU" sz="2700" dirty="0" err="1" smtClean="0">
                <a:solidFill>
                  <a:schemeClr val="tx1"/>
                </a:solidFill>
              </a:rPr>
              <a:t>Неро</a:t>
            </a:r>
            <a:r>
              <a:rPr lang="ru-RU" sz="2700" dirty="0" smtClean="0">
                <a:solidFill>
                  <a:schemeClr val="tx1"/>
                </a:solidFill>
              </a:rPr>
              <a:t> </a:t>
            </a:r>
            <a:r>
              <a:rPr lang="ru-RU" sz="2700" dirty="0">
                <a:solidFill>
                  <a:schemeClr val="tx1"/>
                </a:solidFill>
              </a:rPr>
              <a:t>в 53 км к юго-западу от Ярославля</a:t>
            </a:r>
            <a:endParaRPr lang="ru-RU" sz="27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27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700" dirty="0" smtClean="0">
                <a:solidFill>
                  <a:schemeClr val="tx1"/>
                </a:solidFill>
              </a:rPr>
              <a:t>Имеется </a:t>
            </a:r>
            <a:r>
              <a:rPr lang="ru-RU" sz="2700" dirty="0">
                <a:solidFill>
                  <a:schemeClr val="tx1"/>
                </a:solidFill>
              </a:rPr>
              <a:t>железнодорожная станция </a:t>
            </a:r>
            <a:r>
              <a:rPr lang="ru-RU" sz="2700" dirty="0" smtClean="0">
                <a:solidFill>
                  <a:schemeClr val="tx1"/>
                </a:solidFill>
              </a:rPr>
              <a:t>Ростов-Ярославский, проходит </a:t>
            </a:r>
            <a:r>
              <a:rPr lang="ru-RU" sz="2700" dirty="0">
                <a:solidFill>
                  <a:schemeClr val="tx1"/>
                </a:solidFill>
              </a:rPr>
              <a:t>федеральная железнодорожная </a:t>
            </a:r>
            <a:r>
              <a:rPr lang="ru-RU" sz="2700" dirty="0" smtClean="0">
                <a:solidFill>
                  <a:schemeClr val="tx1"/>
                </a:solidFill>
              </a:rPr>
              <a:t>магистраль. Через </a:t>
            </a:r>
            <a:r>
              <a:rPr lang="ru-RU" sz="2700" dirty="0">
                <a:solidFill>
                  <a:schemeClr val="tx1"/>
                </a:solidFill>
              </a:rPr>
              <a:t>город </a:t>
            </a:r>
            <a:r>
              <a:rPr lang="ru-RU" sz="2700" dirty="0" smtClean="0">
                <a:solidFill>
                  <a:schemeClr val="tx1"/>
                </a:solidFill>
              </a:rPr>
              <a:t>пролегает федеральная трасса </a:t>
            </a:r>
            <a:r>
              <a:rPr lang="ru-RU" sz="2700" dirty="0">
                <a:solidFill>
                  <a:schemeClr val="tx1"/>
                </a:solidFill>
              </a:rPr>
              <a:t>Москва-Холмогоры, развито автобусное сообщение. В 67 км </a:t>
            </a:r>
            <a:r>
              <a:rPr lang="ru-RU" sz="2700" dirty="0" smtClean="0">
                <a:solidFill>
                  <a:schemeClr val="tx1"/>
                </a:solidFill>
              </a:rPr>
              <a:t>находится </a:t>
            </a:r>
            <a:r>
              <a:rPr lang="ru-RU" sz="2700" dirty="0">
                <a:solidFill>
                  <a:schemeClr val="tx1"/>
                </a:solidFill>
              </a:rPr>
              <a:t>аэропорт Ярославль (</a:t>
            </a:r>
            <a:r>
              <a:rPr lang="ru-RU" sz="2700" dirty="0" err="1">
                <a:solidFill>
                  <a:schemeClr val="tx1"/>
                </a:solidFill>
              </a:rPr>
              <a:t>Туношна</a:t>
            </a:r>
            <a:r>
              <a:rPr lang="ru-RU" sz="2700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27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700" dirty="0" smtClean="0">
                <a:solidFill>
                  <a:schemeClr val="tx1"/>
                </a:solidFill>
              </a:rPr>
              <a:t>Отдаленность </a:t>
            </a:r>
            <a:r>
              <a:rPr lang="ru-RU" sz="2700" dirty="0">
                <a:solidFill>
                  <a:schemeClr val="tx1"/>
                </a:solidFill>
              </a:rPr>
              <a:t>194 </a:t>
            </a:r>
            <a:r>
              <a:rPr lang="ru-RU" sz="2700" dirty="0" smtClean="0">
                <a:solidFill>
                  <a:schemeClr val="tx1"/>
                </a:solidFill>
              </a:rPr>
              <a:t>км от Москвы, </a:t>
            </a:r>
            <a:r>
              <a:rPr lang="ru-RU" sz="2700" dirty="0">
                <a:solidFill>
                  <a:schemeClr val="tx1"/>
                </a:solidFill>
              </a:rPr>
              <a:t>611 </a:t>
            </a:r>
            <a:r>
              <a:rPr lang="ru-RU" sz="2700" dirty="0" smtClean="0">
                <a:solidFill>
                  <a:schemeClr val="tx1"/>
                </a:solidFill>
              </a:rPr>
              <a:t>км от </a:t>
            </a:r>
            <a:r>
              <a:rPr lang="ru-RU" sz="2700" dirty="0">
                <a:solidFill>
                  <a:schemeClr val="tx1"/>
                </a:solidFill>
              </a:rPr>
              <a:t>Санкт-Петербурга </a:t>
            </a:r>
            <a:r>
              <a:rPr lang="ru-RU" sz="2700" dirty="0" smtClean="0">
                <a:solidFill>
                  <a:schemeClr val="tx1"/>
                </a:solidFill>
              </a:rPr>
              <a:t> и </a:t>
            </a:r>
            <a:r>
              <a:rPr lang="ru-RU" sz="2700" dirty="0">
                <a:solidFill>
                  <a:schemeClr val="tx1"/>
                </a:solidFill>
              </a:rPr>
              <a:t>296 </a:t>
            </a:r>
            <a:r>
              <a:rPr lang="ru-RU" sz="2700" dirty="0" smtClean="0">
                <a:solidFill>
                  <a:schemeClr val="tx1"/>
                </a:solidFill>
              </a:rPr>
              <a:t>км от Нижнего </a:t>
            </a:r>
            <a:r>
              <a:rPr lang="ru-RU" sz="2700" dirty="0">
                <a:solidFill>
                  <a:schemeClr val="tx1"/>
                </a:solidFill>
              </a:rPr>
              <a:t>Новгорода </a:t>
            </a:r>
            <a:endParaRPr lang="ru-RU" sz="27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2700" dirty="0" smtClean="0"/>
              <a:t> </a:t>
            </a:r>
            <a:r>
              <a:rPr lang="ru-RU" sz="27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700" dirty="0" smtClean="0">
                <a:solidFill>
                  <a:schemeClr val="tx1"/>
                </a:solidFill>
              </a:rPr>
              <a:t>Численность населения в 2014 году – 30 900 человек </a:t>
            </a:r>
          </a:p>
          <a:p>
            <a:pPr algn="l">
              <a:spcBef>
                <a:spcPts val="0"/>
              </a:spcBef>
            </a:pPr>
            <a:endParaRPr lang="ru-RU" sz="27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700" dirty="0">
                <a:solidFill>
                  <a:schemeClr val="tx1"/>
                </a:solidFill>
              </a:rPr>
              <a:t>О</a:t>
            </a:r>
            <a:r>
              <a:rPr lang="ru-RU" sz="2700" dirty="0" smtClean="0">
                <a:solidFill>
                  <a:schemeClr val="tx1"/>
                </a:solidFill>
              </a:rPr>
              <a:t>дин </a:t>
            </a:r>
            <a:r>
              <a:rPr lang="ru-RU" sz="2700" dirty="0">
                <a:solidFill>
                  <a:schemeClr val="tx1"/>
                </a:solidFill>
              </a:rPr>
              <a:t>из древнейших русских городов, </a:t>
            </a:r>
            <a:r>
              <a:rPr lang="ru-RU" sz="2700" dirty="0" smtClean="0">
                <a:solidFill>
                  <a:schemeClr val="tx1"/>
                </a:solidFill>
              </a:rPr>
              <a:t>первое </a:t>
            </a:r>
            <a:r>
              <a:rPr lang="ru-RU" sz="2700" dirty="0">
                <a:solidFill>
                  <a:schemeClr val="tx1"/>
                </a:solidFill>
              </a:rPr>
              <a:t>упоминание в летописи датируется 862 </a:t>
            </a:r>
            <a:r>
              <a:rPr lang="ru-RU" sz="2700" dirty="0" smtClean="0">
                <a:solidFill>
                  <a:schemeClr val="tx1"/>
                </a:solidFill>
              </a:rPr>
              <a:t>годом</a:t>
            </a:r>
          </a:p>
          <a:p>
            <a:pPr algn="l">
              <a:spcBef>
                <a:spcPts val="0"/>
              </a:spcBef>
            </a:pPr>
            <a:endParaRPr lang="ru-RU" sz="27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700" dirty="0">
                <a:solidFill>
                  <a:schemeClr val="tx1"/>
                </a:solidFill>
              </a:rPr>
              <a:t>324 объекта культурного наследия, в </a:t>
            </a:r>
            <a:r>
              <a:rPr lang="ru-RU" sz="2700" dirty="0" smtClean="0">
                <a:solidFill>
                  <a:schemeClr val="tx1"/>
                </a:solidFill>
              </a:rPr>
              <a:t>т. </a:t>
            </a:r>
            <a:r>
              <a:rPr lang="ru-RU" sz="2700" dirty="0">
                <a:solidFill>
                  <a:schemeClr val="tx1"/>
                </a:solidFill>
              </a:rPr>
              <a:t>ч</a:t>
            </a:r>
            <a:r>
              <a:rPr lang="ru-RU" sz="2700" dirty="0" smtClean="0">
                <a:solidFill>
                  <a:schemeClr val="tx1"/>
                </a:solidFill>
              </a:rPr>
              <a:t>. </a:t>
            </a:r>
            <a:r>
              <a:rPr lang="ru-RU" sz="2700" dirty="0">
                <a:solidFill>
                  <a:schemeClr val="tx1"/>
                </a:solidFill>
              </a:rPr>
              <a:t>96 федерального </a:t>
            </a:r>
            <a:r>
              <a:rPr lang="ru-RU" sz="2700" dirty="0" smtClean="0">
                <a:solidFill>
                  <a:schemeClr val="tx1"/>
                </a:solidFill>
              </a:rPr>
              <a:t>значения</a:t>
            </a:r>
          </a:p>
          <a:p>
            <a:pPr algn="l">
              <a:spcBef>
                <a:spcPts val="0"/>
              </a:spcBef>
            </a:pPr>
            <a:endParaRPr lang="ru-RU" sz="27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700" dirty="0">
                <a:solidFill>
                  <a:schemeClr val="tx1"/>
                </a:solidFill>
              </a:rPr>
              <a:t>Город сохранился как единое градостроительное образование, две трети территории </a:t>
            </a:r>
            <a:r>
              <a:rPr lang="ru-RU" sz="2700" dirty="0" smtClean="0">
                <a:solidFill>
                  <a:schemeClr val="tx1"/>
                </a:solidFill>
              </a:rPr>
              <a:t>которого </a:t>
            </a:r>
            <a:r>
              <a:rPr lang="ru-RU" sz="2700" dirty="0">
                <a:solidFill>
                  <a:schemeClr val="tx1"/>
                </a:solidFill>
              </a:rPr>
              <a:t>являются объектом культурного наследия федерального значения «Культурный слой города, </a:t>
            </a:r>
            <a:r>
              <a:rPr lang="en-US" sz="2700" dirty="0">
                <a:solidFill>
                  <a:schemeClr val="tx1"/>
                </a:solidFill>
              </a:rPr>
              <a:t>XI</a:t>
            </a:r>
            <a:r>
              <a:rPr lang="ru-RU" sz="2700" dirty="0">
                <a:solidFill>
                  <a:schemeClr val="tx1"/>
                </a:solidFill>
              </a:rPr>
              <a:t>-</a:t>
            </a:r>
            <a:r>
              <a:rPr lang="en-US" sz="2700" dirty="0">
                <a:solidFill>
                  <a:schemeClr val="tx1"/>
                </a:solidFill>
              </a:rPr>
              <a:t>XVI</a:t>
            </a:r>
            <a:r>
              <a:rPr lang="ru-RU" sz="2700" dirty="0">
                <a:solidFill>
                  <a:schemeClr val="tx1"/>
                </a:solidFill>
              </a:rPr>
              <a:t>вв.»</a:t>
            </a:r>
            <a:r>
              <a:rPr lang="ru-RU" sz="27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700" dirty="0">
                <a:solidFill>
                  <a:schemeClr val="tx1"/>
                </a:solidFill>
              </a:rPr>
              <a:t>Входит в число городов Золотого Кольца России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94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x-none" sz="2000" b="1" dirty="0" err="1" smtClean="0">
                <a:latin typeface="Humanist 521 BT Extra Bold" pitchFamily="34" charset="-18"/>
              </a:rPr>
              <a:t>Подпроекты</a:t>
            </a:r>
            <a:r>
              <a:rPr lang="ru-RU" altLang="x-none" sz="2000" b="1" dirty="0" smtClean="0">
                <a:latin typeface="Humanist 521 BT Extra Bold" pitchFamily="34" charset="-18"/>
              </a:rPr>
              <a:t> города Ростова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484784"/>
            <a:ext cx="4392488" cy="475252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000" dirty="0"/>
              <a:t>Развитие туристической инфраструктуры, связанной с информированием туристов </a:t>
            </a:r>
            <a:endParaRPr lang="ru-RU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Голландская крепость в древнерусском городе </a:t>
            </a:r>
            <a:endParaRPr lang="ru-RU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Модернизация материально-технической базы муниципального учреждения культуры «Театр Ростова Великого» </a:t>
            </a:r>
            <a:endParaRPr lang="ru-RU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Архитектурная подсветка ансамбля Ростовского Кремля в городе Ростов Ярославской области </a:t>
            </a:r>
            <a:endParaRPr lang="ru-RU" sz="2000" dirty="0" smtClean="0"/>
          </a:p>
        </p:txBody>
      </p:sp>
      <p:pic>
        <p:nvPicPr>
          <p:cNvPr id="5122" name="Picture 2" descr="C:\Documents and Settings\Юлия Бродская\Мои документы\Фотки\росто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9039"/>
            <a:ext cx="3168352" cy="203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68760"/>
            <a:ext cx="3178696" cy="2322498"/>
          </a:xfrm>
        </p:spPr>
      </p:pic>
    </p:spTree>
    <p:extLst>
      <p:ext uri="{BB962C8B-B14F-4D97-AF65-F5344CB8AC3E}">
        <p14:creationId xmlns:p14="http://schemas.microsoft.com/office/powerpoint/2010/main" val="124578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</a:t>
            </a:r>
            <a:r>
              <a:rPr lang="ru-RU" sz="2000" b="1" dirty="0"/>
              <a:t>Развитие туристической инфраструктуры,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связанной </a:t>
            </a:r>
            <a:r>
              <a:rPr lang="ru-RU" sz="2000" b="1" dirty="0"/>
              <a:t>с информированием </a:t>
            </a:r>
            <a:r>
              <a:rPr lang="ru-RU" sz="2000" b="1" dirty="0" smtClean="0"/>
              <a:t>туристов»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96752"/>
            <a:ext cx="7920880" cy="540060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6000" b="1" dirty="0">
                <a:solidFill>
                  <a:schemeClr val="tx1"/>
                </a:solidFill>
              </a:rPr>
              <a:t>Цель </a:t>
            </a:r>
            <a:r>
              <a:rPr lang="ru-RU" sz="6000" b="1" dirty="0" smtClean="0">
                <a:solidFill>
                  <a:schemeClr val="tx1"/>
                </a:solidFill>
              </a:rPr>
              <a:t> </a:t>
            </a:r>
            <a:r>
              <a:rPr lang="ru-RU" sz="60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6000" b="1" dirty="0" smtClean="0">
                <a:solidFill>
                  <a:schemeClr val="tx1"/>
                </a:solidFill>
              </a:rPr>
              <a:t> </a:t>
            </a:r>
            <a:r>
              <a:rPr lang="ru-RU" sz="6000" dirty="0" smtClean="0">
                <a:solidFill>
                  <a:schemeClr val="tx1"/>
                </a:solidFill>
              </a:rPr>
              <a:t>– </a:t>
            </a:r>
            <a:r>
              <a:rPr lang="ru-RU" sz="6000" dirty="0">
                <a:solidFill>
                  <a:schemeClr val="tx1"/>
                </a:solidFill>
              </a:rPr>
              <a:t>повышение качества предоставляемых туристско-информационным центром </a:t>
            </a:r>
            <a:r>
              <a:rPr lang="ru-RU" sz="6000" dirty="0" smtClean="0">
                <a:solidFill>
                  <a:schemeClr val="tx1"/>
                </a:solidFill>
              </a:rPr>
              <a:t>Ростова </a:t>
            </a:r>
            <a:r>
              <a:rPr lang="ru-RU" sz="6000" dirty="0">
                <a:solidFill>
                  <a:schemeClr val="tx1"/>
                </a:solidFill>
              </a:rPr>
              <a:t>информационных услуг </a:t>
            </a:r>
            <a:r>
              <a:rPr lang="ru-RU" sz="6000" dirty="0" smtClean="0">
                <a:solidFill>
                  <a:schemeClr val="tx1"/>
                </a:solidFill>
              </a:rPr>
              <a:t>и </a:t>
            </a:r>
            <a:r>
              <a:rPr lang="ru-RU" sz="6000" dirty="0">
                <a:solidFill>
                  <a:schemeClr val="tx1"/>
                </a:solidFill>
              </a:rPr>
              <a:t>улучшение доступности туристических объектов за счет четкой системы навигации в городе</a:t>
            </a:r>
            <a:r>
              <a:rPr lang="ru-RU" sz="6000" dirty="0" smtClean="0">
                <a:solidFill>
                  <a:schemeClr val="tx1"/>
                </a:solidFill>
              </a:rPr>
              <a:t>.</a:t>
            </a:r>
            <a:endParaRPr lang="ru-RU" sz="60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60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spcBef>
                <a:spcPts val="0"/>
              </a:spcBef>
            </a:pPr>
            <a:r>
              <a:rPr lang="ru-RU" sz="6000" b="1" dirty="0" err="1" smtClean="0">
                <a:solidFill>
                  <a:schemeClr val="tx1"/>
                </a:solidFill>
              </a:rPr>
              <a:t>Подпроект</a:t>
            </a:r>
            <a:r>
              <a:rPr lang="ru-RU" sz="6000" b="1" dirty="0" smtClean="0">
                <a:solidFill>
                  <a:schemeClr val="tx1"/>
                </a:solidFill>
              </a:rPr>
              <a:t> предусматривает </a:t>
            </a:r>
            <a:r>
              <a:rPr lang="ru-RU" sz="6000" dirty="0" smtClean="0">
                <a:solidFill>
                  <a:schemeClr val="tx1"/>
                </a:solidFill>
              </a:rPr>
              <a:t>ремонт </a:t>
            </a:r>
            <a:r>
              <a:rPr lang="ru-RU" sz="6000" dirty="0">
                <a:solidFill>
                  <a:schemeClr val="tx1"/>
                </a:solidFill>
              </a:rPr>
              <a:t>и </a:t>
            </a:r>
            <a:r>
              <a:rPr lang="ru-RU" sz="6000" dirty="0" smtClean="0">
                <a:solidFill>
                  <a:schemeClr val="tx1"/>
                </a:solidFill>
              </a:rPr>
              <a:t>оснащение </a:t>
            </a:r>
            <a:r>
              <a:rPr lang="ru-RU" sz="6000" dirty="0">
                <a:solidFill>
                  <a:schemeClr val="tx1"/>
                </a:solidFill>
              </a:rPr>
              <a:t>помещения </a:t>
            </a:r>
            <a:r>
              <a:rPr lang="ru-RU" sz="6000" dirty="0" smtClean="0">
                <a:solidFill>
                  <a:schemeClr val="tx1"/>
                </a:solidFill>
              </a:rPr>
              <a:t>для ТИЦ, установку двух </a:t>
            </a:r>
            <a:r>
              <a:rPr lang="ru-RU" sz="6000" dirty="0">
                <a:solidFill>
                  <a:schemeClr val="tx1"/>
                </a:solidFill>
              </a:rPr>
              <a:t>информационных туристических </a:t>
            </a:r>
            <a:r>
              <a:rPr lang="ru-RU" sz="6000" dirty="0" smtClean="0">
                <a:solidFill>
                  <a:schemeClr val="tx1"/>
                </a:solidFill>
              </a:rPr>
              <a:t>ларьков, </a:t>
            </a:r>
            <a:r>
              <a:rPr lang="ru-RU" sz="6000" dirty="0">
                <a:solidFill>
                  <a:schemeClr val="tx1"/>
                </a:solidFill>
              </a:rPr>
              <a:t>а также </a:t>
            </a:r>
            <a:r>
              <a:rPr lang="ru-RU" sz="6000" dirty="0" smtClean="0">
                <a:solidFill>
                  <a:schemeClr val="tx1"/>
                </a:solidFill>
              </a:rPr>
              <a:t>приобретение </a:t>
            </a:r>
            <a:r>
              <a:rPr lang="ru-RU" sz="6000" dirty="0">
                <a:solidFill>
                  <a:schemeClr val="tx1"/>
                </a:solidFill>
              </a:rPr>
              <a:t>конструкции для развертывания павильона в местах проведения событийных </a:t>
            </a:r>
            <a:r>
              <a:rPr lang="ru-RU" sz="6000" dirty="0" smtClean="0">
                <a:solidFill>
                  <a:schemeClr val="tx1"/>
                </a:solidFill>
              </a:rPr>
              <a:t>мероприятий</a:t>
            </a:r>
            <a:r>
              <a:rPr lang="ru-RU" sz="6000" dirty="0">
                <a:solidFill>
                  <a:schemeClr val="tx1"/>
                </a:solidFill>
              </a:rPr>
              <a:t>. Также предполагается создать и оснастить на базе ТИЦ музей брендов, </a:t>
            </a:r>
            <a:r>
              <a:rPr lang="ru-RU" sz="6000" dirty="0" smtClean="0">
                <a:solidFill>
                  <a:schemeClr val="tx1"/>
                </a:solidFill>
              </a:rPr>
              <a:t>для которого будут </a:t>
            </a:r>
            <a:r>
              <a:rPr lang="ru-RU" sz="6000" dirty="0">
                <a:solidFill>
                  <a:schemeClr val="tx1"/>
                </a:solidFill>
              </a:rPr>
              <a:t>приобретены костюмы и ростовые куклы для </a:t>
            </a:r>
            <a:r>
              <a:rPr lang="ru-RU" sz="6000" dirty="0" smtClean="0">
                <a:solidFill>
                  <a:schemeClr val="tx1"/>
                </a:solidFill>
              </a:rPr>
              <a:t>интерактивный </a:t>
            </a:r>
            <a:r>
              <a:rPr lang="ru-RU" sz="6000" dirty="0">
                <a:solidFill>
                  <a:schemeClr val="tx1"/>
                </a:solidFill>
              </a:rPr>
              <a:t>программ. </a:t>
            </a:r>
            <a:r>
              <a:rPr lang="ru-RU" sz="6000" dirty="0" smtClean="0">
                <a:solidFill>
                  <a:schemeClr val="tx1"/>
                </a:solidFill>
              </a:rPr>
              <a:t>Туристическая навигация </a:t>
            </a:r>
            <a:r>
              <a:rPr lang="ru-RU" sz="6000" dirty="0">
                <a:solidFill>
                  <a:schemeClr val="tx1"/>
                </a:solidFill>
              </a:rPr>
              <a:t>включает проектные работы и установку карт и указателей </a:t>
            </a:r>
            <a:r>
              <a:rPr lang="ru-RU" sz="6000" dirty="0" smtClean="0">
                <a:solidFill>
                  <a:schemeClr val="tx1"/>
                </a:solidFill>
              </a:rPr>
              <a:t>по </a:t>
            </a:r>
            <a:r>
              <a:rPr lang="ru-RU" sz="6000" dirty="0">
                <a:solidFill>
                  <a:schemeClr val="tx1"/>
                </a:solidFill>
              </a:rPr>
              <a:t>городу, на маршрутах по брендам и </a:t>
            </a:r>
            <a:r>
              <a:rPr lang="ru-RU" sz="6000" dirty="0" smtClean="0">
                <a:solidFill>
                  <a:schemeClr val="tx1"/>
                </a:solidFill>
              </a:rPr>
              <a:t>Голландской </a:t>
            </a:r>
            <a:r>
              <a:rPr lang="ru-RU" sz="6000" dirty="0">
                <a:solidFill>
                  <a:schemeClr val="tx1"/>
                </a:solidFill>
              </a:rPr>
              <a:t>крепости. </a:t>
            </a:r>
          </a:p>
          <a:p>
            <a:pPr algn="l">
              <a:spcBef>
                <a:spcPts val="0"/>
              </a:spcBef>
            </a:pPr>
            <a:endParaRPr lang="ru-RU" sz="60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6000" b="1" dirty="0" smtClean="0">
                <a:solidFill>
                  <a:schemeClr val="tx1"/>
                </a:solidFill>
              </a:rPr>
              <a:t>И</a:t>
            </a:r>
            <a:r>
              <a:rPr lang="ru-RU" sz="6000" b="1" dirty="0" smtClean="0">
                <a:solidFill>
                  <a:schemeClr val="tx1"/>
                </a:solidFill>
              </a:rPr>
              <a:t>нвестиции </a:t>
            </a:r>
            <a:r>
              <a:rPr lang="ru-RU" sz="6000" b="1" dirty="0" err="1">
                <a:solidFill>
                  <a:schemeClr val="tx1"/>
                </a:solidFill>
              </a:rPr>
              <a:t>подпроекта</a:t>
            </a:r>
            <a:r>
              <a:rPr lang="ru-RU" sz="6000" b="1" dirty="0">
                <a:solidFill>
                  <a:schemeClr val="tx1"/>
                </a:solidFill>
              </a:rPr>
              <a:t>  </a:t>
            </a:r>
            <a:r>
              <a:rPr lang="ru-RU" sz="6000" dirty="0" smtClean="0">
                <a:solidFill>
                  <a:schemeClr val="tx1"/>
                </a:solidFill>
              </a:rPr>
              <a:t>по видам </a:t>
            </a:r>
            <a:r>
              <a:rPr lang="ru-RU" sz="6000" dirty="0">
                <a:solidFill>
                  <a:schemeClr val="tx1"/>
                </a:solidFill>
              </a:rPr>
              <a:t>работ:</a:t>
            </a: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6000" dirty="0" smtClean="0">
                <a:solidFill>
                  <a:schemeClr val="tx1"/>
                </a:solidFill>
              </a:rPr>
              <a:t>модернизация </a:t>
            </a:r>
            <a:r>
              <a:rPr lang="ru-RU" sz="6000" dirty="0" smtClean="0">
                <a:solidFill>
                  <a:schemeClr val="tx1"/>
                </a:solidFill>
              </a:rPr>
              <a:t>ТИЦ </a:t>
            </a:r>
            <a:r>
              <a:rPr lang="ru-RU" sz="6000" dirty="0" smtClean="0">
                <a:solidFill>
                  <a:schemeClr val="tx1"/>
                </a:solidFill>
              </a:rPr>
              <a:t> </a:t>
            </a:r>
            <a:endParaRPr lang="ru-RU" sz="60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6000" dirty="0">
                <a:solidFill>
                  <a:schemeClr val="tx1"/>
                </a:solidFill>
              </a:rPr>
              <a:t>с</a:t>
            </a:r>
            <a:r>
              <a:rPr lang="ru-RU" sz="6000" dirty="0" smtClean="0">
                <a:solidFill>
                  <a:schemeClr val="tx1"/>
                </a:solidFill>
              </a:rPr>
              <a:t>оздание музея брендов при ТИЦ </a:t>
            </a:r>
            <a:r>
              <a:rPr lang="ru-RU" sz="6000" dirty="0" smtClean="0">
                <a:solidFill>
                  <a:schemeClr val="tx1"/>
                </a:solidFill>
              </a:rPr>
              <a:t> </a:t>
            </a:r>
            <a:endParaRPr lang="ru-RU" sz="60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6000" dirty="0" smtClean="0">
                <a:solidFill>
                  <a:schemeClr val="tx1"/>
                </a:solidFill>
              </a:rPr>
              <a:t>туристическая </a:t>
            </a:r>
            <a:r>
              <a:rPr lang="ru-RU" sz="6000" dirty="0">
                <a:solidFill>
                  <a:schemeClr val="tx1"/>
                </a:solidFill>
              </a:rPr>
              <a:t>навигации </a:t>
            </a:r>
            <a:endParaRPr lang="ru-RU" sz="60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6000" dirty="0" smtClean="0">
                <a:solidFill>
                  <a:schemeClr val="tx1"/>
                </a:solidFill>
              </a:rPr>
              <a:t>издание </a:t>
            </a:r>
            <a:r>
              <a:rPr lang="ru-RU" sz="6000" dirty="0" smtClean="0">
                <a:solidFill>
                  <a:schemeClr val="tx1"/>
                </a:solidFill>
              </a:rPr>
              <a:t>печатной продукции.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60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60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6000" b="1" dirty="0" err="1" smtClean="0">
                <a:solidFill>
                  <a:schemeClr val="tx1"/>
                </a:solidFill>
              </a:rPr>
              <a:t>подпроекта</a:t>
            </a:r>
            <a:endParaRPr lang="ru-RU" sz="6000" b="1" dirty="0" smtClean="0">
              <a:solidFill>
                <a:schemeClr val="tx1"/>
              </a:solidFill>
            </a:endParaRPr>
          </a:p>
          <a:p>
            <a:pPr algn="l"/>
            <a:r>
              <a:rPr lang="ru-RU" sz="6000" dirty="0">
                <a:solidFill>
                  <a:schemeClr val="tx1"/>
                </a:solidFill>
              </a:rPr>
              <a:t>– </a:t>
            </a:r>
            <a:r>
              <a:rPr lang="ru-RU" sz="6000" dirty="0" smtClean="0">
                <a:solidFill>
                  <a:schemeClr val="tx1"/>
                </a:solidFill>
              </a:rPr>
              <a:t>увеличение туристического потока, в </a:t>
            </a:r>
            <a:r>
              <a:rPr lang="ru-RU" sz="6000" dirty="0" err="1" smtClean="0">
                <a:solidFill>
                  <a:schemeClr val="tx1"/>
                </a:solidFill>
              </a:rPr>
              <a:t>т.ч</a:t>
            </a:r>
            <a:r>
              <a:rPr lang="ru-RU" sz="6000" dirty="0" smtClean="0">
                <a:solidFill>
                  <a:schemeClr val="tx1"/>
                </a:solidFill>
              </a:rPr>
              <a:t>. </a:t>
            </a:r>
            <a:r>
              <a:rPr lang="ru-RU" sz="6000" dirty="0">
                <a:solidFill>
                  <a:schemeClr val="tx1"/>
                </a:solidFill>
              </a:rPr>
              <a:t>з</a:t>
            </a:r>
            <a:r>
              <a:rPr lang="ru-RU" sz="6000" dirty="0" smtClean="0">
                <a:solidFill>
                  <a:schemeClr val="tx1"/>
                </a:solidFill>
              </a:rPr>
              <a:t>а счет проведения событийных мероприятий;</a:t>
            </a:r>
            <a:endParaRPr lang="ru-RU" sz="6000" dirty="0">
              <a:solidFill>
                <a:schemeClr val="tx1"/>
              </a:solidFill>
            </a:endParaRPr>
          </a:p>
          <a:p>
            <a:pPr algn="l"/>
            <a:r>
              <a:rPr lang="ru-RU" sz="6000" dirty="0" smtClean="0">
                <a:solidFill>
                  <a:schemeClr val="tx1"/>
                </a:solidFill>
              </a:rPr>
              <a:t>– рост посещений туристами музеев</a:t>
            </a:r>
            <a:r>
              <a:rPr lang="ru-RU" sz="6000" dirty="0">
                <a:solidFill>
                  <a:schemeClr val="tx1"/>
                </a:solidFill>
              </a:rPr>
              <a:t>, предприятий и ремесленных мастерских города</a:t>
            </a:r>
            <a:r>
              <a:rPr lang="ru-RU" sz="6000" dirty="0" smtClean="0">
                <a:solidFill>
                  <a:schemeClr val="tx1"/>
                </a:solidFill>
              </a:rPr>
              <a:t>;</a:t>
            </a:r>
            <a:endParaRPr lang="ru-RU" sz="6000" dirty="0">
              <a:solidFill>
                <a:schemeClr val="tx1"/>
              </a:solidFill>
            </a:endParaRPr>
          </a:p>
          <a:p>
            <a:pPr algn="l"/>
            <a:r>
              <a:rPr lang="ru-RU" sz="6000" dirty="0">
                <a:solidFill>
                  <a:schemeClr val="tx1"/>
                </a:solidFill>
              </a:rPr>
              <a:t>– </a:t>
            </a:r>
            <a:r>
              <a:rPr lang="ru-RU" sz="6000" dirty="0" smtClean="0">
                <a:solidFill>
                  <a:schemeClr val="tx1"/>
                </a:solidFill>
              </a:rPr>
              <a:t>комфортная информационная среда.</a:t>
            </a:r>
            <a:endParaRPr lang="ru-RU" sz="60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01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3195</TotalTime>
  <Words>3836</Words>
  <Application>Microsoft Office PowerPoint</Application>
  <PresentationFormat>Экран (4:3)</PresentationFormat>
  <Paragraphs>417</Paragraphs>
  <Slides>32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Тема Office</vt:lpstr>
      <vt:lpstr>think-cell Slide</vt:lpstr>
      <vt:lpstr>Презентация PowerPoint</vt:lpstr>
      <vt:lpstr>Город Арзамас (Нижегородская область).  Справочная информация </vt:lpstr>
      <vt:lpstr>Подпроекты города Арзамаса</vt:lpstr>
      <vt:lpstr>Подпроект «Создание туристско-информационного центра и развитие системы туристической навигации в городе Арзамасе» </vt:lpstr>
      <vt:lpstr>Подпроект «Развитие экспозиции и создание возможностей для организации выставок передвижного фонда и народных художественных промыслов» </vt:lpstr>
      <vt:lpstr>Подпроект «Ремонт здания и модернизация оснащения  Арзамасского театра драмы» </vt:lpstr>
      <vt:lpstr>Город Ростов (Ярославская область).  Справочная информация </vt:lpstr>
      <vt:lpstr>Подпроекты города Ростова</vt:lpstr>
      <vt:lpstr>Подпроект «Развитие туристической инфраструктуры,  связанной с информированием туристов» </vt:lpstr>
      <vt:lpstr>Подпроект «Голландская крепость в древнерусском городе» </vt:lpstr>
      <vt:lpstr>Подпроект «Модернизация материально-технической базы муниципального учреждения культуры «Театр Ростова Великого» </vt:lpstr>
      <vt:lpstr>Подпроект «Архитектурная подсветка ансамбля Ростовского Кремля в городе Ростов Ярославской области» </vt:lpstr>
      <vt:lpstr>Город Старая Русса (Новгородская область).  Справочная информация </vt:lpstr>
      <vt:lpstr>Подпроекты города Старая Русса</vt:lpstr>
      <vt:lpstr>Подпроект «Развитие туристической информационной инфраструктуры города Старая Русса» </vt:lpstr>
      <vt:lpstr>Подпроект «Ремонт и оборудование  туристско-информационного центра» </vt:lpstr>
      <vt:lpstr>Подпроект «Развитие Центра культуры «Русич» как базового ресурса социо-культурной и туристической привлекательности города Старая Русса. Возрождение традиций старорусских театральных сезонов» </vt:lpstr>
      <vt:lpstr>Подпроект «Повышение туристической привлекательности традиций ремесленной культуры Старой Руссы» </vt:lpstr>
      <vt:lpstr>Подпроект «Повышение туристической привлекательности средствами кино» </vt:lpstr>
      <vt:lpstr>Город Суздаль (Владимирская область).  Справочная информация </vt:lpstr>
      <vt:lpstr>Подпроекты города Суздаля</vt:lpstr>
      <vt:lpstr>Подпроект «Туристско-информационный центр» </vt:lpstr>
      <vt:lpstr>Подпроект «Туристическая навигация» </vt:lpstr>
      <vt:lpstr>Подпроект «Туристические маршруты» </vt:lpstr>
      <vt:lpstr>Подпроект «Подсветка объектов культурного наследия» </vt:lpstr>
      <vt:lpstr>Подпроект «Парк 950-летия г. Суздаля: фестивальное поле» </vt:lpstr>
      <vt:lpstr>Город Тутаев (Ярославская область).  Справочная информация </vt:lpstr>
      <vt:lpstr>Подпроекты города Тутаева</vt:lpstr>
      <vt:lpstr>Подпроект «Туристский информационный центр города Тутаева (Романово-Борисоглебска)» </vt:lpstr>
      <vt:lpstr>Подпроект «Создание системы туристической навигации» </vt:lpstr>
      <vt:lpstr>Подпроект «Кустодиевская переправа (организация двух стационарных пассажирских причалов  в городе Тутаеве (Романов-Борисоглебске)» </vt:lpstr>
      <vt:lpstr>Подпроект «Благоустройство туристических маршрутов» </vt:lpstr>
    </vt:vector>
  </TitlesOfParts>
  <Company>FISP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Бродская</dc:creator>
  <cp:lastModifiedBy>Юлия Бродская</cp:lastModifiedBy>
  <cp:revision>324</cp:revision>
  <cp:lastPrinted>2016-06-27T10:24:02Z</cp:lastPrinted>
  <dcterms:created xsi:type="dcterms:W3CDTF">2016-04-18T11:55:51Z</dcterms:created>
  <dcterms:modified xsi:type="dcterms:W3CDTF">2016-08-29T10:00:43Z</dcterms:modified>
</cp:coreProperties>
</file>