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8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60" r:id="rId10"/>
    <p:sldId id="261" r:id="rId11"/>
    <p:sldId id="267" r:id="rId12"/>
    <p:sldId id="269" r:id="rId13"/>
    <p:sldId id="270" r:id="rId14"/>
    <p:sldId id="271" r:id="rId15"/>
    <p:sldId id="264" r:id="rId16"/>
    <p:sldId id="265" r:id="rId17"/>
    <p:sldId id="279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</p:sldIdLst>
  <p:sldSz cx="9144000" cy="6858000" type="screen4x3"/>
  <p:notesSz cx="6807200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89" autoAdjust="0"/>
  </p:normalViewPr>
  <p:slideViewPr>
    <p:cSldViewPr>
      <p:cViewPr varScale="1">
        <p:scale>
          <a:sx n="112" d="100"/>
          <a:sy n="112" d="100"/>
        </p:scale>
        <p:origin x="-159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8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0DA36-F7EF-484E-8B72-DA5AB26A830E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D643C9-89B2-4C1D-AB29-2183EFED8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30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643C9-89B2-4C1D-AB29-2183EFED807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386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643C9-89B2-4C1D-AB29-2183EFED8075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386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709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04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774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62504070"/>
              </p:ext>
            </p:extLst>
          </p:nvPr>
        </p:nvGraphicFramePr>
        <p:xfrm>
          <a:off x="1466" y="1589"/>
          <a:ext cx="146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" y="1589"/>
                        <a:ext cx="146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838200"/>
            <a:ext cx="8685000" cy="762000"/>
          </a:xfrm>
        </p:spPr>
        <p:txBody>
          <a:bodyPr anchor="t"/>
          <a:lstStyle>
            <a:lvl1pPr>
              <a:defRPr sz="2200" baseline="0">
                <a:solidFill>
                  <a:schemeClr val="tx1"/>
                </a:solidFill>
                <a:latin typeface="Humanist 521 BT" panose="020B0602020204020202" pitchFamily="34" charset="-18"/>
              </a:defRPr>
            </a:lvl1pPr>
          </a:lstStyle>
          <a:p>
            <a:r>
              <a:rPr lang="en-US" dirty="0" smtClean="0"/>
              <a:t>Click to edit Master title style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Max two lines</a:t>
            </a:r>
            <a:endParaRPr lang="en-US" dirty="0"/>
          </a:p>
        </p:txBody>
      </p:sp>
      <p:sp>
        <p:nvSpPr>
          <p:cNvPr id="2" name="Line 16"/>
          <p:cNvSpPr>
            <a:spLocks noChangeShapeType="1"/>
          </p:cNvSpPr>
          <p:nvPr/>
        </p:nvSpPr>
        <p:spPr bwMode="auto">
          <a:xfrm>
            <a:off x="228600" y="762000"/>
            <a:ext cx="8686800" cy="0"/>
          </a:xfrm>
          <a:prstGeom prst="line">
            <a:avLst/>
          </a:prstGeom>
          <a:noFill/>
          <a:ln w="9525">
            <a:solidFill>
              <a:srgbClr val="FFAA0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 dirty="0">
              <a:solidFill>
                <a:prstClr val="black"/>
              </a:solidFill>
              <a:latin typeface="Humanist 521 BT" panose="020B0602020204020202" pitchFamily="34" charset="-18"/>
            </a:endParaRPr>
          </a:p>
        </p:txBody>
      </p:sp>
      <p:sp>
        <p:nvSpPr>
          <p:cNvPr id="3" name="Rectangle 13"/>
          <p:cNvSpPr>
            <a:spLocks noChangeArrowheads="1"/>
          </p:cNvSpPr>
          <p:nvPr userDrawn="1"/>
        </p:nvSpPr>
        <p:spPr bwMode="auto">
          <a:xfrm>
            <a:off x="8649840" y="6400802"/>
            <a:ext cx="34176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5AFD16C6-BB40-4CB0-9BF0-C8E690B9956D}" type="slidenum">
              <a:rPr lang="en-GB" sz="1000">
                <a:solidFill>
                  <a:prstClr val="white">
                    <a:lumMod val="65000"/>
                  </a:prstClr>
                </a:solidFill>
                <a:latin typeface="Humanist 521 BT Light" panose="020B0402020204020202" pitchFamily="34" charset="-18"/>
                <a:ea typeface="Humanist 521 BT Light" panose="020B0402020204020202" pitchFamily="34" charset="-18"/>
              </a:rPr>
              <a:pPr>
                <a:defRPr/>
              </a:pPr>
              <a:t>‹#›</a:t>
            </a:fld>
            <a:endParaRPr lang="zh-CN" altLang="en-US" sz="1000" dirty="0">
              <a:solidFill>
                <a:prstClr val="white">
                  <a:lumMod val="65000"/>
                </a:prstClr>
              </a:solidFill>
              <a:latin typeface="Humanist 521 BT Light" panose="020B0402020204020202" pitchFamily="34" charset="-18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0" hasCustomPrompt="1"/>
          </p:nvPr>
        </p:nvSpPr>
        <p:spPr>
          <a:xfrm>
            <a:off x="228600" y="6400801"/>
            <a:ext cx="8686800" cy="3606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latin typeface="Humanist 521 BT Light" panose="020B0402020204020202" pitchFamily="34" charset="-18"/>
                <a:ea typeface="Humanist 521 BT Light" panose="020B0402020204020202" pitchFamily="34" charset="-18"/>
              </a:defRPr>
            </a:lvl1pPr>
            <a:lvl2pPr>
              <a:lnSpc>
                <a:spcPct val="100000"/>
              </a:lnSpc>
              <a:defRPr sz="1000"/>
            </a:lvl2pPr>
            <a:lvl3pPr>
              <a:lnSpc>
                <a:spcPct val="100000"/>
              </a:lnSpc>
              <a:defRPr sz="1000"/>
            </a:lvl3pPr>
            <a:lvl4pPr>
              <a:lnSpc>
                <a:spcPct val="100000"/>
              </a:lnSpc>
              <a:defRPr sz="1000"/>
            </a:lvl4pPr>
            <a:lvl5pPr>
              <a:lnSpc>
                <a:spcPct val="100000"/>
              </a:lnSpc>
              <a:defRPr sz="1000"/>
            </a:lvl5pPr>
          </a:lstStyle>
          <a:p>
            <a:pPr lvl="0"/>
            <a:r>
              <a:rPr lang="hr-HR" dirty="0" err="1" smtClean="0"/>
              <a:t>Source</a:t>
            </a:r>
            <a:r>
              <a:rPr lang="hr-HR" dirty="0" smtClean="0"/>
              <a:t>:</a:t>
            </a:r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0" y="0"/>
            <a:ext cx="9144000" cy="304800"/>
          </a:xfrm>
          <a:prstGeom prst="rect">
            <a:avLst/>
          </a:prstGeom>
          <a:solidFill>
            <a:srgbClr val="002E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8" tIns="45715" rIns="91428" bIns="45715" anchor="ctr"/>
          <a:lstStyle/>
          <a:p>
            <a:pPr>
              <a:defRPr/>
            </a:pPr>
            <a:endParaRPr lang="en-US" sz="1600" dirty="0">
              <a:solidFill>
                <a:prstClr val="black"/>
              </a:solidFill>
              <a:latin typeface="Humanist 521 BT" panose="020B0602020204020202" pitchFamily="34" charset="-18"/>
              <a:ea typeface="ヒラギノ角ゴ Pro W3" pitchFamily="1" charset="-128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758" y="374925"/>
            <a:ext cx="1654352" cy="310241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1" b="10487"/>
          <a:stretch/>
        </p:blipFill>
        <p:spPr bwMode="auto">
          <a:xfrm>
            <a:off x="5723266" y="326624"/>
            <a:ext cx="726396" cy="41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338" y="326624"/>
            <a:ext cx="672785" cy="41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3152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592">
          <p15:clr>
            <a:srgbClr val="FBAE40"/>
          </p15:clr>
        </p15:guide>
        <p15:guide id="2" pos="3120">
          <p15:clr>
            <a:srgbClr val="FBAE40"/>
          </p15:clr>
        </p15:guide>
        <p15:guide id="3" pos="156">
          <p15:clr>
            <a:srgbClr val="FBAE40"/>
          </p15:clr>
        </p15:guide>
        <p15:guide id="4" pos="6084">
          <p15:clr>
            <a:srgbClr val="FBAE40"/>
          </p15:clr>
        </p15:guide>
        <p15:guide id="5" orient="horz" pos="1296">
          <p15:clr>
            <a:srgbClr val="FBAE40"/>
          </p15:clr>
        </p15:guide>
        <p15:guide id="6" orient="horz" pos="3984">
          <p15:clr>
            <a:srgbClr val="FBAE40"/>
          </p15:clr>
        </p15:guide>
        <p15:guide id="7" orient="horz" pos="1248">
          <p15:clr>
            <a:srgbClr val="FBAE40"/>
          </p15:clr>
        </p15:guide>
        <p15:guide id="8" pos="3072">
          <p15:clr>
            <a:srgbClr val="FBAE40"/>
          </p15:clr>
        </p15:guide>
        <p15:guide id="9" pos="3168">
          <p15:clr>
            <a:srgbClr val="FBAE40"/>
          </p15:clr>
        </p15:guide>
        <p15:guide id="10" orient="horz" pos="100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063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032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900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745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710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81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074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663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0D9A4-2547-4C13-88A3-2375FE04A369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A5252-A387-48E4-B57E-20E017445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96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jpe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10" Type="http://schemas.openxmlformats.org/officeDocument/2006/relationships/image" Target="../media/image17.emf"/><Relationship Id="rId4" Type="http://schemas.openxmlformats.org/officeDocument/2006/relationships/image" Target="../media/image11.png"/><Relationship Id="rId9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6309320"/>
            <a:ext cx="9144000" cy="549275"/>
          </a:xfrm>
          <a:prstGeom prst="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hr-HR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09600" y="0"/>
            <a:ext cx="0" cy="68580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9600" y="188640"/>
            <a:ext cx="85343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x-none" sz="2000" b="1" dirty="0" smtClean="0">
                <a:latin typeface="Humanist 521 BT Extra Bold" pitchFamily="34" charset="-18"/>
              </a:rPr>
              <a:t>Проект «Сохранение и развитие </a:t>
            </a:r>
          </a:p>
          <a:p>
            <a:pPr algn="ctr"/>
            <a:r>
              <a:rPr lang="ru-RU" altLang="x-none" sz="2000" b="1" dirty="0" smtClean="0">
                <a:latin typeface="Humanist 521 BT Extra Bold" pitchFamily="34" charset="-18"/>
              </a:rPr>
              <a:t>малых исторических городов и поселений». </a:t>
            </a:r>
          </a:p>
          <a:p>
            <a:pPr algn="ctr"/>
            <a:r>
              <a:rPr lang="ru-RU" altLang="x-none" sz="2000" b="1" dirty="0" smtClean="0">
                <a:latin typeface="Humanist 521 BT Extra Bold" pitchFamily="34" charset="-18"/>
              </a:rPr>
              <a:t>Города больших инвестиций</a:t>
            </a:r>
            <a:endParaRPr lang="hr-HR" altLang="x-none" sz="2000" b="1" dirty="0" smtClean="0">
              <a:latin typeface="Humanist 521 BT Extra Bold" pitchFamily="34" charset="-18"/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-3124200" y="3124200"/>
            <a:ext cx="68580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hr-HR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0" y="6308725"/>
            <a:ext cx="9144000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7285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x-none" sz="2000" b="1" dirty="0" err="1" smtClean="0">
                <a:latin typeface="Humanist 521 BT Extra Bold" pitchFamily="34" charset="-18"/>
              </a:rPr>
              <a:t>Подпроекты</a:t>
            </a:r>
            <a:r>
              <a:rPr lang="ru-RU" altLang="x-none" sz="2000" b="1" dirty="0" smtClean="0">
                <a:latin typeface="Humanist 521 BT Extra Bold" pitchFamily="34" charset="-18"/>
              </a:rPr>
              <a:t> города Гороховца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284984"/>
            <a:ext cx="3384376" cy="201622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340768"/>
            <a:ext cx="4392488" cy="489654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Создание на основе фрагмента городской структуры центра культурно-туристического развития исторического поселения. </a:t>
            </a:r>
            <a:r>
              <a:rPr lang="ru-RU" sz="2000" dirty="0"/>
              <a:t>Фрагмент городской структуры «Посад» </a:t>
            </a:r>
            <a:endParaRPr lang="ru-RU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Туристско-информационный центр </a:t>
            </a:r>
            <a:r>
              <a:rPr lang="ru-RU" sz="2000" dirty="0" err="1" smtClean="0"/>
              <a:t>Гороховецкого</a:t>
            </a:r>
            <a:r>
              <a:rPr lang="ru-RU" sz="2000" dirty="0" smtClean="0"/>
              <a:t> района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Система туристической навигации и информирования </a:t>
            </a:r>
            <a:r>
              <a:rPr lang="ru-RU" sz="2000" dirty="0" smtClean="0"/>
              <a:t>туристов</a:t>
            </a:r>
            <a:endParaRPr lang="ru-RU" sz="2000" dirty="0" smtClean="0"/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3384376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8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>
                <a:latin typeface="+mn-lt"/>
              </a:rPr>
              <a:t>Подпроект</a:t>
            </a:r>
            <a:r>
              <a:rPr lang="ru-RU" sz="2000" b="1" dirty="0" smtClean="0">
                <a:latin typeface="+mn-lt"/>
              </a:rPr>
              <a:t> «</a:t>
            </a:r>
            <a:r>
              <a:rPr lang="ru-RU" altLang="x-none" sz="2000" b="1" dirty="0" smtClean="0">
                <a:latin typeface="+mn-lt"/>
              </a:rPr>
              <a:t>С</a:t>
            </a:r>
            <a:r>
              <a:rPr lang="ru-RU" sz="2000" b="1" dirty="0" smtClean="0">
                <a:latin typeface="+mn-lt"/>
              </a:rPr>
              <a:t>оздание на основе фрагмента городской структуры центра культурно-туристического развития исторического поселения». 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416824" cy="489654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</a:rPr>
              <a:t>Цель </a:t>
            </a:r>
            <a:r>
              <a:rPr lang="ru-RU" sz="1800" b="1" dirty="0" err="1">
                <a:solidFill>
                  <a:schemeClr val="tx1"/>
                </a:solidFill>
              </a:rPr>
              <a:t>подпроекта</a:t>
            </a:r>
            <a:r>
              <a:rPr lang="ru-RU" sz="1800" dirty="0">
                <a:solidFill>
                  <a:schemeClr val="tx1"/>
                </a:solidFill>
              </a:rPr>
              <a:t> – создание в городе Гороховец интересного в художественно-градостроительном отношении и комфортного для туристов и горожан городского пространства, которое станет привлекательным центром туристических маршрутов, центром культуры и досуга, а также центром развития малого и среднего бизнеса.</a:t>
            </a:r>
          </a:p>
          <a:p>
            <a:pPr algn="l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</a:t>
            </a:r>
            <a:r>
              <a:rPr lang="ru-RU" sz="1800" dirty="0" smtClean="0">
                <a:solidFill>
                  <a:schemeClr val="tx1"/>
                </a:solidFill>
              </a:rPr>
              <a:t>источникам финансирования и видам работ: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 </a:t>
            </a:r>
            <a:r>
              <a:rPr lang="ru-RU" sz="1800" b="1" i="1" dirty="0" smtClean="0">
                <a:solidFill>
                  <a:schemeClr val="tx1"/>
                </a:solidFill>
              </a:rPr>
              <a:t>из средств займа МБРР и федерального </a:t>
            </a:r>
            <a:r>
              <a:rPr lang="ru-RU" sz="1800" b="1" i="1" dirty="0" smtClean="0">
                <a:solidFill>
                  <a:schemeClr val="tx1"/>
                </a:solidFill>
              </a:rPr>
              <a:t>бюджета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реставрация и реконструкция с приспособлением под нужды учреждений 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работы </a:t>
            </a:r>
            <a:r>
              <a:rPr lang="ru-RU" sz="1800" dirty="0" smtClean="0">
                <a:solidFill>
                  <a:schemeClr val="tx1"/>
                </a:solidFill>
              </a:rPr>
              <a:t>по </a:t>
            </a:r>
            <a:r>
              <a:rPr lang="ru-RU" sz="1800" dirty="0" smtClean="0">
                <a:solidFill>
                  <a:schemeClr val="tx1"/>
                </a:solidFill>
              </a:rPr>
              <a:t>благоустройству;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 </a:t>
            </a:r>
            <a:r>
              <a:rPr lang="ru-RU" sz="1800" b="1" i="1" dirty="0" smtClean="0">
                <a:solidFill>
                  <a:schemeClr val="tx1"/>
                </a:solidFill>
              </a:rPr>
              <a:t>из средств регионального бюджета и привлеченных инвестиций 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работы по регенерации исторической среды 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работы </a:t>
            </a:r>
            <a:r>
              <a:rPr lang="ru-RU" sz="1800" dirty="0" smtClean="0">
                <a:solidFill>
                  <a:schemeClr val="tx1"/>
                </a:solidFill>
              </a:rPr>
              <a:t>по </a:t>
            </a:r>
            <a:r>
              <a:rPr lang="ru-RU" sz="1800" dirty="0" smtClean="0">
                <a:solidFill>
                  <a:schemeClr val="tx1"/>
                </a:solidFill>
              </a:rPr>
              <a:t>благоустройству.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19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/>
              <a:t>Подпроект</a:t>
            </a:r>
            <a:r>
              <a:rPr lang="ru-RU" sz="2000" b="1" dirty="0"/>
              <a:t> «</a:t>
            </a:r>
            <a:r>
              <a:rPr lang="ru-RU" altLang="x-none" sz="2000" b="1" dirty="0"/>
              <a:t>С</a:t>
            </a:r>
            <a:r>
              <a:rPr lang="ru-RU" sz="2000" b="1" dirty="0"/>
              <a:t>оздание на основе фрагмента городской структуры центра культурно-туристического развития исторического поселения». Фрагмент городской структуры «Посад»</a:t>
            </a:r>
            <a:endParaRPr lang="ru-RU" sz="2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5937186" cy="4608512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444208" y="1484784"/>
            <a:ext cx="2448272" cy="5112568"/>
          </a:xfrm>
        </p:spPr>
        <p:txBody>
          <a:bodyPr>
            <a:normAutofit fontScale="70000" lnSpcReduction="20000"/>
          </a:bodyPr>
          <a:lstStyle/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Здание конторы судовладельца </a:t>
            </a:r>
            <a:r>
              <a:rPr lang="ru-RU" sz="1700" dirty="0" err="1" smtClean="0"/>
              <a:t>Шорина</a:t>
            </a:r>
            <a:r>
              <a:rPr lang="ru-RU" sz="1700" dirty="0" smtClean="0"/>
              <a:t>, </a:t>
            </a:r>
            <a:r>
              <a:rPr lang="ru-RU" sz="1700" dirty="0" err="1" smtClean="0"/>
              <a:t>ул.Набережная</a:t>
            </a:r>
            <a:r>
              <a:rPr lang="ru-RU" sz="1700" dirty="0"/>
              <a:t>, </a:t>
            </a:r>
            <a:r>
              <a:rPr lang="ru-RU" sz="1700" dirty="0" smtClean="0"/>
              <a:t>4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Здание, </a:t>
            </a:r>
            <a:r>
              <a:rPr lang="ru-RU" sz="1700" dirty="0" err="1"/>
              <a:t>ул.Набережная</a:t>
            </a:r>
            <a:r>
              <a:rPr lang="ru-RU" sz="1700" dirty="0"/>
              <a:t>, </a:t>
            </a:r>
            <a:r>
              <a:rPr lang="ru-RU" sz="1700" dirty="0" smtClean="0"/>
              <a:t>34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Дом Опарина (</a:t>
            </a:r>
            <a:r>
              <a:rPr lang="en-US" sz="1700" dirty="0" smtClean="0"/>
              <a:t>XVII </a:t>
            </a:r>
            <a:r>
              <a:rPr lang="ru-RU" sz="1700" dirty="0" smtClean="0"/>
              <a:t>в.), </a:t>
            </a:r>
            <a:r>
              <a:rPr lang="ru-RU" sz="1700" dirty="0" err="1"/>
              <a:t>ул.Набережная</a:t>
            </a:r>
            <a:r>
              <a:rPr lang="ru-RU" sz="1700" dirty="0"/>
              <a:t> </a:t>
            </a:r>
            <a:r>
              <a:rPr lang="ru-RU" sz="1700" dirty="0" smtClean="0"/>
              <a:t>42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Дом </a:t>
            </a:r>
            <a:r>
              <a:rPr lang="ru-RU" sz="1700" dirty="0" err="1" smtClean="0"/>
              <a:t>Канонникова</a:t>
            </a:r>
            <a:r>
              <a:rPr lang="ru-RU" sz="1700" dirty="0" smtClean="0"/>
              <a:t> </a:t>
            </a:r>
            <a:r>
              <a:rPr lang="ru-RU" sz="1700" dirty="0"/>
              <a:t>(</a:t>
            </a:r>
            <a:r>
              <a:rPr lang="en-US" sz="1700" dirty="0"/>
              <a:t>XVII </a:t>
            </a:r>
            <a:r>
              <a:rPr lang="ru-RU" sz="1700" dirty="0"/>
              <a:t>в.)</a:t>
            </a:r>
            <a:r>
              <a:rPr lang="ru-RU" sz="1700" dirty="0" smtClean="0"/>
              <a:t>, </a:t>
            </a:r>
            <a:r>
              <a:rPr lang="ru-RU" sz="1700" dirty="0" err="1"/>
              <a:t>ул.Набережная</a:t>
            </a:r>
            <a:r>
              <a:rPr lang="ru-RU" sz="1700" dirty="0"/>
              <a:t> </a:t>
            </a:r>
            <a:r>
              <a:rPr lang="ru-RU" sz="1700" dirty="0" smtClean="0"/>
              <a:t>44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Дом Семенычева </a:t>
            </a:r>
            <a:r>
              <a:rPr lang="ru-RU" sz="1700" dirty="0"/>
              <a:t>(</a:t>
            </a:r>
            <a:r>
              <a:rPr lang="en-US" sz="1700" dirty="0"/>
              <a:t>XVII </a:t>
            </a:r>
            <a:r>
              <a:rPr lang="ru-RU" sz="1700" dirty="0"/>
              <a:t>в.)</a:t>
            </a:r>
            <a:r>
              <a:rPr lang="ru-RU" sz="1700" dirty="0" smtClean="0"/>
              <a:t>, </a:t>
            </a:r>
            <a:r>
              <a:rPr lang="ru-RU" sz="1700" dirty="0" err="1" smtClean="0"/>
              <a:t>ул.Ленина</a:t>
            </a:r>
            <a:r>
              <a:rPr lang="ru-RU" sz="1700" dirty="0"/>
              <a:t>, </a:t>
            </a:r>
            <a:r>
              <a:rPr lang="ru-RU" sz="1700" dirty="0" smtClean="0"/>
              <a:t>17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Амбар, </a:t>
            </a:r>
            <a:r>
              <a:rPr lang="ru-RU" sz="1700" dirty="0" err="1"/>
              <a:t>ул.Ленина</a:t>
            </a:r>
            <a:r>
              <a:rPr lang="ru-RU" sz="1700" dirty="0"/>
              <a:t>, </a:t>
            </a:r>
            <a:r>
              <a:rPr lang="ru-RU" sz="1700" dirty="0" smtClean="0"/>
              <a:t>17а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/>
              <a:t>Здание, </a:t>
            </a:r>
            <a:r>
              <a:rPr lang="ru-RU" sz="1700" dirty="0" err="1"/>
              <a:t>ул.Ленина</a:t>
            </a:r>
            <a:r>
              <a:rPr lang="ru-RU" sz="1700" dirty="0"/>
              <a:t>, 18, </a:t>
            </a:r>
            <a:r>
              <a:rPr lang="ru-RU" sz="1700" dirty="0" smtClean="0"/>
              <a:t>20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Здание </a:t>
            </a:r>
            <a:r>
              <a:rPr lang="ru-RU" sz="1700" dirty="0"/>
              <a:t>в районе </a:t>
            </a:r>
            <a:r>
              <a:rPr lang="ru-RU" sz="1700" dirty="0" smtClean="0"/>
              <a:t>дома 36 по </a:t>
            </a:r>
            <a:r>
              <a:rPr lang="ru-RU" sz="1700" dirty="0" err="1" smtClean="0"/>
              <a:t>ул.Ленина</a:t>
            </a:r>
            <a:endParaRPr lang="ru-RU" sz="1700" dirty="0" smtClean="0"/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/>
              <a:t>Здание, </a:t>
            </a:r>
            <a:r>
              <a:rPr lang="ru-RU" sz="1700" dirty="0" err="1"/>
              <a:t>ул.Ленина</a:t>
            </a:r>
            <a:r>
              <a:rPr lang="ru-RU" sz="1700" dirty="0"/>
              <a:t>, </a:t>
            </a:r>
            <a:r>
              <a:rPr lang="ru-RU" sz="1700" dirty="0" smtClean="0"/>
              <a:t>48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Дом Морозова, </a:t>
            </a:r>
            <a:r>
              <a:rPr lang="ru-RU" sz="1700" dirty="0" err="1"/>
              <a:t>ул.Ленина</a:t>
            </a:r>
            <a:r>
              <a:rPr lang="ru-RU" sz="1700" dirty="0"/>
              <a:t>, </a:t>
            </a:r>
            <a:r>
              <a:rPr lang="ru-RU" sz="1700" dirty="0" smtClean="0"/>
              <a:t>83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/>
              <a:t>Здание, </a:t>
            </a:r>
            <a:r>
              <a:rPr lang="ru-RU" sz="1700" dirty="0" err="1"/>
              <a:t>ул.Ленина</a:t>
            </a:r>
            <a:r>
              <a:rPr lang="ru-RU" sz="1700" dirty="0"/>
              <a:t>, </a:t>
            </a:r>
            <a:r>
              <a:rPr lang="ru-RU" sz="1700" dirty="0" smtClean="0"/>
              <a:t>83а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/>
              <a:t>Здание, </a:t>
            </a:r>
            <a:r>
              <a:rPr lang="ru-RU" sz="1700" dirty="0" err="1" smtClean="0"/>
              <a:t>ул.Советская</a:t>
            </a:r>
            <a:r>
              <a:rPr lang="ru-RU" sz="1700" dirty="0"/>
              <a:t>, </a:t>
            </a:r>
            <a:r>
              <a:rPr lang="ru-RU" sz="1700" dirty="0" smtClean="0"/>
              <a:t>7а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Особняк купцов Балуевых, </a:t>
            </a:r>
            <a:r>
              <a:rPr lang="ru-RU" sz="1700" dirty="0" err="1" smtClean="0"/>
              <a:t>ул.Советская</a:t>
            </a:r>
            <a:r>
              <a:rPr lang="ru-RU" sz="1700" dirty="0"/>
              <a:t>, </a:t>
            </a:r>
            <a:r>
              <a:rPr lang="ru-RU" sz="1700" dirty="0" smtClean="0"/>
              <a:t>9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Здание присутственных мест, </a:t>
            </a:r>
            <a:r>
              <a:rPr lang="ru-RU" sz="1700" dirty="0" err="1" smtClean="0"/>
              <a:t>ул.Советская</a:t>
            </a:r>
            <a:r>
              <a:rPr lang="ru-RU" sz="1700" dirty="0"/>
              <a:t>, </a:t>
            </a:r>
            <a:r>
              <a:rPr lang="ru-RU" sz="1700" dirty="0" smtClean="0"/>
              <a:t>16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Здание каретника, </a:t>
            </a:r>
            <a:r>
              <a:rPr lang="ru-RU" sz="1700" dirty="0" err="1" smtClean="0"/>
              <a:t>ул.Советская</a:t>
            </a:r>
            <a:r>
              <a:rPr lang="ru-RU" sz="1700" dirty="0"/>
              <a:t>, </a:t>
            </a:r>
            <a:r>
              <a:rPr lang="ru-RU" sz="1700" dirty="0" smtClean="0"/>
              <a:t>16а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Караульное помещение, </a:t>
            </a:r>
            <a:r>
              <a:rPr lang="ru-RU" sz="1700" dirty="0" err="1" smtClean="0"/>
              <a:t>ул.Советская</a:t>
            </a:r>
            <a:r>
              <a:rPr lang="ru-RU" sz="1700" dirty="0"/>
              <a:t>, </a:t>
            </a:r>
            <a:r>
              <a:rPr lang="ru-RU" sz="1700" dirty="0" smtClean="0"/>
              <a:t>16б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Здание тюрьмы, </a:t>
            </a:r>
            <a:r>
              <a:rPr lang="ru-RU" sz="1700" dirty="0" err="1" smtClean="0"/>
              <a:t>ул.Советская</a:t>
            </a:r>
            <a:r>
              <a:rPr lang="ru-RU" sz="1700" dirty="0"/>
              <a:t>, </a:t>
            </a:r>
            <a:r>
              <a:rPr lang="ru-RU" sz="1700" dirty="0" smtClean="0"/>
              <a:t>16в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/>
              <a:t>Здание, </a:t>
            </a:r>
            <a:r>
              <a:rPr lang="ru-RU" sz="1700" dirty="0" err="1" smtClean="0"/>
              <a:t>ул.Нагорная</a:t>
            </a:r>
            <a:r>
              <a:rPr lang="ru-RU" sz="1700" dirty="0"/>
              <a:t>, </a:t>
            </a:r>
            <a:r>
              <a:rPr lang="ru-RU" sz="1700" dirty="0" smtClean="0"/>
              <a:t>1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Дом Ершова </a:t>
            </a:r>
            <a:r>
              <a:rPr lang="ru-RU" sz="1700" dirty="0"/>
              <a:t>(</a:t>
            </a:r>
            <a:r>
              <a:rPr lang="en-US" sz="1700" dirty="0"/>
              <a:t>XVII </a:t>
            </a:r>
            <a:r>
              <a:rPr lang="ru-RU" sz="1700" dirty="0"/>
              <a:t>в.)</a:t>
            </a:r>
            <a:r>
              <a:rPr lang="ru-RU" sz="1700" dirty="0" smtClean="0"/>
              <a:t>, </a:t>
            </a:r>
            <a:r>
              <a:rPr lang="ru-RU" sz="1700" dirty="0" err="1" smtClean="0"/>
              <a:t>ул.Нагорная</a:t>
            </a:r>
            <a:r>
              <a:rPr lang="ru-RU" sz="1700" dirty="0"/>
              <a:t>, </a:t>
            </a:r>
            <a:r>
              <a:rPr lang="ru-RU" sz="1700" dirty="0" smtClean="0"/>
              <a:t>4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/>
              <a:t>Здание общественных туалетов, ул. Фрунзе, 16</a:t>
            </a:r>
            <a:endParaRPr lang="ru-RU" sz="1700" dirty="0" smtClean="0"/>
          </a:p>
          <a:p>
            <a:pPr marL="228600" indent="-228600">
              <a:spcBef>
                <a:spcPts val="0"/>
              </a:spcBef>
              <a:buAutoNum type="arabicPeriod"/>
            </a:pPr>
            <a:endParaRPr lang="ru-RU" sz="1200" dirty="0" smtClean="0"/>
          </a:p>
          <a:p>
            <a:pPr marL="228600" indent="-228600">
              <a:spcBef>
                <a:spcPts val="0"/>
              </a:spcBef>
              <a:buAutoNum type="arabicPeriod"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4833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ovo\Desktop\Гороховец фото 20 объектов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693686" cy="51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737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/>
              <a:t>Подпроект</a:t>
            </a:r>
            <a:r>
              <a:rPr lang="ru-RU" sz="2000" b="1" dirty="0"/>
              <a:t> «</a:t>
            </a:r>
            <a:r>
              <a:rPr lang="ru-RU" altLang="x-none" sz="2000" b="1" dirty="0"/>
              <a:t>С</a:t>
            </a:r>
            <a:r>
              <a:rPr lang="ru-RU" sz="2000" b="1" dirty="0"/>
              <a:t>оздание на основе фрагмента городской структуры центра культурно-туристического развития  исторического поселения»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62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600" b="1" dirty="0"/>
              <a:t>Основные направления работы </a:t>
            </a:r>
            <a:endParaRPr lang="ru-RU" sz="2600" dirty="0"/>
          </a:p>
          <a:p>
            <a:pPr marL="285750" lvl="0" indent="-285750">
              <a:spcBef>
                <a:spcPts val="0"/>
              </a:spcBef>
            </a:pPr>
            <a:r>
              <a:rPr lang="ru-RU" sz="2600" dirty="0"/>
              <a:t>Реставрация и реконструкция с приспособлением под нужды учреждений </a:t>
            </a:r>
            <a:r>
              <a:rPr lang="ru-RU" sz="2600" dirty="0" smtClean="0"/>
              <a:t>20 объектов, </a:t>
            </a:r>
            <a:r>
              <a:rPr lang="ru-RU" sz="2600" dirty="0"/>
              <a:t>из них </a:t>
            </a:r>
            <a:r>
              <a:rPr lang="ru-RU" sz="2600" dirty="0" smtClean="0"/>
              <a:t>15 </a:t>
            </a:r>
            <a:r>
              <a:rPr lang="ru-RU" sz="2600" dirty="0"/>
              <a:t>объекты культурного наследия.</a:t>
            </a:r>
          </a:p>
          <a:p>
            <a:pPr marL="285750" lvl="0" indent="-285750">
              <a:spcBef>
                <a:spcPts val="0"/>
              </a:spcBef>
            </a:pPr>
            <a:r>
              <a:rPr lang="ru-RU" sz="2600" dirty="0"/>
              <a:t>Работы по регенерации исторической среды (ремонт фундаментов, фасадов, кровель) двух зданий – детский сад и общеобразовательная школа.</a:t>
            </a:r>
          </a:p>
          <a:p>
            <a:pPr marL="285750" lvl="0" indent="-285750">
              <a:spcBef>
                <a:spcPts val="0"/>
              </a:spcBef>
            </a:pPr>
            <a:r>
              <a:rPr lang="ru-RU" sz="2600" dirty="0"/>
              <a:t>Работы по благоустройству, включая восстановление 4-х ранее утраченных фонтанов, модернизация и развитие инженерной (водоотведение, сети уличного освещения, ливневая канализация, общественные туалеты) и транспортной инфраструктуры (тротуары и автодороги, парковки, остановки общественного транспорта), пешеходные тропы, туристическая инфраструктура, установка малых архитектурных форм, озеленение территорий. Общая площадь благоустраиваемой территории – 122 720 кв. </a:t>
            </a:r>
            <a:endParaRPr lang="ru-RU" sz="2600" dirty="0" smtClean="0"/>
          </a:p>
          <a:p>
            <a:pPr marL="0" lvl="0" indent="0">
              <a:spcBef>
                <a:spcPts val="0"/>
              </a:spcBef>
              <a:buNone/>
            </a:pPr>
            <a:endParaRPr lang="ru-RU" sz="2600" b="1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ru-RU" sz="2600" b="1" dirty="0" smtClean="0"/>
              <a:t>Результаты </a:t>
            </a:r>
            <a:r>
              <a:rPr lang="ru-RU" sz="2600" b="1" dirty="0" err="1" smtClean="0"/>
              <a:t>подпроекта</a:t>
            </a:r>
            <a:endParaRPr lang="ru-RU" sz="2600" b="1" dirty="0" smtClean="0"/>
          </a:p>
          <a:p>
            <a:pPr>
              <a:spcBef>
                <a:spcPts val="0"/>
              </a:spcBef>
            </a:pPr>
            <a:r>
              <a:rPr lang="ru-RU" sz="2600" dirty="0"/>
              <a:t>О</a:t>
            </a:r>
            <a:r>
              <a:rPr lang="ru-RU" sz="2600" dirty="0" smtClean="0"/>
              <a:t>треставрированы исторические памятники. </a:t>
            </a:r>
          </a:p>
          <a:p>
            <a:pPr>
              <a:spcBef>
                <a:spcPts val="0"/>
              </a:spcBef>
            </a:pPr>
            <a:r>
              <a:rPr lang="ru-RU" sz="2600" dirty="0" smtClean="0"/>
              <a:t>Территория </a:t>
            </a:r>
            <a:r>
              <a:rPr lang="ru-RU" sz="2600" dirty="0"/>
              <a:t>фрагмента «Посад</a:t>
            </a:r>
            <a:r>
              <a:rPr lang="ru-RU" sz="2600" dirty="0" smtClean="0"/>
              <a:t>» благоустроена </a:t>
            </a:r>
            <a:r>
              <a:rPr lang="ru-RU" sz="2600" dirty="0"/>
              <a:t>в едином стиле старого русского купеческого города </a:t>
            </a:r>
            <a:r>
              <a:rPr lang="ru-RU" sz="2600" dirty="0" smtClean="0"/>
              <a:t>. </a:t>
            </a:r>
          </a:p>
          <a:p>
            <a:pPr>
              <a:spcBef>
                <a:spcPts val="0"/>
              </a:spcBef>
            </a:pPr>
            <a:r>
              <a:rPr lang="ru-RU" sz="2600" dirty="0" smtClean="0"/>
              <a:t>Благоустроен </a:t>
            </a:r>
            <a:r>
              <a:rPr lang="ru-RU" sz="2600" dirty="0"/>
              <a:t>городской парк, </a:t>
            </a:r>
            <a:r>
              <a:rPr lang="ru-RU" sz="2600" dirty="0" smtClean="0"/>
              <a:t>восстановлены </a:t>
            </a:r>
            <a:r>
              <a:rPr lang="ru-RU" sz="2600" dirty="0"/>
              <a:t>исторически существовавшие вишнёвые сады на склонах </a:t>
            </a:r>
            <a:r>
              <a:rPr lang="ru-RU" sz="2600" dirty="0" smtClean="0"/>
              <a:t>гор, разбиты скверы. </a:t>
            </a:r>
          </a:p>
          <a:p>
            <a:pPr>
              <a:spcBef>
                <a:spcPts val="0"/>
              </a:spcBef>
            </a:pPr>
            <a:r>
              <a:rPr lang="ru-RU" sz="2600" dirty="0" smtClean="0"/>
              <a:t>В </a:t>
            </a:r>
            <a:r>
              <a:rPr lang="ru-RU" sz="2600" dirty="0"/>
              <a:t>составе </a:t>
            </a:r>
            <a:r>
              <a:rPr lang="ru-RU" sz="2600" dirty="0" err="1"/>
              <a:t>Гороховецкого</a:t>
            </a:r>
            <a:r>
              <a:rPr lang="ru-RU" sz="2600" dirty="0"/>
              <a:t> историко-архитектурного музея </a:t>
            </a:r>
            <a:r>
              <a:rPr lang="ru-RU" sz="2600" dirty="0" smtClean="0"/>
              <a:t>открыты </a:t>
            </a:r>
            <a:r>
              <a:rPr lang="ru-RU" sz="2600" dirty="0"/>
              <a:t>новые </a:t>
            </a:r>
            <a:r>
              <a:rPr lang="ru-RU" sz="2600" dirty="0" smtClean="0"/>
              <a:t>экспозиции: </a:t>
            </a:r>
            <a:r>
              <a:rPr lang="ru-RU" sz="2600" dirty="0"/>
              <a:t>Музей истории Гороховца, Музей «Купеческий дом», Музей купечества, Музей завода </a:t>
            </a:r>
            <a:r>
              <a:rPr lang="ru-RU" sz="2600" dirty="0" err="1"/>
              <a:t>М.И.Шорина</a:t>
            </a:r>
            <a:r>
              <a:rPr lang="ru-RU" sz="2600" dirty="0"/>
              <a:t>, Музей плотничества, виртуальный музей «Старый Гороховец». </a:t>
            </a:r>
            <a:endParaRPr lang="ru-RU" sz="2600" dirty="0" smtClean="0"/>
          </a:p>
          <a:p>
            <a:pPr>
              <a:spcBef>
                <a:spcPts val="0"/>
              </a:spcBef>
            </a:pPr>
            <a:r>
              <a:rPr lang="ru-RU" sz="2600" dirty="0" smtClean="0"/>
              <a:t>Реанимирован </a:t>
            </a:r>
            <a:r>
              <a:rPr lang="ru-RU" sz="2600" dirty="0"/>
              <a:t>Дворец Культуры на центральной (Благовещенской) </a:t>
            </a:r>
            <a:r>
              <a:rPr lang="ru-RU" sz="2600" dirty="0" smtClean="0"/>
              <a:t>площади, создан </a:t>
            </a:r>
            <a:r>
              <a:rPr lang="ru-RU" sz="2600" dirty="0" err="1"/>
              <a:t>Гороховецкий</a:t>
            </a:r>
            <a:r>
              <a:rPr lang="ru-RU" sz="2600" dirty="0"/>
              <a:t> народный </a:t>
            </a:r>
            <a:r>
              <a:rPr lang="ru-RU" sz="2600" dirty="0" smtClean="0"/>
              <a:t>театр, организован </a:t>
            </a:r>
            <a:r>
              <a:rPr lang="ru-RU" sz="2600" dirty="0"/>
              <a:t>Молодёжный культурно-развлекательный центр и фитнес-центр. </a:t>
            </a:r>
            <a:endParaRPr lang="ru-RU" sz="2600" dirty="0" smtClean="0"/>
          </a:p>
          <a:p>
            <a:pPr>
              <a:spcBef>
                <a:spcPts val="0"/>
              </a:spcBef>
            </a:pPr>
            <a:r>
              <a:rPr lang="ru-RU" sz="2600" dirty="0" smtClean="0"/>
              <a:t>Получит </a:t>
            </a:r>
            <a:r>
              <a:rPr lang="ru-RU" sz="2600" dirty="0"/>
              <a:t>дальнейшее развитие горнолыжный курорт «</a:t>
            </a:r>
            <a:r>
              <a:rPr lang="ru-RU" sz="2600" dirty="0" err="1"/>
              <a:t>Пужалова</a:t>
            </a:r>
            <a:r>
              <a:rPr lang="ru-RU" sz="2600" dirty="0"/>
              <a:t> гора».</a:t>
            </a:r>
          </a:p>
          <a:p>
            <a:pPr marL="285750" lvl="0" indent="-285750">
              <a:spcBef>
                <a:spcPts val="0"/>
              </a:spcBef>
            </a:pPr>
            <a:endParaRPr lang="ru-RU" sz="2900" dirty="0" smtClean="0"/>
          </a:p>
          <a:p>
            <a:pPr marL="285750" lvl="0" indent="-285750">
              <a:spcBef>
                <a:spcPts val="0"/>
              </a:spcBef>
            </a:pPr>
            <a:endParaRPr lang="ru-RU" sz="2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788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«Туристско-информационный центр </a:t>
            </a:r>
            <a:br>
              <a:rPr lang="ru-RU" sz="2000" b="1" dirty="0" smtClean="0"/>
            </a:br>
            <a:r>
              <a:rPr lang="ru-RU" sz="2000" b="1" dirty="0" err="1" smtClean="0"/>
              <a:t>Гороховецкого</a:t>
            </a:r>
            <a:r>
              <a:rPr lang="ru-RU" sz="2000" b="1" dirty="0" smtClean="0"/>
              <a:t> района»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24744"/>
            <a:ext cx="7560840" cy="5472608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3800" b="1" dirty="0">
                <a:solidFill>
                  <a:schemeClr val="tx1"/>
                </a:solidFill>
              </a:rPr>
              <a:t>Цель </a:t>
            </a:r>
            <a:r>
              <a:rPr lang="ru-RU" sz="3800" b="1" dirty="0" smtClean="0">
                <a:solidFill>
                  <a:schemeClr val="tx1"/>
                </a:solidFill>
              </a:rPr>
              <a:t> </a:t>
            </a:r>
            <a:r>
              <a:rPr lang="ru-RU" sz="3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3800" b="1" dirty="0" smtClean="0">
                <a:solidFill>
                  <a:schemeClr val="tx1"/>
                </a:solidFill>
              </a:rPr>
              <a:t> </a:t>
            </a:r>
            <a:r>
              <a:rPr lang="ru-RU" sz="3800" dirty="0" smtClean="0">
                <a:solidFill>
                  <a:schemeClr val="tx1"/>
                </a:solidFill>
              </a:rPr>
              <a:t>– </a:t>
            </a:r>
            <a:r>
              <a:rPr lang="ru-RU" sz="3800" dirty="0">
                <a:solidFill>
                  <a:schemeClr val="tx1"/>
                </a:solidFill>
              </a:rPr>
              <a:t>создание туристско-информационного центра </a:t>
            </a:r>
            <a:r>
              <a:rPr lang="ru-RU" sz="3800" dirty="0" err="1" smtClean="0">
                <a:solidFill>
                  <a:schemeClr val="tx1"/>
                </a:solidFill>
              </a:rPr>
              <a:t>Гороховецкого</a:t>
            </a:r>
            <a:r>
              <a:rPr lang="ru-RU" sz="3800" dirty="0" smtClean="0">
                <a:solidFill>
                  <a:schemeClr val="tx1"/>
                </a:solidFill>
              </a:rPr>
              <a:t> района.</a:t>
            </a:r>
            <a:endParaRPr lang="ru-RU" sz="3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38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ru-RU" sz="3800" b="1" dirty="0" err="1" smtClean="0">
                <a:solidFill>
                  <a:schemeClr val="tx1"/>
                </a:solidFill>
              </a:rPr>
              <a:t>Подпроект</a:t>
            </a:r>
            <a:r>
              <a:rPr lang="ru-RU" sz="3800" b="1" dirty="0" smtClean="0">
                <a:solidFill>
                  <a:schemeClr val="tx1"/>
                </a:solidFill>
              </a:rPr>
              <a:t> предусматривает </a:t>
            </a:r>
            <a:r>
              <a:rPr lang="ru-RU" sz="3800" dirty="0" smtClean="0">
                <a:solidFill>
                  <a:schemeClr val="tx1"/>
                </a:solidFill>
              </a:rPr>
              <a:t>капитальный ремонт здания (303,6 </a:t>
            </a:r>
            <a:r>
              <a:rPr lang="ru-RU" sz="3800" dirty="0" err="1" smtClean="0">
                <a:solidFill>
                  <a:schemeClr val="tx1"/>
                </a:solidFill>
              </a:rPr>
              <a:t>кв.м</a:t>
            </a:r>
            <a:r>
              <a:rPr lang="ru-RU" sz="3800" dirty="0" smtClean="0">
                <a:solidFill>
                  <a:schemeClr val="tx1"/>
                </a:solidFill>
              </a:rPr>
              <a:t>), приобретение технологического оборудования и мебели, оформление интерактивной площадки и установка малых архитектурных форм около здания.</a:t>
            </a:r>
          </a:p>
          <a:p>
            <a:pPr algn="l">
              <a:spcBef>
                <a:spcPts val="0"/>
              </a:spcBef>
            </a:pPr>
            <a:endParaRPr lang="ru-RU" sz="38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8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3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3800" b="1" dirty="0" smtClean="0">
                <a:solidFill>
                  <a:schemeClr val="tx1"/>
                </a:solidFill>
              </a:rPr>
              <a:t> </a:t>
            </a:r>
            <a:r>
              <a:rPr lang="ru-RU" sz="3800" dirty="0" smtClean="0">
                <a:solidFill>
                  <a:schemeClr val="tx1"/>
                </a:solidFill>
              </a:rPr>
              <a:t>по </a:t>
            </a:r>
            <a:r>
              <a:rPr lang="ru-RU" sz="3800" dirty="0" smtClean="0">
                <a:solidFill>
                  <a:schemeClr val="tx1"/>
                </a:solidFill>
              </a:rPr>
              <a:t>видам </a:t>
            </a:r>
            <a:r>
              <a:rPr lang="ru-RU" sz="3800" dirty="0" smtClean="0">
                <a:solidFill>
                  <a:schemeClr val="tx1"/>
                </a:solidFill>
              </a:rPr>
              <a:t>работ: </a:t>
            </a:r>
            <a:endParaRPr lang="ru-RU" sz="3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 smtClean="0">
                <a:solidFill>
                  <a:schemeClr val="tx1"/>
                </a:solidFill>
              </a:rPr>
              <a:t>разработка проектно-сметной документации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 smtClean="0">
                <a:solidFill>
                  <a:schemeClr val="tx1"/>
                </a:solidFill>
              </a:rPr>
              <a:t>ремонтно-реставрационные </a:t>
            </a:r>
            <a:r>
              <a:rPr lang="ru-RU" sz="3800" dirty="0">
                <a:solidFill>
                  <a:schemeClr val="tx1"/>
                </a:solidFill>
              </a:rPr>
              <a:t>работы </a:t>
            </a:r>
            <a:endParaRPr lang="ru-RU" sz="3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 smtClean="0">
                <a:solidFill>
                  <a:schemeClr val="tx1"/>
                </a:solidFill>
              </a:rPr>
              <a:t>приобретение мебели</a:t>
            </a:r>
            <a:endParaRPr lang="ru-RU" sz="3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 smtClean="0">
                <a:solidFill>
                  <a:schemeClr val="tx1"/>
                </a:solidFill>
              </a:rPr>
              <a:t>закупка </a:t>
            </a:r>
            <a:r>
              <a:rPr lang="ru-RU" sz="3800" dirty="0">
                <a:solidFill>
                  <a:schemeClr val="tx1"/>
                </a:solidFill>
              </a:rPr>
              <a:t>и установка технического </a:t>
            </a:r>
            <a:r>
              <a:rPr lang="ru-RU" sz="3800" dirty="0" smtClean="0">
                <a:solidFill>
                  <a:schemeClr val="tx1"/>
                </a:solidFill>
              </a:rPr>
              <a:t>оборудования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 smtClean="0">
                <a:solidFill>
                  <a:schemeClr val="tx1"/>
                </a:solidFill>
              </a:rPr>
              <a:t>закупка </a:t>
            </a:r>
            <a:r>
              <a:rPr lang="ru-RU" sz="3800" dirty="0">
                <a:solidFill>
                  <a:schemeClr val="tx1"/>
                </a:solidFill>
              </a:rPr>
              <a:t>и установка оборудования для посетителей с ограниченными </a:t>
            </a:r>
            <a:r>
              <a:rPr lang="ru-RU" sz="3800" dirty="0" smtClean="0">
                <a:solidFill>
                  <a:schemeClr val="tx1"/>
                </a:solidFill>
              </a:rPr>
              <a:t>возможностями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 smtClean="0">
                <a:solidFill>
                  <a:schemeClr val="tx1"/>
                </a:solidFill>
              </a:rPr>
              <a:t>оформление </a:t>
            </a:r>
            <a:r>
              <a:rPr lang="ru-RU" sz="3800" dirty="0">
                <a:solidFill>
                  <a:schemeClr val="tx1"/>
                </a:solidFill>
              </a:rPr>
              <a:t>интерактивной площадки, установка малых архитектурных </a:t>
            </a:r>
            <a:r>
              <a:rPr lang="ru-RU" sz="3800" dirty="0" smtClean="0">
                <a:solidFill>
                  <a:schemeClr val="tx1"/>
                </a:solidFill>
              </a:rPr>
              <a:t>форм.</a:t>
            </a:r>
            <a:endParaRPr lang="ru-RU" sz="3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endParaRPr lang="ru-RU" sz="38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3800" b="1" dirty="0" err="1" smtClean="0">
                <a:solidFill>
                  <a:schemeClr val="tx1"/>
                </a:solidFill>
              </a:rPr>
              <a:t>подпроекта</a:t>
            </a:r>
            <a:endParaRPr lang="ru-RU" sz="3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3800" dirty="0">
                <a:solidFill>
                  <a:schemeClr val="tx1"/>
                </a:solidFill>
              </a:rPr>
              <a:t>– </a:t>
            </a:r>
            <a:r>
              <a:rPr lang="ru-RU" sz="3800" dirty="0" smtClean="0">
                <a:solidFill>
                  <a:schemeClr val="tx1"/>
                </a:solidFill>
              </a:rPr>
              <a:t>туристы обеспечены информацией </a:t>
            </a:r>
            <a:r>
              <a:rPr lang="ru-RU" sz="3800" dirty="0">
                <a:solidFill>
                  <a:schemeClr val="tx1"/>
                </a:solidFill>
              </a:rPr>
              <a:t>о городе Гороховце, его достопримечательностях, гостиницах и сфере </a:t>
            </a:r>
            <a:r>
              <a:rPr lang="ru-RU" sz="3800" dirty="0" smtClean="0">
                <a:solidFill>
                  <a:schemeClr val="tx1"/>
                </a:solidFill>
              </a:rPr>
              <a:t>услуг;</a:t>
            </a:r>
            <a:endParaRPr lang="ru-RU" sz="3800" dirty="0">
              <a:solidFill>
                <a:schemeClr val="tx1"/>
              </a:solidFill>
            </a:endParaRPr>
          </a:p>
          <a:p>
            <a:pPr algn="l"/>
            <a:r>
              <a:rPr lang="ru-RU" sz="3800" dirty="0" smtClean="0">
                <a:solidFill>
                  <a:schemeClr val="tx1"/>
                </a:solidFill>
              </a:rPr>
              <a:t>– туристам предоставляются услуги </a:t>
            </a:r>
            <a:r>
              <a:rPr lang="ru-RU" sz="3800" dirty="0">
                <a:solidFill>
                  <a:schemeClr val="tx1"/>
                </a:solidFill>
              </a:rPr>
              <a:t>по централизованному заказу/организации экскурсий и культурного досуга;</a:t>
            </a:r>
          </a:p>
          <a:p>
            <a:pPr algn="l"/>
            <a:r>
              <a:rPr lang="ru-RU" sz="3800" dirty="0">
                <a:solidFill>
                  <a:schemeClr val="tx1"/>
                </a:solidFill>
              </a:rPr>
              <a:t>– </a:t>
            </a:r>
            <a:r>
              <a:rPr lang="ru-RU" sz="3800" dirty="0" smtClean="0">
                <a:solidFill>
                  <a:schemeClr val="tx1"/>
                </a:solidFill>
              </a:rPr>
              <a:t>туристам оказываются услуги </a:t>
            </a:r>
            <a:r>
              <a:rPr lang="ru-RU" sz="3800" dirty="0">
                <a:solidFill>
                  <a:schemeClr val="tx1"/>
                </a:solidFill>
              </a:rPr>
              <a:t>по бронированию гостиниц.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1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«Система туристической навигации </a:t>
            </a:r>
            <a:br>
              <a:rPr lang="ru-RU" sz="2000" b="1" dirty="0" smtClean="0"/>
            </a:br>
            <a:r>
              <a:rPr lang="ru-RU" sz="2000" b="1" dirty="0" smtClean="0"/>
              <a:t>и информирования туристов»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268760"/>
            <a:ext cx="7488832" cy="5256584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</a:rPr>
              <a:t>Цель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dirty="0" smtClean="0">
                <a:solidFill>
                  <a:schemeClr val="tx1"/>
                </a:solidFill>
              </a:rPr>
              <a:t> – </a:t>
            </a:r>
            <a:r>
              <a:rPr lang="ru-RU" sz="1800" dirty="0">
                <a:solidFill>
                  <a:schemeClr val="tx1"/>
                </a:solidFill>
              </a:rPr>
              <a:t>создание в г. Гороховец системы навигации и ориентирующей информации для туристов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sz="1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ru-RU" sz="1800" b="1" dirty="0">
                <a:solidFill>
                  <a:schemeClr val="tx1"/>
                </a:solidFill>
              </a:rPr>
              <a:t>Проект предусматривает </a:t>
            </a:r>
            <a:r>
              <a:rPr lang="ru-RU" sz="1800" dirty="0">
                <a:solidFill>
                  <a:schemeClr val="tx1"/>
                </a:solidFill>
              </a:rPr>
              <a:t>создание «Официального портала туризма </a:t>
            </a:r>
            <a:r>
              <a:rPr lang="ru-RU" sz="1800" dirty="0" err="1">
                <a:solidFill>
                  <a:schemeClr val="tx1"/>
                </a:solidFill>
              </a:rPr>
              <a:t>Гороховецкого</a:t>
            </a:r>
            <a:r>
              <a:rPr lang="ru-RU" sz="1800" dirty="0">
                <a:solidFill>
                  <a:schemeClr val="tx1"/>
                </a:solidFill>
              </a:rPr>
              <a:t> района», установка дорожных знаков, указателей для пешеходной зоны, информационных стендов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</a:t>
            </a:r>
            <a:r>
              <a:rPr lang="ru-RU" sz="1800" dirty="0" smtClean="0">
                <a:solidFill>
                  <a:schemeClr val="tx1"/>
                </a:solidFill>
              </a:rPr>
              <a:t>видам </a:t>
            </a:r>
            <a:r>
              <a:rPr lang="ru-RU" sz="1800" dirty="0" smtClean="0">
                <a:solidFill>
                  <a:schemeClr val="tx1"/>
                </a:solidFill>
              </a:rPr>
              <a:t>работ: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разработка проектно-сметной </a:t>
            </a:r>
            <a:r>
              <a:rPr lang="ru-RU" sz="1800" dirty="0" smtClean="0">
                <a:solidFill>
                  <a:schemeClr val="tx1"/>
                </a:solidFill>
              </a:rPr>
              <a:t>документации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изготовление и установка 27 дорожных </a:t>
            </a:r>
            <a:r>
              <a:rPr lang="ru-RU" sz="1800" dirty="0" smtClean="0">
                <a:solidFill>
                  <a:schemeClr val="tx1"/>
                </a:solidFill>
              </a:rPr>
              <a:t>знаков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>
                <a:solidFill>
                  <a:schemeClr val="tx1"/>
                </a:solidFill>
              </a:rPr>
              <a:t>и</a:t>
            </a:r>
            <a:r>
              <a:rPr lang="ru-RU" sz="1800" dirty="0" smtClean="0">
                <a:solidFill>
                  <a:schemeClr val="tx1"/>
                </a:solidFill>
              </a:rPr>
              <a:t>зготовление и установка стилизованных указателей для пешеходной </a:t>
            </a:r>
            <a:r>
              <a:rPr lang="ru-RU" sz="1800" dirty="0" smtClean="0">
                <a:solidFill>
                  <a:schemeClr val="tx1"/>
                </a:solidFill>
              </a:rPr>
              <a:t>зоны</a:t>
            </a: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изготовление </a:t>
            </a:r>
            <a:r>
              <a:rPr lang="ru-RU" sz="1800" dirty="0" smtClean="0">
                <a:solidFill>
                  <a:schemeClr val="tx1"/>
                </a:solidFill>
              </a:rPr>
              <a:t>и установка 10-ти информационных стендов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создание </a:t>
            </a:r>
            <a:r>
              <a:rPr lang="ru-RU" sz="1800" dirty="0" smtClean="0">
                <a:solidFill>
                  <a:schemeClr val="tx1"/>
                </a:solidFill>
              </a:rPr>
              <a:t>макета туристско-информационного </a:t>
            </a:r>
            <a:r>
              <a:rPr lang="ru-RU" sz="1800" dirty="0" smtClean="0">
                <a:solidFill>
                  <a:schemeClr val="tx1"/>
                </a:solidFill>
              </a:rPr>
              <a:t>портала.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endParaRPr lang="ru-RU" sz="18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создана </a:t>
            </a:r>
            <a:r>
              <a:rPr lang="ru-RU" sz="1800" dirty="0">
                <a:solidFill>
                  <a:schemeClr val="tx1"/>
                </a:solidFill>
              </a:rPr>
              <a:t>городская система туристской навигации и </a:t>
            </a:r>
            <a:r>
              <a:rPr lang="ru-RU" sz="1800" dirty="0" smtClean="0">
                <a:solidFill>
                  <a:schemeClr val="tx1"/>
                </a:solidFill>
              </a:rPr>
              <a:t>ориентирующей информации;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повысилась </a:t>
            </a:r>
            <a:r>
              <a:rPr lang="ru-RU" sz="1800" dirty="0">
                <a:solidFill>
                  <a:schemeClr val="tx1"/>
                </a:solidFill>
              </a:rPr>
              <a:t>привлекательность </a:t>
            </a:r>
            <a:r>
              <a:rPr lang="ru-RU" sz="1800" dirty="0" smtClean="0">
                <a:solidFill>
                  <a:schemeClr val="tx1"/>
                </a:solidFill>
              </a:rPr>
              <a:t>уникального города;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появятся </a:t>
            </a:r>
            <a:r>
              <a:rPr lang="ru-RU" sz="1800" dirty="0">
                <a:solidFill>
                  <a:schemeClr val="tx1"/>
                </a:solidFill>
              </a:rPr>
              <a:t>стенды, знакомящие с </a:t>
            </a:r>
            <a:r>
              <a:rPr lang="ru-RU" sz="1800" dirty="0" smtClean="0">
                <a:solidFill>
                  <a:schemeClr val="tx1"/>
                </a:solidFill>
              </a:rPr>
              <a:t>историей</a:t>
            </a:r>
            <a:r>
              <a:rPr lang="ru-RU" sz="1800" dirty="0">
                <a:solidFill>
                  <a:schemeClr val="tx1"/>
                </a:solidFill>
              </a:rPr>
              <a:t>, оживут исчезнувшие  памятники архитектуры и памятные места, утратившие свой исторический </a:t>
            </a:r>
            <a:r>
              <a:rPr lang="ru-RU" sz="1800" dirty="0" smtClean="0">
                <a:solidFill>
                  <a:schemeClr val="tx1"/>
                </a:solidFill>
              </a:rPr>
              <a:t>облик</a:t>
            </a:r>
            <a:r>
              <a:rPr lang="ru-RU" sz="1800" dirty="0">
                <a:solidFill>
                  <a:schemeClr val="tx1"/>
                </a:solidFill>
              </a:rPr>
              <a:t>,</a:t>
            </a:r>
            <a:r>
              <a:rPr lang="ru-RU" sz="1800" dirty="0" smtClean="0">
                <a:solidFill>
                  <a:schemeClr val="tx1"/>
                </a:solidFill>
              </a:rPr>
              <a:t> станут </a:t>
            </a:r>
            <a:r>
              <a:rPr lang="ru-RU" sz="1800" dirty="0">
                <a:solidFill>
                  <a:schemeClr val="tx1"/>
                </a:solidFill>
              </a:rPr>
              <a:t>доступны позабытые легенды</a:t>
            </a:r>
            <a:r>
              <a:rPr lang="ru-RU" sz="1800" dirty="0" smtClean="0">
                <a:solidFill>
                  <a:schemeClr val="tx1"/>
                </a:solidFill>
              </a:rPr>
              <a:t>, </a:t>
            </a:r>
            <a:r>
              <a:rPr lang="ru-RU" sz="1800" dirty="0">
                <a:solidFill>
                  <a:schemeClr val="tx1"/>
                </a:solidFill>
              </a:rPr>
              <a:t>придающего местности особый </a:t>
            </a:r>
            <a:r>
              <a:rPr lang="ru-RU" sz="1800" dirty="0" smtClean="0">
                <a:solidFill>
                  <a:schemeClr val="tx1"/>
                </a:solidFill>
              </a:rPr>
              <a:t>историзм;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создание </a:t>
            </a:r>
            <a:r>
              <a:rPr lang="ru-RU" sz="1800" dirty="0">
                <a:solidFill>
                  <a:schemeClr val="tx1"/>
                </a:solidFill>
              </a:rPr>
              <a:t>интернет-портала туризма </a:t>
            </a:r>
            <a:r>
              <a:rPr lang="ru-RU" sz="1800" dirty="0" err="1">
                <a:solidFill>
                  <a:schemeClr val="tx1"/>
                </a:solidFill>
              </a:rPr>
              <a:t>Гороховецкого</a:t>
            </a:r>
            <a:r>
              <a:rPr lang="ru-RU" sz="1800" dirty="0">
                <a:solidFill>
                  <a:schemeClr val="tx1"/>
                </a:solidFill>
              </a:rPr>
              <a:t> района обеспечит базу для продвижения бренда города, поиска партнеров и информирования потенциальных потребителей.</a:t>
            </a:r>
          </a:p>
        </p:txBody>
      </p:sp>
    </p:spTree>
    <p:extLst>
      <p:ext uri="{BB962C8B-B14F-4D97-AF65-F5344CB8AC3E}">
        <p14:creationId xmlns:p14="http://schemas.microsoft.com/office/powerpoint/2010/main" val="374639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20079"/>
          </a:xfrm>
        </p:spPr>
        <p:txBody>
          <a:bodyPr>
            <a:normAutofit/>
          </a:bodyPr>
          <a:lstStyle/>
          <a:p>
            <a:r>
              <a:rPr lang="ru-RU" altLang="x-none" sz="2000" b="1" dirty="0" smtClean="0">
                <a:latin typeface="Humanist 521 BT Extra Bold" pitchFamily="34" charset="-18"/>
              </a:rPr>
              <a:t>Город Торжок (Тверская область).</a:t>
            </a:r>
            <a:br>
              <a:rPr lang="ru-RU" altLang="x-none" sz="2000" b="1" dirty="0" smtClean="0">
                <a:latin typeface="Humanist 521 BT Extra Bold" pitchFamily="34" charset="-18"/>
              </a:rPr>
            </a:br>
            <a:r>
              <a:rPr lang="ru-RU" altLang="x-none" sz="2000" b="1" dirty="0" smtClean="0">
                <a:latin typeface="Humanist 521 BT Extra Bold" pitchFamily="34" charset="-18"/>
              </a:rPr>
              <a:t> Справочная информация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200800" cy="5184576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Город расположен в холмистой местности Валдайской возвышенности на реке </a:t>
            </a:r>
            <a:r>
              <a:rPr lang="ru-RU" sz="2600" dirty="0" err="1" smtClean="0">
                <a:solidFill>
                  <a:schemeClr val="tx1"/>
                </a:solidFill>
              </a:rPr>
              <a:t>Тверце</a:t>
            </a:r>
            <a:endParaRPr lang="ru-RU" sz="26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Проходит автомобильная дорога «Россия», соединяющая Москву с Санкт-Петербургом, и в 45 км пролегает железнодорожная магистраль Москва-Санкт-Петербург, с которой город связывает ветка железной дороги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Отдаленность 236 км от Москвы, 473 км от Санкт-Петербурга и 60 км от Твери</a:t>
            </a:r>
          </a:p>
          <a:p>
            <a:pPr algn="l">
              <a:spcBef>
                <a:spcPts val="0"/>
              </a:spcBef>
            </a:pPr>
            <a:r>
              <a:rPr lang="ru-RU" sz="26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Численность населения на 01.01.2015 – 46 690 чел 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Древнее славянское поселение на территории Торжка возникло на рубеже </a:t>
            </a:r>
            <a:r>
              <a:rPr lang="en-US" sz="2600" dirty="0">
                <a:solidFill>
                  <a:schemeClr val="tx1"/>
                </a:solidFill>
              </a:rPr>
              <a:t> </a:t>
            </a:r>
            <a:r>
              <a:rPr lang="en-US" sz="2600" dirty="0" smtClean="0">
                <a:solidFill>
                  <a:schemeClr val="tx1"/>
                </a:solidFill>
              </a:rPr>
              <a:t>IX</a:t>
            </a:r>
            <a:r>
              <a:rPr lang="ru-RU" sz="2600" dirty="0" smtClean="0">
                <a:solidFill>
                  <a:schemeClr val="tx1"/>
                </a:solidFill>
              </a:rPr>
              <a:t> - </a:t>
            </a:r>
            <a:r>
              <a:rPr lang="en-US" sz="2600" dirty="0">
                <a:solidFill>
                  <a:schemeClr val="tx1"/>
                </a:solidFill>
              </a:rPr>
              <a:t>X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ru-RU" sz="2600" dirty="0" smtClean="0">
                <a:solidFill>
                  <a:schemeClr val="tx1"/>
                </a:solidFill>
              </a:rPr>
              <a:t>веков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70 объектов культурного наследия федерального значения, 90 объектов регионального значения и более 100 вновь выявленных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tx1"/>
                </a:solidFill>
              </a:rPr>
              <a:t>Крупные архитектурные сооружения и комплексы Торжка созданы по проектам </a:t>
            </a:r>
            <a:r>
              <a:rPr lang="ru-RU" sz="2600" dirty="0" smtClean="0">
                <a:solidFill>
                  <a:schemeClr val="tx1"/>
                </a:solidFill>
              </a:rPr>
              <a:t>знаменитых </a:t>
            </a:r>
            <a:r>
              <a:rPr lang="ru-RU" sz="2600" dirty="0">
                <a:solidFill>
                  <a:schemeClr val="tx1"/>
                </a:solidFill>
              </a:rPr>
              <a:t>архитекторов </a:t>
            </a:r>
            <a:r>
              <a:rPr lang="ru-RU" sz="2600" dirty="0" err="1" smtClean="0">
                <a:solidFill>
                  <a:schemeClr val="tx1"/>
                </a:solidFill>
              </a:rPr>
              <a:t>К.И.Росси</a:t>
            </a:r>
            <a:r>
              <a:rPr lang="ru-RU" sz="2600" dirty="0">
                <a:solidFill>
                  <a:schemeClr val="tx1"/>
                </a:solidFill>
              </a:rPr>
              <a:t>, </a:t>
            </a:r>
            <a:r>
              <a:rPr lang="ru-RU" sz="2600" dirty="0" err="1" smtClean="0">
                <a:solidFill>
                  <a:schemeClr val="tx1"/>
                </a:solidFill>
              </a:rPr>
              <a:t>Н.А.Львова</a:t>
            </a:r>
            <a:r>
              <a:rPr lang="ru-RU" sz="2600" dirty="0" smtClean="0">
                <a:solidFill>
                  <a:schemeClr val="tx1"/>
                </a:solidFill>
              </a:rPr>
              <a:t>, </a:t>
            </a:r>
            <a:r>
              <a:rPr lang="ru-RU" sz="2600" dirty="0" err="1" smtClean="0">
                <a:solidFill>
                  <a:schemeClr val="tx1"/>
                </a:solidFill>
              </a:rPr>
              <a:t>И.Ф.Львова</a:t>
            </a:r>
            <a:r>
              <a:rPr lang="ru-RU" sz="2600" dirty="0" smtClean="0">
                <a:solidFill>
                  <a:schemeClr val="tx1"/>
                </a:solidFill>
              </a:rPr>
              <a:t>, </a:t>
            </a:r>
            <a:r>
              <a:rPr lang="ru-RU" sz="2600" dirty="0" err="1" smtClean="0">
                <a:solidFill>
                  <a:schemeClr val="tx1"/>
                </a:solidFill>
              </a:rPr>
              <a:t>П.Р.Никитина</a:t>
            </a:r>
            <a:r>
              <a:rPr lang="ru-RU" sz="26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В городе сочетается очарование </a:t>
            </a:r>
            <a:r>
              <a:rPr lang="ru-RU" sz="2600" dirty="0">
                <a:solidFill>
                  <a:schemeClr val="tx1"/>
                </a:solidFill>
              </a:rPr>
              <a:t>средневековой планировки и величие классической архитектуры</a:t>
            </a:r>
            <a:r>
              <a:rPr lang="ru-RU" sz="26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18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931224" cy="504056"/>
          </a:xfrm>
        </p:spPr>
        <p:txBody>
          <a:bodyPr>
            <a:normAutofit/>
          </a:bodyPr>
          <a:lstStyle/>
          <a:p>
            <a:r>
              <a:rPr lang="ru-RU" altLang="x-none" sz="2000" b="1" dirty="0" err="1">
                <a:latin typeface="Humanist 521 BT Extra Bold" pitchFamily="34" charset="-18"/>
              </a:rPr>
              <a:t>Подпроекты</a:t>
            </a:r>
            <a:r>
              <a:rPr lang="ru-RU" altLang="x-none" sz="2000" b="1" dirty="0">
                <a:latin typeface="Humanist 521 BT Extra Bold" pitchFamily="34" charset="-18"/>
              </a:rPr>
              <a:t> города Торжка</a:t>
            </a: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69061"/>
            <a:ext cx="3168352" cy="2138896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10864"/>
            <a:ext cx="3167679" cy="2166408"/>
          </a:xfrm>
        </p:spPr>
      </p:pic>
      <p:sp>
        <p:nvSpPr>
          <p:cNvPr id="5" name="TextBox 4"/>
          <p:cNvSpPr txBox="1"/>
          <p:nvPr/>
        </p:nvSpPr>
        <p:spPr>
          <a:xfrm>
            <a:off x="4139952" y="1556792"/>
            <a:ext cx="41044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Создание на основе фрагмента городской структуры центра культурно-туристического развития исторического поселения. Фрагмент городской структуры «Путевой дворец»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Создание туристского информационного центра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Развитие инструментов  туристской навигации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50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>
                <a:latin typeface="+mn-lt"/>
              </a:rPr>
              <a:t>Подпроект</a:t>
            </a:r>
            <a:r>
              <a:rPr lang="ru-RU" sz="2000" b="1" dirty="0" smtClean="0">
                <a:latin typeface="+mn-lt"/>
              </a:rPr>
              <a:t> «</a:t>
            </a:r>
            <a:r>
              <a:rPr lang="ru-RU" altLang="x-none" sz="2000" b="1" dirty="0" smtClean="0">
                <a:latin typeface="+mn-lt"/>
              </a:rPr>
              <a:t>С</a:t>
            </a:r>
            <a:r>
              <a:rPr lang="ru-RU" sz="2000" b="1" dirty="0" smtClean="0">
                <a:latin typeface="+mn-lt"/>
              </a:rPr>
              <a:t>оздание на основе фрагмента городской структуры центра культурно-туристического развития исторического поселения». 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416824" cy="489654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</a:rPr>
              <a:t>Цель </a:t>
            </a:r>
            <a:r>
              <a:rPr lang="ru-RU" sz="1800" b="1" dirty="0" err="1">
                <a:solidFill>
                  <a:schemeClr val="tx1"/>
                </a:solidFill>
              </a:rPr>
              <a:t>подпроекта</a:t>
            </a:r>
            <a:r>
              <a:rPr lang="ru-RU" sz="1800" dirty="0">
                <a:solidFill>
                  <a:schemeClr val="tx1"/>
                </a:solidFill>
              </a:rPr>
              <a:t> – повышение туристической привлекательности города за счет реставрации, благоустройства городской среды и наполнения неиспользуемых в настоящее время зданий функциями, связанными с историей, промыслами и уникальными чертами Торжка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sz="1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</a:t>
            </a:r>
            <a:r>
              <a:rPr lang="ru-RU" sz="1800" dirty="0" smtClean="0">
                <a:solidFill>
                  <a:schemeClr val="tx1"/>
                </a:solidFill>
              </a:rPr>
              <a:t>источникам финансирования и видам работ: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 </a:t>
            </a:r>
            <a:r>
              <a:rPr lang="ru-RU" sz="1800" b="1" i="1" dirty="0" smtClean="0">
                <a:solidFill>
                  <a:schemeClr val="tx1"/>
                </a:solidFill>
              </a:rPr>
              <a:t>из средств займа МБРР и федерального бюджета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реставрация и реконструкция с приспособлением под нужды учреждений 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работы по </a:t>
            </a:r>
            <a:r>
              <a:rPr lang="ru-RU" sz="1800" dirty="0" smtClean="0">
                <a:solidFill>
                  <a:schemeClr val="tx1"/>
                </a:solidFill>
              </a:rPr>
              <a:t>благоустройству;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 </a:t>
            </a:r>
            <a:r>
              <a:rPr lang="ru-RU" sz="1800" b="1" i="1" dirty="0" smtClean="0">
                <a:solidFill>
                  <a:schemeClr val="tx1"/>
                </a:solidFill>
              </a:rPr>
              <a:t>из средств регионального бюджета и привлеченных инвестиций 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благоустройство территории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инженерное обеспечение.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49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20079"/>
          </a:xfrm>
        </p:spPr>
        <p:txBody>
          <a:bodyPr>
            <a:normAutofit/>
          </a:bodyPr>
          <a:lstStyle/>
          <a:p>
            <a:r>
              <a:rPr lang="ru-RU" altLang="x-none" sz="2000" b="1" dirty="0" smtClean="0">
                <a:latin typeface="Humanist 521 BT Extra Bold" pitchFamily="34" charset="-18"/>
              </a:rPr>
              <a:t>Город Выборг (Ленинградская область).</a:t>
            </a:r>
            <a:br>
              <a:rPr lang="ru-RU" altLang="x-none" sz="2000" b="1" dirty="0" smtClean="0">
                <a:latin typeface="Humanist 521 BT Extra Bold" pitchFamily="34" charset="-18"/>
              </a:rPr>
            </a:br>
            <a:r>
              <a:rPr lang="ru-RU" altLang="x-none" sz="2000" b="1" dirty="0" smtClean="0">
                <a:latin typeface="Humanist 521 BT Extra Bold" pitchFamily="34" charset="-18"/>
              </a:rPr>
              <a:t> Справочная информация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200800" cy="5184576"/>
          </a:xfrm>
        </p:spPr>
        <p:txBody>
          <a:bodyPr>
            <a:normAutofit fontScale="85000" lnSpcReduction="20000"/>
          </a:bodyPr>
          <a:lstStyle/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</a:rPr>
              <a:t>Город расположен </a:t>
            </a:r>
            <a:r>
              <a:rPr lang="ru-RU" sz="2300" dirty="0">
                <a:solidFill>
                  <a:schemeClr val="tx1"/>
                </a:solidFill>
              </a:rPr>
              <a:t>на берегу Выборгского залива, находящегося в северо-восточной части Финского залива в 130 км от </a:t>
            </a:r>
            <a:r>
              <a:rPr lang="ru-RU" sz="2300" dirty="0" smtClean="0">
                <a:solidFill>
                  <a:schemeClr val="tx1"/>
                </a:solidFill>
              </a:rPr>
              <a:t>Санкт-Петербурга</a:t>
            </a:r>
          </a:p>
          <a:p>
            <a:pPr algn="l">
              <a:spcBef>
                <a:spcPts val="0"/>
              </a:spcBef>
            </a:pPr>
            <a:endParaRPr lang="ru-RU" sz="23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</a:rPr>
              <a:t>От границы с Финляндией </a:t>
            </a:r>
            <a:r>
              <a:rPr lang="ru-RU" sz="2300" dirty="0" smtClean="0">
                <a:solidFill>
                  <a:schemeClr val="tx1"/>
                </a:solidFill>
              </a:rPr>
              <a:t>27 </a:t>
            </a:r>
            <a:r>
              <a:rPr lang="ru-RU" sz="2300" dirty="0">
                <a:solidFill>
                  <a:schemeClr val="tx1"/>
                </a:solidFill>
              </a:rPr>
              <a:t>км по железной дороге, </a:t>
            </a:r>
            <a:r>
              <a:rPr lang="ru-RU" sz="2300" dirty="0" smtClean="0">
                <a:solidFill>
                  <a:schemeClr val="tx1"/>
                </a:solidFill>
              </a:rPr>
              <a:t>до </a:t>
            </a:r>
            <a:r>
              <a:rPr lang="ru-RU" sz="2300" dirty="0">
                <a:solidFill>
                  <a:schemeClr val="tx1"/>
                </a:solidFill>
              </a:rPr>
              <a:t>ближайшего международного контрольно-пропускного пункта «Брусничное» по автомобильным дорогам </a:t>
            </a:r>
            <a:r>
              <a:rPr lang="ru-RU" sz="2300" dirty="0" smtClean="0">
                <a:solidFill>
                  <a:schemeClr val="tx1"/>
                </a:solidFill>
              </a:rPr>
              <a:t>— </a:t>
            </a:r>
            <a:r>
              <a:rPr lang="ru-RU" sz="2300" dirty="0">
                <a:solidFill>
                  <a:schemeClr val="tx1"/>
                </a:solidFill>
              </a:rPr>
              <a:t>35 </a:t>
            </a:r>
            <a:r>
              <a:rPr lang="ru-RU" sz="2300" dirty="0" smtClean="0">
                <a:solidFill>
                  <a:schemeClr val="tx1"/>
                </a:solidFill>
              </a:rPr>
              <a:t>км</a:t>
            </a:r>
          </a:p>
          <a:p>
            <a:pPr algn="l">
              <a:spcBef>
                <a:spcPts val="0"/>
              </a:spcBef>
            </a:pPr>
            <a:r>
              <a:rPr lang="ru-RU" sz="23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</a:rPr>
              <a:t>Численность населения на 01.01.2014 – </a:t>
            </a:r>
            <a:r>
              <a:rPr lang="ru-RU" sz="2300" dirty="0">
                <a:solidFill>
                  <a:schemeClr val="tx1"/>
                </a:solidFill>
              </a:rPr>
              <a:t>80 265 </a:t>
            </a:r>
            <a:r>
              <a:rPr lang="ru-RU" sz="2300" dirty="0" smtClean="0">
                <a:solidFill>
                  <a:schemeClr val="tx1"/>
                </a:solidFill>
              </a:rPr>
              <a:t>человек </a:t>
            </a:r>
          </a:p>
          <a:p>
            <a:pPr algn="l">
              <a:spcBef>
                <a:spcPts val="0"/>
              </a:spcBef>
            </a:pPr>
            <a:endParaRPr lang="ru-RU" sz="23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</a:rPr>
              <a:t>Более </a:t>
            </a:r>
            <a:r>
              <a:rPr lang="ru-RU" sz="2300" dirty="0">
                <a:solidFill>
                  <a:schemeClr val="tx1"/>
                </a:solidFill>
              </a:rPr>
              <a:t>300 различных памятников: архитектурных, исторических, скульптурных, археологических, садово-паркового </a:t>
            </a:r>
            <a:r>
              <a:rPr lang="ru-RU" sz="2300" dirty="0" smtClean="0">
                <a:solidFill>
                  <a:schemeClr val="tx1"/>
                </a:solidFill>
              </a:rPr>
              <a:t>искусства, среди </a:t>
            </a:r>
            <a:r>
              <a:rPr lang="ru-RU" sz="2300" dirty="0">
                <a:solidFill>
                  <a:schemeClr val="tx1"/>
                </a:solidFill>
              </a:rPr>
              <a:t> </a:t>
            </a:r>
            <a:r>
              <a:rPr lang="ru-RU" sz="2300" dirty="0" smtClean="0">
                <a:solidFill>
                  <a:schemeClr val="tx1"/>
                </a:solidFill>
              </a:rPr>
              <a:t>которых Выборгский замок,</a:t>
            </a:r>
            <a:r>
              <a:rPr lang="ru-RU" sz="2300" dirty="0">
                <a:solidFill>
                  <a:schemeClr val="tx1"/>
                </a:solidFill>
              </a:rPr>
              <a:t> б</a:t>
            </a:r>
            <a:r>
              <a:rPr lang="ru-RU" sz="2300" dirty="0" smtClean="0">
                <a:solidFill>
                  <a:schemeClr val="tx1"/>
                </a:solidFill>
              </a:rPr>
              <a:t>иблиотека </a:t>
            </a:r>
            <a:r>
              <a:rPr lang="ru-RU" sz="2300" dirty="0" err="1" smtClean="0">
                <a:solidFill>
                  <a:schemeClr val="tx1"/>
                </a:solidFill>
              </a:rPr>
              <a:t>Алвара</a:t>
            </a:r>
            <a:r>
              <a:rPr lang="ru-RU" sz="2300" dirty="0" smtClean="0">
                <a:solidFill>
                  <a:schemeClr val="tx1"/>
                </a:solidFill>
              </a:rPr>
              <a:t> </a:t>
            </a:r>
            <a:r>
              <a:rPr lang="ru-RU" sz="2300" dirty="0" err="1" smtClean="0">
                <a:solidFill>
                  <a:schemeClr val="tx1"/>
                </a:solidFill>
              </a:rPr>
              <a:t>Аалто</a:t>
            </a:r>
            <a:r>
              <a:rPr lang="ru-RU" sz="2300" dirty="0" smtClean="0">
                <a:solidFill>
                  <a:schemeClr val="tx1"/>
                </a:solidFill>
              </a:rPr>
              <a:t>, </a:t>
            </a:r>
            <a:r>
              <a:rPr lang="ru-RU" sz="2300" dirty="0">
                <a:solidFill>
                  <a:schemeClr val="tx1"/>
                </a:solidFill>
              </a:rPr>
              <a:t>парк </a:t>
            </a:r>
            <a:r>
              <a:rPr lang="ru-RU" sz="2300" dirty="0" err="1" smtClean="0">
                <a:solidFill>
                  <a:schemeClr val="tx1"/>
                </a:solidFill>
              </a:rPr>
              <a:t>Монрепо</a:t>
            </a:r>
            <a:r>
              <a:rPr lang="ru-RU" sz="23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endParaRPr lang="ru-RU" sz="23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</a:rPr>
              <a:t>В памятниках Выборга воплощена культура шведского, финского, русского и немецкого народов</a:t>
            </a:r>
            <a:r>
              <a:rPr lang="ru-RU" sz="2300" dirty="0" smtClean="0">
                <a:solidFill>
                  <a:schemeClr val="tx1"/>
                </a:solidFill>
              </a:rPr>
              <a:t>. Своеобразие городу </a:t>
            </a:r>
            <a:r>
              <a:rPr lang="ru-RU" sz="2300" dirty="0">
                <a:solidFill>
                  <a:schemeClr val="tx1"/>
                </a:solidFill>
              </a:rPr>
              <a:t>придают оригинальное решение планировочной структуры и характер разновременной </a:t>
            </a:r>
            <a:r>
              <a:rPr lang="ru-RU" sz="2300" dirty="0" smtClean="0">
                <a:solidFill>
                  <a:schemeClr val="tx1"/>
                </a:solidFill>
              </a:rPr>
              <a:t>застройки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75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/>
              <a:t>Подпроект</a:t>
            </a:r>
            <a:r>
              <a:rPr lang="ru-RU" sz="2000" b="1" dirty="0"/>
              <a:t> «</a:t>
            </a:r>
            <a:r>
              <a:rPr lang="ru-RU" altLang="x-none" sz="2000" b="1" dirty="0"/>
              <a:t>С</a:t>
            </a:r>
            <a:r>
              <a:rPr lang="ru-RU" sz="2000" b="1" dirty="0"/>
              <a:t>оздание на основе фрагмента городской структуры центра культурно-туристического развития исторического поселения». Фрагмент городской структуры «</a:t>
            </a:r>
            <a:r>
              <a:rPr lang="ru-RU" sz="2000" b="1" dirty="0" smtClean="0"/>
              <a:t>Путевой дворец»</a:t>
            </a:r>
            <a:endParaRPr lang="ru-RU" sz="20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076056" y="1628800"/>
            <a:ext cx="3600400" cy="4968552"/>
          </a:xfrm>
        </p:spPr>
        <p:txBody>
          <a:bodyPr>
            <a:normAutofit/>
          </a:bodyPr>
          <a:lstStyle/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Путевой дворец, </a:t>
            </a:r>
            <a:r>
              <a:rPr lang="ru-RU" sz="1800" dirty="0" smtClean="0"/>
              <a:t>XI</a:t>
            </a:r>
            <a:r>
              <a:rPr lang="en-US" sz="1800" dirty="0"/>
              <a:t>X</a:t>
            </a:r>
            <a:r>
              <a:rPr lang="ru-RU" sz="1800" dirty="0"/>
              <a:t> в.: здание дворца, северный флигель, южный флигель, ограда с </a:t>
            </a:r>
            <a:r>
              <a:rPr lang="ru-RU" sz="1800" dirty="0" smtClean="0"/>
              <a:t>воротами (ул</a:t>
            </a:r>
            <a:r>
              <a:rPr lang="ru-RU" sz="1800" dirty="0"/>
              <a:t>. Степана Разина, </a:t>
            </a:r>
            <a:r>
              <a:rPr lang="ru-RU" sz="1800" dirty="0" smtClean="0"/>
              <a:t>дома </a:t>
            </a:r>
            <a:r>
              <a:rPr lang="ru-RU" sz="1800" dirty="0"/>
              <a:t>24, 26, </a:t>
            </a:r>
            <a:r>
              <a:rPr lang="ru-RU" sz="1800" dirty="0" smtClean="0"/>
              <a:t>28) 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ru-RU" sz="1800" dirty="0"/>
              <a:t>Присутственные места, </a:t>
            </a:r>
            <a:r>
              <a:rPr lang="ru-RU" sz="1800" dirty="0" smtClean="0"/>
              <a:t>2-я </a:t>
            </a:r>
            <a:r>
              <a:rPr lang="ru-RU" sz="1800" dirty="0"/>
              <a:t>пол. Х</a:t>
            </a:r>
            <a:r>
              <a:rPr lang="en-US" sz="1800" dirty="0"/>
              <a:t>VIII</a:t>
            </a:r>
            <a:r>
              <a:rPr lang="ru-RU" sz="1800" dirty="0"/>
              <a:t> в.: главный корпус, флигель, ограда, двое </a:t>
            </a:r>
            <a:r>
              <a:rPr lang="ru-RU" sz="1800" dirty="0" smtClean="0"/>
              <a:t>ворот   (</a:t>
            </a:r>
            <a:r>
              <a:rPr lang="ru-RU" sz="1800" dirty="0"/>
              <a:t>пл. Революции, </a:t>
            </a:r>
            <a:r>
              <a:rPr lang="ru-RU" sz="1800" dirty="0" smtClean="0"/>
              <a:t>дома 2 и 4)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ru-RU" sz="1800" dirty="0" smtClean="0"/>
              <a:t>Дом </a:t>
            </a:r>
            <a:r>
              <a:rPr lang="ru-RU" sz="1800" dirty="0"/>
              <a:t>городничего и казначея, </a:t>
            </a:r>
            <a:r>
              <a:rPr lang="ru-RU" sz="1800" dirty="0" smtClean="0"/>
              <a:t>  2-я </a:t>
            </a:r>
            <a:r>
              <a:rPr lang="ru-RU" sz="1800" dirty="0"/>
              <a:t>пол. XYIII в.: главный дом, флигель, ворота, </a:t>
            </a:r>
            <a:r>
              <a:rPr lang="ru-RU" sz="1800" dirty="0" smtClean="0"/>
              <a:t>ограда (</a:t>
            </a:r>
            <a:r>
              <a:rPr lang="ru-RU" sz="1800" dirty="0"/>
              <a:t>пл. Революции, </a:t>
            </a:r>
            <a:r>
              <a:rPr lang="ru-RU" sz="1800" dirty="0" smtClean="0"/>
              <a:t>дома 1 и 3)</a:t>
            </a:r>
            <a:endParaRPr lang="ru-RU" sz="1800" dirty="0"/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Комплекс зданий на </a:t>
            </a:r>
            <a:r>
              <a:rPr lang="ru-RU" sz="1800" dirty="0" err="1"/>
              <a:t>Тверецкой</a:t>
            </a:r>
            <a:r>
              <a:rPr lang="ru-RU" sz="1800" dirty="0"/>
              <a:t> </a:t>
            </a:r>
            <a:r>
              <a:rPr lang="ru-RU" sz="1800" dirty="0" smtClean="0"/>
              <a:t>набережной   (ул. Красная </a:t>
            </a:r>
            <a:r>
              <a:rPr lang="ru-RU" sz="1800" dirty="0"/>
              <a:t>гора, </a:t>
            </a:r>
            <a:r>
              <a:rPr lang="ru-RU" sz="1800" dirty="0" smtClean="0"/>
              <a:t>дом 1 и  </a:t>
            </a:r>
            <a:r>
              <a:rPr lang="ru-RU" sz="1800" dirty="0" err="1"/>
              <a:t>Тверецкая</a:t>
            </a:r>
            <a:r>
              <a:rPr lang="ru-RU" sz="1800" dirty="0"/>
              <a:t> наб</a:t>
            </a:r>
            <a:r>
              <a:rPr lang="ru-RU" sz="1800" dirty="0" smtClean="0"/>
              <a:t>., дом 15)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endParaRPr lang="ru-RU" sz="18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85732"/>
            <a:ext cx="4114800" cy="3954898"/>
          </a:xfrm>
        </p:spPr>
      </p:pic>
    </p:spTree>
    <p:extLst>
      <p:ext uri="{BB962C8B-B14F-4D97-AF65-F5344CB8AC3E}">
        <p14:creationId xmlns:p14="http://schemas.microsoft.com/office/powerpoint/2010/main" val="264517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19672" y="2749570"/>
            <a:ext cx="2833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Путевой дворец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80110" y="2749570"/>
            <a:ext cx="3312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Присутственные места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91754" y="5634973"/>
            <a:ext cx="3096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Дом городничего и казначея</a:t>
            </a:r>
          </a:p>
        </p:txBody>
      </p:sp>
      <p:sp>
        <p:nvSpPr>
          <p:cNvPr id="15" name="TextBox 14"/>
          <p:cNvSpPr txBox="1"/>
          <p:nvPr/>
        </p:nvSpPr>
        <p:spPr>
          <a:xfrm rot="10800000" flipV="1">
            <a:off x="5580110" y="5524884"/>
            <a:ext cx="3493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Комплекс зданий </a:t>
            </a:r>
          </a:p>
          <a:p>
            <a:r>
              <a:rPr lang="ru-RU" dirty="0" smtClean="0"/>
              <a:t>на </a:t>
            </a:r>
            <a:r>
              <a:rPr lang="ru-RU" dirty="0" err="1" smtClean="0"/>
              <a:t>Тверецкой</a:t>
            </a:r>
            <a:r>
              <a:rPr lang="ru-RU" dirty="0" smtClean="0"/>
              <a:t> набережной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9483"/>
            <a:ext cx="3456384" cy="2352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080" y="301918"/>
            <a:ext cx="3509566" cy="24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Рисунок 2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11354"/>
            <a:ext cx="3456384" cy="216186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210466" y="5663384"/>
            <a:ext cx="409206" cy="3125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210466" y="2749570"/>
            <a:ext cx="418410" cy="3125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170904" y="2761076"/>
            <a:ext cx="409206" cy="3125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079" y="3170621"/>
            <a:ext cx="3509567" cy="213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5170904" y="5649054"/>
            <a:ext cx="409205" cy="3125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73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/>
              <a:t>Подпроект</a:t>
            </a:r>
            <a:r>
              <a:rPr lang="ru-RU" sz="2000" b="1" dirty="0"/>
              <a:t> «</a:t>
            </a:r>
            <a:r>
              <a:rPr lang="ru-RU" altLang="x-none" sz="2000" b="1" dirty="0"/>
              <a:t>С</a:t>
            </a:r>
            <a:r>
              <a:rPr lang="ru-RU" sz="2000" b="1" dirty="0"/>
              <a:t>оздание на основе фрагмента городской структуры центра культурно-туристического развития  исторического поселения»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62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600" b="1" dirty="0"/>
              <a:t>Основные направления работы </a:t>
            </a:r>
            <a:endParaRPr lang="ru-RU" sz="2600" dirty="0"/>
          </a:p>
          <a:p>
            <a:pPr marL="285750" indent="-285750">
              <a:spcBef>
                <a:spcPts val="0"/>
              </a:spcBef>
            </a:pPr>
            <a:r>
              <a:rPr lang="ru-RU" sz="2600" dirty="0"/>
              <a:t>Реставрация и реконструкция с приспособлением под нужды учреждений культуры четырех объектов, из них три объекты культурного </a:t>
            </a:r>
            <a:r>
              <a:rPr lang="ru-RU" sz="2600" dirty="0" smtClean="0"/>
              <a:t>наследия.</a:t>
            </a:r>
          </a:p>
          <a:p>
            <a:pPr marL="285750" indent="-285750">
              <a:spcBef>
                <a:spcPts val="0"/>
              </a:spcBef>
            </a:pPr>
            <a:r>
              <a:rPr lang="ru-RU" sz="2600" dirty="0" smtClean="0"/>
              <a:t>Работы </a:t>
            </a:r>
            <a:r>
              <a:rPr lang="ru-RU" sz="2600" dirty="0"/>
              <a:t>по благоустройству улиц, площади и трех скверов, включая замену покрытия дорог, тротуаров, укрепление склона, воссоздание гранитной лестницы, устройство ливневой канализации, установка малых архитектурных форм, обрезка и посадка зеленых насаждений, устройство освещения и т.д. Площадь благоустраиваемой территории </a:t>
            </a:r>
            <a:r>
              <a:rPr lang="ru-RU" sz="2600" dirty="0" smtClean="0"/>
              <a:t>– </a:t>
            </a:r>
            <a:r>
              <a:rPr lang="ru-RU" sz="2600" dirty="0"/>
              <a:t>44 480 кв. м. </a:t>
            </a:r>
            <a:r>
              <a:rPr lang="ru-RU" sz="2600" dirty="0" smtClean="0"/>
              <a:t>Протяженность </a:t>
            </a:r>
            <a:r>
              <a:rPr lang="ru-RU" sz="2600" dirty="0"/>
              <a:t>благоустраиваемой уличной </a:t>
            </a:r>
            <a:r>
              <a:rPr lang="ru-RU" sz="2600" dirty="0" smtClean="0"/>
              <a:t>сети – </a:t>
            </a:r>
            <a:r>
              <a:rPr lang="ru-RU" sz="2600" dirty="0"/>
              <a:t>4,7 км.</a:t>
            </a:r>
          </a:p>
          <a:p>
            <a:pPr lvl="0"/>
            <a:r>
              <a:rPr lang="ru-RU" sz="2600" dirty="0"/>
              <a:t>Мероприятия по инженерному обеспечению, включая обустройство инженерной инфраструктуры энергоснабжения, теплоснабжения, а также водоснабжения и водоотведения</a:t>
            </a:r>
            <a:r>
              <a:rPr lang="ru-RU" sz="2600" dirty="0" smtClean="0"/>
              <a:t>.</a:t>
            </a:r>
          </a:p>
          <a:p>
            <a:pPr marL="0" lvl="0" indent="0">
              <a:buNone/>
            </a:pPr>
            <a:endParaRPr lang="ru-RU" sz="2600" dirty="0"/>
          </a:p>
          <a:p>
            <a:pPr marL="0" lvl="0" indent="0">
              <a:spcBef>
                <a:spcPts val="0"/>
              </a:spcBef>
              <a:buNone/>
            </a:pPr>
            <a:r>
              <a:rPr lang="ru-RU" sz="2600" b="1" dirty="0" smtClean="0"/>
              <a:t>Результаты </a:t>
            </a:r>
            <a:r>
              <a:rPr lang="ru-RU" sz="2600" b="1" dirty="0" err="1" smtClean="0"/>
              <a:t>подпроекта</a:t>
            </a:r>
            <a:endParaRPr lang="ru-RU" sz="2600" b="1" dirty="0" smtClean="0"/>
          </a:p>
          <a:p>
            <a:pPr>
              <a:spcBef>
                <a:spcPts val="0"/>
              </a:spcBef>
            </a:pPr>
            <a:r>
              <a:rPr lang="ru-RU" sz="2600" dirty="0" smtClean="0"/>
              <a:t>Сохранены объекты культурного наследия и существенно улучшен </a:t>
            </a:r>
            <a:r>
              <a:rPr lang="ru-RU" sz="2600" dirty="0"/>
              <a:t>внешний облик центральной части </a:t>
            </a:r>
            <a:r>
              <a:rPr lang="ru-RU" sz="2600" dirty="0" smtClean="0"/>
              <a:t>города.</a:t>
            </a:r>
          </a:p>
          <a:p>
            <a:pPr>
              <a:spcBef>
                <a:spcPts val="0"/>
              </a:spcBef>
            </a:pPr>
            <a:r>
              <a:rPr lang="ru-RU" sz="2600" dirty="0" smtClean="0"/>
              <a:t>Увеличилось </a:t>
            </a:r>
            <a:r>
              <a:rPr lang="ru-RU" sz="2600" dirty="0"/>
              <a:t>число объектов посещения культурно-познавательного </a:t>
            </a:r>
            <a:r>
              <a:rPr lang="ru-RU" sz="2600" dirty="0" smtClean="0"/>
              <a:t>туризма.</a:t>
            </a:r>
          </a:p>
          <a:p>
            <a:pPr>
              <a:spcBef>
                <a:spcPts val="0"/>
              </a:spcBef>
            </a:pPr>
            <a:r>
              <a:rPr lang="ru-RU" sz="2600" dirty="0"/>
              <a:t>В «Путевом дворце» </a:t>
            </a:r>
            <a:r>
              <a:rPr lang="ru-RU" sz="2600" dirty="0" smtClean="0"/>
              <a:t>создан культурно-выставочный </a:t>
            </a:r>
            <a:r>
              <a:rPr lang="ru-RU" sz="2600" dirty="0"/>
              <a:t>и </a:t>
            </a:r>
            <a:r>
              <a:rPr lang="ru-RU" sz="2600" dirty="0" smtClean="0"/>
              <a:t>событийный центр, размещена библиотека, медиа-центр, конференц-зал, туристско-информационный центр </a:t>
            </a:r>
            <a:r>
              <a:rPr lang="ru-RU" sz="2600" dirty="0"/>
              <a:t>и кафе</a:t>
            </a:r>
            <a:r>
              <a:rPr lang="ru-RU" sz="2600" dirty="0" smtClean="0"/>
              <a:t>.</a:t>
            </a:r>
          </a:p>
          <a:p>
            <a:pPr>
              <a:spcBef>
                <a:spcPts val="0"/>
              </a:spcBef>
            </a:pPr>
            <a:r>
              <a:rPr lang="ru-RU" sz="2600" dirty="0"/>
              <a:t>В «Присутственных местах» </a:t>
            </a:r>
            <a:r>
              <a:rPr lang="ru-RU" sz="2600" dirty="0" smtClean="0"/>
              <a:t>открыт центр </a:t>
            </a:r>
            <a:r>
              <a:rPr lang="ru-RU" sz="2600" dirty="0"/>
              <a:t>ремесел с мастерскими, экспозиционными залами и интерактивными обучающими программами. </a:t>
            </a:r>
            <a:endParaRPr lang="ru-RU" sz="2600" dirty="0" smtClean="0"/>
          </a:p>
          <a:p>
            <a:pPr>
              <a:spcBef>
                <a:spcPts val="0"/>
              </a:spcBef>
            </a:pPr>
            <a:r>
              <a:rPr lang="ru-RU" sz="2600" dirty="0"/>
              <a:t>В «Доме городничего и казначея» </a:t>
            </a:r>
            <a:r>
              <a:rPr lang="ru-RU" sz="2600" dirty="0" smtClean="0"/>
              <a:t> созданы музейные </a:t>
            </a:r>
            <a:r>
              <a:rPr lang="ru-RU" sz="2600" dirty="0"/>
              <a:t>экспозиции «История под вашими ногами» и «Прогулки по старому Торжку». </a:t>
            </a:r>
            <a:endParaRPr lang="ru-RU" sz="2600" dirty="0" smtClean="0"/>
          </a:p>
          <a:p>
            <a:r>
              <a:rPr lang="ru-RU" sz="2600" dirty="0"/>
              <a:t>В </a:t>
            </a:r>
            <a:r>
              <a:rPr lang="ru-RU" sz="2600" dirty="0" smtClean="0"/>
              <a:t>Комплексе зданий на </a:t>
            </a:r>
            <a:r>
              <a:rPr lang="ru-RU" sz="2600" dirty="0" err="1" smtClean="0"/>
              <a:t>Тверецкой</a:t>
            </a:r>
            <a:r>
              <a:rPr lang="ru-RU" sz="2600" dirty="0" smtClean="0"/>
              <a:t> работает  </a:t>
            </a:r>
            <a:r>
              <a:rPr lang="ru-RU" sz="2600" dirty="0"/>
              <a:t>центр творческого развития детей и молодежи.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900" dirty="0" smtClean="0"/>
          </a:p>
          <a:p>
            <a:pPr marL="285750" lvl="0" indent="-285750">
              <a:spcBef>
                <a:spcPts val="0"/>
              </a:spcBef>
            </a:pPr>
            <a:endParaRPr lang="ru-RU" sz="2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556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«Создание туристского информационного центра»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24744"/>
            <a:ext cx="7560840" cy="5472608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3800" b="1" dirty="0">
                <a:solidFill>
                  <a:schemeClr val="tx1"/>
                </a:solidFill>
              </a:rPr>
              <a:t>Цель </a:t>
            </a:r>
            <a:r>
              <a:rPr lang="ru-RU" sz="3800" b="1" dirty="0" smtClean="0">
                <a:solidFill>
                  <a:schemeClr val="tx1"/>
                </a:solidFill>
              </a:rPr>
              <a:t> </a:t>
            </a:r>
            <a:r>
              <a:rPr lang="ru-RU" sz="3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3800" b="1" dirty="0" smtClean="0">
                <a:solidFill>
                  <a:schemeClr val="tx1"/>
                </a:solidFill>
              </a:rPr>
              <a:t> </a:t>
            </a:r>
            <a:r>
              <a:rPr lang="ru-RU" sz="3800" dirty="0" smtClean="0">
                <a:solidFill>
                  <a:schemeClr val="tx1"/>
                </a:solidFill>
              </a:rPr>
              <a:t>– </a:t>
            </a:r>
            <a:r>
              <a:rPr lang="ru-RU" sz="3800" dirty="0">
                <a:solidFill>
                  <a:schemeClr val="tx1"/>
                </a:solidFill>
              </a:rPr>
              <a:t>создание современного туристского информационного центра </a:t>
            </a:r>
            <a:r>
              <a:rPr lang="ru-RU" sz="3800" dirty="0" smtClean="0">
                <a:solidFill>
                  <a:schemeClr val="tx1"/>
                </a:solidFill>
              </a:rPr>
              <a:t>для </a:t>
            </a:r>
            <a:r>
              <a:rPr lang="ru-RU" sz="3800" dirty="0">
                <a:solidFill>
                  <a:schemeClr val="tx1"/>
                </a:solidFill>
              </a:rPr>
              <a:t>формирования комфортной информационной среды, продвижения туристского продукта города Торжка, содействия развитию туризма</a:t>
            </a:r>
            <a:r>
              <a:rPr lang="ru-RU" sz="3800" dirty="0" smtClean="0">
                <a:solidFill>
                  <a:schemeClr val="tx1"/>
                </a:solidFill>
              </a:rPr>
              <a:t>.</a:t>
            </a:r>
            <a:endParaRPr lang="ru-RU" sz="3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38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ru-RU" sz="3800" b="1" dirty="0" err="1" smtClean="0">
                <a:solidFill>
                  <a:schemeClr val="tx1"/>
                </a:solidFill>
              </a:rPr>
              <a:t>Подпроект</a:t>
            </a:r>
            <a:r>
              <a:rPr lang="ru-RU" sz="3800" b="1" dirty="0" smtClean="0">
                <a:solidFill>
                  <a:schemeClr val="tx1"/>
                </a:solidFill>
              </a:rPr>
              <a:t> предусматривает </a:t>
            </a:r>
            <a:r>
              <a:rPr lang="ru-RU" sz="3800" dirty="0">
                <a:solidFill>
                  <a:schemeClr val="tx1"/>
                </a:solidFill>
              </a:rPr>
              <a:t>закупку мебели и оборудования для офиса, включая </a:t>
            </a:r>
            <a:r>
              <a:rPr lang="ru-RU" sz="3800" dirty="0" smtClean="0">
                <a:solidFill>
                  <a:schemeClr val="tx1"/>
                </a:solidFill>
              </a:rPr>
              <a:t>оргтехнику, </a:t>
            </a:r>
            <a:r>
              <a:rPr lang="ru-RU" sz="3800" dirty="0">
                <a:solidFill>
                  <a:schemeClr val="tx1"/>
                </a:solidFill>
              </a:rPr>
              <a:t>оборудование для презентаций и </a:t>
            </a:r>
            <a:r>
              <a:rPr lang="ru-RU" sz="3800" dirty="0" smtClean="0">
                <a:solidFill>
                  <a:schemeClr val="tx1"/>
                </a:solidFill>
              </a:rPr>
              <a:t>выездной, </a:t>
            </a:r>
            <a:r>
              <a:rPr lang="ru-RU" sz="3800" dirty="0">
                <a:solidFill>
                  <a:schemeClr val="tx1"/>
                </a:solidFill>
              </a:rPr>
              <a:t>оборудование для издательской </a:t>
            </a:r>
            <a:r>
              <a:rPr lang="ru-RU" sz="3800" dirty="0" smtClean="0">
                <a:solidFill>
                  <a:schemeClr val="tx1"/>
                </a:solidFill>
              </a:rPr>
              <a:t>деятельности, </a:t>
            </a:r>
            <a:r>
              <a:rPr lang="ru-RU" sz="3800" dirty="0">
                <a:solidFill>
                  <a:schemeClr val="tx1"/>
                </a:solidFill>
              </a:rPr>
              <a:t>кассовое </a:t>
            </a:r>
            <a:r>
              <a:rPr lang="ru-RU" sz="3800" dirty="0" smtClean="0">
                <a:solidFill>
                  <a:schemeClr val="tx1"/>
                </a:solidFill>
              </a:rPr>
              <a:t>оборудование, оборудование </a:t>
            </a:r>
            <a:r>
              <a:rPr lang="ru-RU" sz="3800" dirty="0">
                <a:solidFill>
                  <a:schemeClr val="tx1"/>
                </a:solidFill>
              </a:rPr>
              <a:t>для проведения экскурсий </a:t>
            </a:r>
            <a:r>
              <a:rPr lang="ru-RU" sz="3800" dirty="0" smtClean="0">
                <a:solidFill>
                  <a:schemeClr val="tx1"/>
                </a:solidFill>
              </a:rPr>
              <a:t>и для </a:t>
            </a:r>
            <a:r>
              <a:rPr lang="ru-RU" sz="3800" dirty="0">
                <a:solidFill>
                  <a:schemeClr val="tx1"/>
                </a:solidFill>
              </a:rPr>
              <a:t>посетителей с ограниченными </a:t>
            </a:r>
            <a:r>
              <a:rPr lang="ru-RU" sz="3800" dirty="0" smtClean="0">
                <a:solidFill>
                  <a:schemeClr val="tx1"/>
                </a:solidFill>
              </a:rPr>
              <a:t>возможностями. </a:t>
            </a:r>
            <a:r>
              <a:rPr lang="ru-RU" sz="3800" dirty="0">
                <a:solidFill>
                  <a:schemeClr val="tx1"/>
                </a:solidFill>
              </a:rPr>
              <a:t>Кроме того, </a:t>
            </a:r>
            <a:r>
              <a:rPr lang="ru-RU" sz="3800" dirty="0" err="1">
                <a:solidFill>
                  <a:schemeClr val="tx1"/>
                </a:solidFill>
              </a:rPr>
              <a:t>подпроект</a:t>
            </a:r>
            <a:r>
              <a:rPr lang="ru-RU" sz="3800" dirty="0">
                <a:solidFill>
                  <a:schemeClr val="tx1"/>
                </a:solidFill>
              </a:rPr>
              <a:t> включает разработку веб-сайта с мобильной версией и оборудование для событийных мероприятий (сцена, подиум, шатры, сборные домики для ярмарки, туалетные кабины, костюмы,  акустические колонки и т.д.).</a:t>
            </a:r>
          </a:p>
          <a:p>
            <a:pPr algn="l">
              <a:spcBef>
                <a:spcPts val="0"/>
              </a:spcBef>
            </a:pPr>
            <a:endParaRPr lang="ru-RU" sz="38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38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800" b="1" dirty="0" smtClean="0">
                <a:solidFill>
                  <a:schemeClr val="tx1"/>
                </a:solidFill>
              </a:rPr>
              <a:t>И</a:t>
            </a:r>
            <a:r>
              <a:rPr lang="ru-RU" sz="3800" b="1" dirty="0" smtClean="0">
                <a:solidFill>
                  <a:schemeClr val="tx1"/>
                </a:solidFill>
              </a:rPr>
              <a:t>нвестиции </a:t>
            </a:r>
            <a:r>
              <a:rPr lang="ru-RU" sz="3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3800" b="1" dirty="0" smtClean="0">
                <a:solidFill>
                  <a:schemeClr val="tx1"/>
                </a:solidFill>
              </a:rPr>
              <a:t> </a:t>
            </a:r>
            <a:r>
              <a:rPr lang="ru-RU" sz="3800" dirty="0" smtClean="0">
                <a:solidFill>
                  <a:schemeClr val="tx1"/>
                </a:solidFill>
              </a:rPr>
              <a:t>по </a:t>
            </a:r>
            <a:r>
              <a:rPr lang="ru-RU" sz="3800" dirty="0" smtClean="0">
                <a:solidFill>
                  <a:schemeClr val="tx1"/>
                </a:solidFill>
              </a:rPr>
              <a:t>видам работ: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>
                <a:solidFill>
                  <a:schemeClr val="tx1"/>
                </a:solidFill>
              </a:rPr>
              <a:t>п</a:t>
            </a:r>
            <a:r>
              <a:rPr lang="ru-RU" sz="3800" dirty="0" smtClean="0">
                <a:solidFill>
                  <a:schemeClr val="tx1"/>
                </a:solidFill>
              </a:rPr>
              <a:t>риобретение </a:t>
            </a:r>
            <a:r>
              <a:rPr lang="ru-RU" sz="3800" dirty="0" smtClean="0">
                <a:solidFill>
                  <a:schemeClr val="tx1"/>
                </a:solidFill>
              </a:rPr>
              <a:t>мебели</a:t>
            </a:r>
            <a:endParaRPr lang="ru-RU" sz="3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>
                <a:solidFill>
                  <a:schemeClr val="tx1"/>
                </a:solidFill>
              </a:rPr>
              <a:t>п</a:t>
            </a:r>
            <a:r>
              <a:rPr lang="ru-RU" sz="3800" dirty="0" smtClean="0">
                <a:solidFill>
                  <a:schemeClr val="tx1"/>
                </a:solidFill>
              </a:rPr>
              <a:t>риобретение оборудования для </a:t>
            </a:r>
            <a:r>
              <a:rPr lang="ru-RU" sz="3800" dirty="0" smtClean="0">
                <a:solidFill>
                  <a:schemeClr val="tx1"/>
                </a:solidFill>
              </a:rPr>
              <a:t>офиса</a:t>
            </a:r>
            <a:endParaRPr lang="ru-RU" sz="3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>
                <a:solidFill>
                  <a:schemeClr val="tx1"/>
                </a:solidFill>
              </a:rPr>
              <a:t>р</a:t>
            </a:r>
            <a:r>
              <a:rPr lang="ru-RU" sz="3800" dirty="0" smtClean="0">
                <a:solidFill>
                  <a:schemeClr val="tx1"/>
                </a:solidFill>
              </a:rPr>
              <a:t>азработка сайта </a:t>
            </a:r>
            <a:endParaRPr lang="ru-RU" sz="3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3800" dirty="0" smtClean="0">
                <a:solidFill>
                  <a:schemeClr val="tx1"/>
                </a:solidFill>
              </a:rPr>
              <a:t>приобретение </a:t>
            </a:r>
            <a:r>
              <a:rPr lang="ru-RU" sz="3800" dirty="0" smtClean="0">
                <a:solidFill>
                  <a:schemeClr val="tx1"/>
                </a:solidFill>
              </a:rPr>
              <a:t>оборудования для событийных </a:t>
            </a:r>
            <a:r>
              <a:rPr lang="ru-RU" sz="3800" dirty="0" smtClean="0">
                <a:solidFill>
                  <a:schemeClr val="tx1"/>
                </a:solidFill>
              </a:rPr>
              <a:t>мероприятий.</a:t>
            </a:r>
            <a:endParaRPr lang="ru-RU" sz="38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38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3800" b="1" dirty="0" err="1" smtClean="0">
                <a:solidFill>
                  <a:schemeClr val="tx1"/>
                </a:solidFill>
              </a:rPr>
              <a:t>подпроекта</a:t>
            </a:r>
            <a:endParaRPr lang="ru-RU" sz="3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3800" dirty="0">
                <a:solidFill>
                  <a:schemeClr val="tx1"/>
                </a:solidFill>
              </a:rPr>
              <a:t>– туристы получат доступ к информационным </a:t>
            </a:r>
            <a:r>
              <a:rPr lang="ru-RU" sz="3800" dirty="0" smtClean="0">
                <a:solidFill>
                  <a:schemeClr val="tx1"/>
                </a:solidFill>
              </a:rPr>
              <a:t>услугам и </a:t>
            </a:r>
            <a:r>
              <a:rPr lang="ru-RU" sz="3800" dirty="0">
                <a:solidFill>
                  <a:schemeClr val="tx1"/>
                </a:solidFill>
              </a:rPr>
              <a:t>услугам по бронированию</a:t>
            </a:r>
            <a:r>
              <a:rPr lang="ru-RU" sz="3800" dirty="0" smtClean="0">
                <a:solidFill>
                  <a:schemeClr val="tx1"/>
                </a:solidFill>
              </a:rPr>
              <a:t>;</a:t>
            </a:r>
            <a:endParaRPr lang="ru-RU" sz="3800" dirty="0">
              <a:solidFill>
                <a:schemeClr val="tx1"/>
              </a:solidFill>
            </a:endParaRPr>
          </a:p>
          <a:p>
            <a:pPr algn="l"/>
            <a:r>
              <a:rPr lang="ru-RU" sz="3800" dirty="0" smtClean="0">
                <a:solidFill>
                  <a:schemeClr val="tx1"/>
                </a:solidFill>
              </a:rPr>
              <a:t>– </a:t>
            </a:r>
            <a:r>
              <a:rPr lang="ru-RU" sz="3800" dirty="0">
                <a:solidFill>
                  <a:schemeClr val="tx1"/>
                </a:solidFill>
              </a:rPr>
              <a:t>появятся новые туристические маршруты и </a:t>
            </a:r>
            <a:r>
              <a:rPr lang="ru-RU" sz="3800" dirty="0" smtClean="0">
                <a:solidFill>
                  <a:schemeClr val="tx1"/>
                </a:solidFill>
              </a:rPr>
              <a:t>экскурсии;</a:t>
            </a:r>
            <a:endParaRPr lang="ru-RU" sz="3800" dirty="0">
              <a:solidFill>
                <a:schemeClr val="tx1"/>
              </a:solidFill>
            </a:endParaRPr>
          </a:p>
          <a:p>
            <a:pPr algn="l"/>
            <a:r>
              <a:rPr lang="ru-RU" sz="3800" dirty="0">
                <a:solidFill>
                  <a:schemeClr val="tx1"/>
                </a:solidFill>
              </a:rPr>
              <a:t>– </a:t>
            </a:r>
            <a:r>
              <a:rPr lang="ru-RU" sz="3800" dirty="0" smtClean="0">
                <a:solidFill>
                  <a:schemeClr val="tx1"/>
                </a:solidFill>
              </a:rPr>
              <a:t>будут проводиться новые </a:t>
            </a:r>
            <a:r>
              <a:rPr lang="ru-RU" sz="3800" dirty="0">
                <a:solidFill>
                  <a:schemeClr val="tx1"/>
                </a:solidFill>
              </a:rPr>
              <a:t>тематические фестивали и событийные мероприятия (фестиваль </a:t>
            </a:r>
            <a:r>
              <a:rPr lang="ru-RU" sz="3800" dirty="0" err="1">
                <a:solidFill>
                  <a:schemeClr val="tx1"/>
                </a:solidFill>
              </a:rPr>
              <a:t>пожарской</a:t>
            </a:r>
            <a:r>
              <a:rPr lang="ru-RU" sz="3800" dirty="0">
                <a:solidFill>
                  <a:schemeClr val="tx1"/>
                </a:solidFill>
              </a:rPr>
              <a:t> котлеты, фестиваль духовых инструментов и др.).</a:t>
            </a:r>
          </a:p>
          <a:p>
            <a:pPr algn="l"/>
            <a:endParaRPr lang="ru-RU" sz="38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70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«Развитие инструментов туристической навигации»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124744"/>
            <a:ext cx="7488832" cy="5400600"/>
          </a:xfrm>
        </p:spPr>
        <p:txBody>
          <a:bodyPr>
            <a:noAutofit/>
          </a:bodyPr>
          <a:lstStyle/>
          <a:p>
            <a:pPr algn="l"/>
            <a:r>
              <a:rPr lang="ru-RU" sz="1500" b="1" dirty="0">
                <a:solidFill>
                  <a:schemeClr val="tx1"/>
                </a:solidFill>
              </a:rPr>
              <a:t>Цель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500" dirty="0" smtClean="0">
                <a:solidFill>
                  <a:schemeClr val="tx1"/>
                </a:solidFill>
              </a:rPr>
              <a:t> – </a:t>
            </a:r>
            <a:r>
              <a:rPr lang="ru-RU" sz="1500" dirty="0">
                <a:solidFill>
                  <a:schemeClr val="tx1"/>
                </a:solidFill>
              </a:rPr>
              <a:t>создание современной системы навигации и ориентирующей информации для туристов и жителей города</a:t>
            </a:r>
            <a:r>
              <a:rPr lang="ru-RU" sz="1500" dirty="0" smtClean="0">
                <a:solidFill>
                  <a:schemeClr val="tx1"/>
                </a:solidFill>
              </a:rPr>
              <a:t>.</a:t>
            </a:r>
            <a:endParaRPr lang="ru-RU" sz="15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5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ru-RU" sz="1500" b="1" dirty="0">
                <a:solidFill>
                  <a:schemeClr val="tx1"/>
                </a:solidFill>
              </a:rPr>
              <a:t>Проект предусматривает </a:t>
            </a:r>
            <a:r>
              <a:rPr lang="ru-RU" sz="1600" dirty="0">
                <a:solidFill>
                  <a:schemeClr val="tx1"/>
                </a:solidFill>
              </a:rPr>
              <a:t>проведение проектных </a:t>
            </a:r>
            <a:r>
              <a:rPr lang="ru-RU" sz="1600" dirty="0" smtClean="0">
                <a:solidFill>
                  <a:schemeClr val="tx1"/>
                </a:solidFill>
              </a:rPr>
              <a:t>работ, </a:t>
            </a:r>
            <a:r>
              <a:rPr lang="ru-RU" sz="1600" dirty="0">
                <a:solidFill>
                  <a:schemeClr val="tx1"/>
                </a:solidFill>
              </a:rPr>
              <a:t>изготовление и установку </a:t>
            </a:r>
            <a:r>
              <a:rPr lang="ru-RU" sz="1600" dirty="0" smtClean="0">
                <a:solidFill>
                  <a:schemeClr val="tx1"/>
                </a:solidFill>
              </a:rPr>
              <a:t>знаков-указателей, </a:t>
            </a:r>
            <a:r>
              <a:rPr lang="ru-RU" sz="1600" dirty="0">
                <a:solidFill>
                  <a:schemeClr val="tx1"/>
                </a:solidFill>
              </a:rPr>
              <a:t>разработку и установку системы навигации на пешеходных маршрутах (</a:t>
            </a:r>
            <a:r>
              <a:rPr lang="ru-RU" sz="1600" dirty="0" smtClean="0">
                <a:solidFill>
                  <a:schemeClr val="tx1"/>
                </a:solidFill>
              </a:rPr>
              <a:t>указатели, разметка, информационные стенды, мобильное приложение-гид), изготовление </a:t>
            </a:r>
            <a:r>
              <a:rPr lang="ru-RU" sz="1600" dirty="0">
                <a:solidFill>
                  <a:schemeClr val="tx1"/>
                </a:solidFill>
              </a:rPr>
              <a:t>и установку средств ориентирующей информации (электронные экраны на въезде в город, информационные сенсорные </a:t>
            </a:r>
            <a:r>
              <a:rPr lang="ru-RU" sz="1600" dirty="0" smtClean="0">
                <a:solidFill>
                  <a:schemeClr val="tx1"/>
                </a:solidFill>
              </a:rPr>
              <a:t>киоски, афишные </a:t>
            </a:r>
            <a:r>
              <a:rPr lang="ru-RU" sz="1600" dirty="0">
                <a:solidFill>
                  <a:schemeClr val="tx1"/>
                </a:solidFill>
              </a:rPr>
              <a:t>и информационные </a:t>
            </a:r>
            <a:r>
              <a:rPr lang="ru-RU" sz="1600" dirty="0" smtClean="0">
                <a:solidFill>
                  <a:schemeClr val="tx1"/>
                </a:solidFill>
              </a:rPr>
              <a:t>тумбы, светодиодные информационные стенды).</a:t>
            </a:r>
            <a:endParaRPr lang="ru-RU" sz="16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5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500" b="1" dirty="0" smtClean="0">
                <a:solidFill>
                  <a:schemeClr val="tx1"/>
                </a:solidFill>
              </a:rPr>
              <a:t>Общий объем инвестиций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500" b="1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по видам </a:t>
            </a:r>
            <a:r>
              <a:rPr lang="ru-RU" sz="1500" dirty="0">
                <a:solidFill>
                  <a:schemeClr val="tx1"/>
                </a:solidFill>
              </a:rPr>
              <a:t>работ:</a:t>
            </a: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500" dirty="0" smtClean="0">
                <a:solidFill>
                  <a:schemeClr val="tx1"/>
                </a:solidFill>
              </a:rPr>
              <a:t>изготовление </a:t>
            </a:r>
            <a:r>
              <a:rPr lang="ru-RU" sz="1500" dirty="0" smtClean="0">
                <a:solidFill>
                  <a:schemeClr val="tx1"/>
                </a:solidFill>
              </a:rPr>
              <a:t>и установка знаков-указателей 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500" dirty="0" smtClean="0">
                <a:solidFill>
                  <a:schemeClr val="tx1"/>
                </a:solidFill>
              </a:rPr>
              <a:t>система </a:t>
            </a:r>
            <a:r>
              <a:rPr lang="ru-RU" sz="1500" dirty="0" smtClean="0">
                <a:solidFill>
                  <a:schemeClr val="tx1"/>
                </a:solidFill>
              </a:rPr>
              <a:t>навигации для пешеходных </a:t>
            </a:r>
            <a:r>
              <a:rPr lang="ru-RU" sz="1500" dirty="0" smtClean="0">
                <a:solidFill>
                  <a:schemeClr val="tx1"/>
                </a:solidFill>
              </a:rPr>
              <a:t>маршрутов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500" dirty="0" smtClean="0">
                <a:solidFill>
                  <a:schemeClr val="tx1"/>
                </a:solidFill>
              </a:rPr>
              <a:t>средства ориентирующей информации 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500" dirty="0" smtClean="0">
                <a:solidFill>
                  <a:schemeClr val="tx1"/>
                </a:solidFill>
              </a:rPr>
              <a:t>разработка </a:t>
            </a:r>
            <a:r>
              <a:rPr lang="ru-RU" sz="1500" dirty="0">
                <a:solidFill>
                  <a:schemeClr val="tx1"/>
                </a:solidFill>
              </a:rPr>
              <a:t>Концепции размещения средств ориентирующей </a:t>
            </a:r>
            <a:r>
              <a:rPr lang="ru-RU" sz="1500" dirty="0" smtClean="0">
                <a:solidFill>
                  <a:schemeClr val="tx1"/>
                </a:solidFill>
              </a:rPr>
              <a:t>информации. 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endParaRPr lang="ru-RU" sz="15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5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endParaRPr lang="ru-RU" sz="15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создана современная простая и доступная система навигации</a:t>
            </a:r>
            <a:r>
              <a:rPr lang="ru-RU" sz="1500" dirty="0" smtClean="0">
                <a:solidFill>
                  <a:schemeClr val="tx1"/>
                </a:solidFill>
              </a:rPr>
              <a:t>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 smtClean="0">
                <a:solidFill>
                  <a:schemeClr val="tx1"/>
                </a:solidFill>
              </a:rPr>
              <a:t>повысилась </a:t>
            </a:r>
            <a:r>
              <a:rPr lang="ru-RU" sz="1500" dirty="0">
                <a:solidFill>
                  <a:schemeClr val="tx1"/>
                </a:solidFill>
              </a:rPr>
              <a:t>привлекательность </a:t>
            </a:r>
            <a:r>
              <a:rPr lang="ru-RU" sz="1500" dirty="0" smtClean="0">
                <a:solidFill>
                  <a:schemeClr val="tx1"/>
                </a:solidFill>
              </a:rPr>
              <a:t>города и увеличился туристический поток.</a:t>
            </a:r>
          </a:p>
        </p:txBody>
      </p:sp>
    </p:spTree>
    <p:extLst>
      <p:ext uri="{BB962C8B-B14F-4D97-AF65-F5344CB8AC3E}">
        <p14:creationId xmlns:p14="http://schemas.microsoft.com/office/powerpoint/2010/main" val="8111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20079"/>
          </a:xfrm>
        </p:spPr>
        <p:txBody>
          <a:bodyPr>
            <a:normAutofit/>
          </a:bodyPr>
          <a:lstStyle/>
          <a:p>
            <a:r>
              <a:rPr lang="ru-RU" altLang="x-none" sz="2000" b="1" dirty="0" smtClean="0">
                <a:latin typeface="Humanist 521 BT Extra Bold" pitchFamily="34" charset="-18"/>
              </a:rPr>
              <a:t>Город Чистополь (Республика Татарстан).</a:t>
            </a:r>
            <a:br>
              <a:rPr lang="ru-RU" altLang="x-none" sz="2000" b="1" dirty="0" smtClean="0">
                <a:latin typeface="Humanist 521 BT Extra Bold" pitchFamily="34" charset="-18"/>
              </a:rPr>
            </a:br>
            <a:r>
              <a:rPr lang="ru-RU" altLang="x-none" sz="2000" b="1" dirty="0" smtClean="0">
                <a:latin typeface="Humanist 521 BT Extra Bold" pitchFamily="34" charset="-18"/>
              </a:rPr>
              <a:t> Справочная информация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200800" cy="5184576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Город расположен </a:t>
            </a:r>
            <a:r>
              <a:rPr lang="ru-RU" sz="2600" dirty="0">
                <a:solidFill>
                  <a:schemeClr val="tx1"/>
                </a:solidFill>
              </a:rPr>
              <a:t>на левом берегу реки </a:t>
            </a:r>
            <a:r>
              <a:rPr lang="ru-RU" sz="2600" dirty="0" smtClean="0">
                <a:solidFill>
                  <a:schemeClr val="tx1"/>
                </a:solidFill>
              </a:rPr>
              <a:t>Кама, в </a:t>
            </a:r>
            <a:r>
              <a:rPr lang="ru-RU" sz="2600" dirty="0">
                <a:solidFill>
                  <a:schemeClr val="tx1"/>
                </a:solidFill>
              </a:rPr>
              <a:t>географическом центре Республики </a:t>
            </a:r>
            <a:r>
              <a:rPr lang="ru-RU" sz="2600" dirty="0" smtClean="0">
                <a:solidFill>
                  <a:schemeClr val="tx1"/>
                </a:solidFill>
              </a:rPr>
              <a:t>Татарстан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Проходит трасса «Оренбургский тракт», строится международная автомагистраль </a:t>
            </a:r>
            <a:r>
              <a:rPr lang="ru-RU" sz="2600" dirty="0">
                <a:solidFill>
                  <a:schemeClr val="tx1"/>
                </a:solidFill>
              </a:rPr>
              <a:t>«Западная Европа – Китай», </a:t>
            </a:r>
            <a:r>
              <a:rPr lang="ru-RU" sz="2600" dirty="0" smtClean="0">
                <a:solidFill>
                  <a:schemeClr val="tx1"/>
                </a:solidFill>
              </a:rPr>
              <a:t>проходящая </a:t>
            </a:r>
            <a:r>
              <a:rPr lang="ru-RU" sz="2600" dirty="0">
                <a:solidFill>
                  <a:schemeClr val="tx1"/>
                </a:solidFill>
              </a:rPr>
              <a:t>в 26 км от </a:t>
            </a:r>
            <a:r>
              <a:rPr lang="ru-RU" sz="2600" dirty="0" smtClean="0">
                <a:solidFill>
                  <a:schemeClr val="tx1"/>
                </a:solidFill>
              </a:rPr>
              <a:t>города, также в городе есть речной порт, </a:t>
            </a:r>
            <a:r>
              <a:rPr lang="ru-RU" sz="2600" dirty="0">
                <a:solidFill>
                  <a:schemeClr val="tx1"/>
                </a:solidFill>
              </a:rPr>
              <a:t>через который проходят пассажирские транзитные </a:t>
            </a:r>
            <a:r>
              <a:rPr lang="ru-RU" sz="2600" dirty="0" smtClean="0">
                <a:solidFill>
                  <a:schemeClr val="tx1"/>
                </a:solidFill>
              </a:rPr>
              <a:t>линии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Отдаленность 961 км от Москвы и 130 км от Казани</a:t>
            </a:r>
          </a:p>
          <a:p>
            <a:pPr algn="l">
              <a:spcBef>
                <a:spcPts val="0"/>
              </a:spcBef>
            </a:pPr>
            <a:r>
              <a:rPr lang="ru-RU" sz="26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Численность населения  в 2014 году составила 61 000 чел 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Первое </a:t>
            </a:r>
            <a:r>
              <a:rPr lang="ru-RU" sz="2600" dirty="0">
                <a:solidFill>
                  <a:schemeClr val="tx1"/>
                </a:solidFill>
              </a:rPr>
              <a:t>упоминание о селе Чистое поле относится к 1678 г</a:t>
            </a:r>
            <a:r>
              <a:rPr lang="ru-RU" sz="2600" dirty="0" smtClean="0">
                <a:solidFill>
                  <a:schemeClr val="tx1"/>
                </a:solidFill>
              </a:rPr>
              <a:t>., в </a:t>
            </a:r>
            <a:r>
              <a:rPr lang="ru-RU" sz="2600" dirty="0">
                <a:solidFill>
                  <a:schemeClr val="tx1"/>
                </a:solidFill>
              </a:rPr>
              <a:t>Х</a:t>
            </a:r>
            <a:r>
              <a:rPr lang="en-US" sz="2600" dirty="0">
                <a:solidFill>
                  <a:schemeClr val="tx1"/>
                </a:solidFill>
              </a:rPr>
              <a:t>VIII </a:t>
            </a:r>
            <a:r>
              <a:rPr lang="ru-RU" sz="2600" dirty="0">
                <a:solidFill>
                  <a:schemeClr val="tx1"/>
                </a:solidFill>
              </a:rPr>
              <a:t>в. </a:t>
            </a:r>
            <a:r>
              <a:rPr lang="ru-RU" sz="2600" dirty="0" smtClean="0">
                <a:solidFill>
                  <a:schemeClr val="tx1"/>
                </a:solidFill>
              </a:rPr>
              <a:t>Чистополь получает статус </a:t>
            </a:r>
            <a:r>
              <a:rPr lang="ru-RU" sz="2600" dirty="0">
                <a:solidFill>
                  <a:schemeClr val="tx1"/>
                </a:solidFill>
              </a:rPr>
              <a:t>уездного </a:t>
            </a:r>
            <a:r>
              <a:rPr lang="ru-RU" sz="2600" dirty="0" smtClean="0">
                <a:solidFill>
                  <a:schemeClr val="tx1"/>
                </a:solidFill>
              </a:rPr>
              <a:t>города, а в </a:t>
            </a:r>
            <a:r>
              <a:rPr lang="ru-RU" sz="2600" dirty="0">
                <a:solidFill>
                  <a:schemeClr val="tx1"/>
                </a:solidFill>
              </a:rPr>
              <a:t>середине XIX в. </a:t>
            </a:r>
            <a:r>
              <a:rPr lang="ru-RU" sz="2600" dirty="0" smtClean="0">
                <a:solidFill>
                  <a:schemeClr val="tx1"/>
                </a:solidFill>
              </a:rPr>
              <a:t>становится </a:t>
            </a:r>
            <a:r>
              <a:rPr lang="ru-RU" sz="2600" dirty="0">
                <a:solidFill>
                  <a:schemeClr val="tx1"/>
                </a:solidFill>
              </a:rPr>
              <a:t>одним из крупнейших на </a:t>
            </a:r>
            <a:r>
              <a:rPr lang="ru-RU" sz="2600" dirty="0" smtClean="0">
                <a:solidFill>
                  <a:schemeClr val="tx1"/>
                </a:solidFill>
              </a:rPr>
              <a:t>реке </a:t>
            </a:r>
            <a:r>
              <a:rPr lang="ru-RU" sz="2600" dirty="0">
                <a:solidFill>
                  <a:schemeClr val="tx1"/>
                </a:solidFill>
              </a:rPr>
              <a:t>Каме центров хранения, переработки и отправления хлебных грузов.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tx1"/>
                </a:solidFill>
              </a:rPr>
              <a:t>144 объекта культурного наследия, </a:t>
            </a:r>
            <a:r>
              <a:rPr lang="ru-RU" sz="2600" dirty="0" smtClean="0">
                <a:solidFill>
                  <a:schemeClr val="tx1"/>
                </a:solidFill>
              </a:rPr>
              <a:t>включая </a:t>
            </a:r>
            <a:r>
              <a:rPr lang="ru-RU" sz="2600" dirty="0">
                <a:solidFill>
                  <a:schemeClr val="tx1"/>
                </a:solidFill>
              </a:rPr>
              <a:t>39 объектов регионального </a:t>
            </a:r>
            <a:r>
              <a:rPr lang="ru-RU" sz="2600" dirty="0" smtClean="0">
                <a:solidFill>
                  <a:schemeClr val="tx1"/>
                </a:solidFill>
              </a:rPr>
              <a:t>значения и </a:t>
            </a:r>
            <a:r>
              <a:rPr lang="ru-RU" sz="2600" dirty="0">
                <a:solidFill>
                  <a:schemeClr val="tx1"/>
                </a:solidFill>
              </a:rPr>
              <a:t>105 объектов местного значения</a:t>
            </a:r>
            <a:r>
              <a:rPr lang="ru-RU" sz="26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tx1"/>
                </a:solidFill>
              </a:rPr>
              <a:t>К основным </a:t>
            </a:r>
            <a:r>
              <a:rPr lang="ru-RU" sz="2600" dirty="0" smtClean="0">
                <a:solidFill>
                  <a:schemeClr val="tx1"/>
                </a:solidFill>
              </a:rPr>
              <a:t>достопримечательностям относятся </a:t>
            </a:r>
            <a:r>
              <a:rPr lang="ru-RU" sz="2600" dirty="0">
                <a:solidFill>
                  <a:schemeClr val="tx1"/>
                </a:solidFill>
              </a:rPr>
              <a:t>исторический центр города (планировка улиц, архитектура, система бульваров и парков</a:t>
            </a:r>
            <a:r>
              <a:rPr lang="ru-RU" sz="2600" dirty="0" smtClean="0">
                <a:solidFill>
                  <a:schemeClr val="tx1"/>
                </a:solidFill>
              </a:rPr>
              <a:t>) и </a:t>
            </a:r>
            <a:r>
              <a:rPr lang="ru-RU" sz="2600" dirty="0">
                <a:solidFill>
                  <a:schemeClr val="tx1"/>
                </a:solidFill>
              </a:rPr>
              <a:t>наличие значительного количества мемориальных </a:t>
            </a:r>
            <a:r>
              <a:rPr lang="ru-RU" sz="2600" dirty="0" smtClean="0">
                <a:solidFill>
                  <a:schemeClr val="tx1"/>
                </a:solidFill>
              </a:rPr>
              <a:t>мест, </a:t>
            </a:r>
            <a:r>
              <a:rPr lang="ru-RU" sz="2600" dirty="0">
                <a:solidFill>
                  <a:schemeClr val="tx1"/>
                </a:solidFill>
              </a:rPr>
              <a:t>связанных с пребыванием советских </a:t>
            </a:r>
            <a:r>
              <a:rPr lang="ru-RU" sz="2600" dirty="0" smtClean="0">
                <a:solidFill>
                  <a:schemeClr val="tx1"/>
                </a:solidFill>
              </a:rPr>
              <a:t>писателей.</a:t>
            </a:r>
            <a:endParaRPr lang="ru-RU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51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931224" cy="504056"/>
          </a:xfrm>
        </p:spPr>
        <p:txBody>
          <a:bodyPr>
            <a:normAutofit/>
          </a:bodyPr>
          <a:lstStyle/>
          <a:p>
            <a:r>
              <a:rPr lang="ru-RU" altLang="x-none" sz="2000" b="1" dirty="0" err="1">
                <a:latin typeface="Humanist 521 BT Extra Bold" pitchFamily="34" charset="-18"/>
              </a:rPr>
              <a:t>Подпроекты</a:t>
            </a:r>
            <a:r>
              <a:rPr lang="ru-RU" altLang="x-none" sz="2000" b="1" dirty="0">
                <a:latin typeface="Humanist 521 BT Extra Bold" pitchFamily="34" charset="-18"/>
              </a:rPr>
              <a:t> города </a:t>
            </a:r>
            <a:r>
              <a:rPr lang="ru-RU" altLang="x-none" sz="2000" b="1" dirty="0" smtClean="0">
                <a:latin typeface="Humanist 521 BT Extra Bold" pitchFamily="34" charset="-18"/>
              </a:rPr>
              <a:t>Чистополя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211960" y="1293085"/>
            <a:ext cx="41044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Создание на основе фрагмента городской структуры центра культурно-туристического развития исторического поселения. Фрагмент городской структуры </a:t>
            </a:r>
            <a:r>
              <a:rPr lang="ru-RU" dirty="0" smtClean="0"/>
              <a:t>«</a:t>
            </a:r>
            <a:r>
              <a:rPr lang="ru-RU" dirty="0"/>
              <a:t>Достопримечательное место «Исторический центр </a:t>
            </a:r>
            <a:r>
              <a:rPr lang="ru-RU" dirty="0" smtClean="0"/>
              <a:t>Чистополя» 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Совершенствование системы </a:t>
            </a:r>
            <a:r>
              <a:rPr lang="ru-RU" dirty="0"/>
              <a:t>туристической информации </a:t>
            </a:r>
            <a:r>
              <a:rPr lang="ru-RU" dirty="0" smtClean="0"/>
              <a:t>и </a:t>
            </a:r>
            <a:r>
              <a:rPr lang="ru-RU" dirty="0"/>
              <a:t>навигации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Модернизация и оснащение   туристско-информационного центра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9"/>
            <a:ext cx="3168352" cy="1944215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45024"/>
            <a:ext cx="3168352" cy="2088231"/>
          </a:xfrm>
        </p:spPr>
      </p:pic>
    </p:spTree>
    <p:extLst>
      <p:ext uri="{BB962C8B-B14F-4D97-AF65-F5344CB8AC3E}">
        <p14:creationId xmlns:p14="http://schemas.microsoft.com/office/powerpoint/2010/main" val="370967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>
                <a:latin typeface="+mn-lt"/>
              </a:rPr>
              <a:t>Подпроект</a:t>
            </a:r>
            <a:r>
              <a:rPr lang="ru-RU" sz="2000" b="1" dirty="0" smtClean="0">
                <a:latin typeface="+mn-lt"/>
              </a:rPr>
              <a:t> «</a:t>
            </a:r>
            <a:r>
              <a:rPr lang="ru-RU" altLang="x-none" sz="2000" b="1" dirty="0" smtClean="0">
                <a:latin typeface="+mn-lt"/>
              </a:rPr>
              <a:t>С</a:t>
            </a:r>
            <a:r>
              <a:rPr lang="ru-RU" sz="2000" b="1" dirty="0" smtClean="0">
                <a:latin typeface="+mn-lt"/>
              </a:rPr>
              <a:t>оздание на основе фрагмента городской структуры центра культурно-туристического развития исторического поселения». 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416824" cy="489654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</a:rPr>
              <a:t>Цель </a:t>
            </a:r>
            <a:r>
              <a:rPr lang="ru-RU" sz="1800" b="1" dirty="0" err="1">
                <a:solidFill>
                  <a:schemeClr val="tx1"/>
                </a:solidFill>
              </a:rPr>
              <a:t>подпроекта</a:t>
            </a:r>
            <a:r>
              <a:rPr lang="ru-RU" sz="1800" dirty="0">
                <a:solidFill>
                  <a:schemeClr val="tx1"/>
                </a:solidFill>
              </a:rPr>
              <a:t> – развитие культурно-познавательного туризма в историческом поселении, сохранение объектов культурного наследия, расположенных на территории выбранного фрагмента, приведение их в соответствие с историческим обликом, осуществление мероприятий по регенерации исторической среды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sz="1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И</a:t>
            </a:r>
            <a:r>
              <a:rPr lang="ru-RU" sz="1800" b="1" dirty="0" smtClean="0">
                <a:solidFill>
                  <a:schemeClr val="tx1"/>
                </a:solidFill>
              </a:rPr>
              <a:t>нвестиции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</a:t>
            </a:r>
            <a:r>
              <a:rPr lang="ru-RU" sz="1800" dirty="0" smtClean="0">
                <a:solidFill>
                  <a:schemeClr val="tx1"/>
                </a:solidFill>
              </a:rPr>
              <a:t>источникам финансирования и видам работ: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 </a:t>
            </a:r>
            <a:r>
              <a:rPr lang="ru-RU" sz="1800" b="1" i="1" dirty="0" smtClean="0">
                <a:solidFill>
                  <a:schemeClr val="tx1"/>
                </a:solidFill>
              </a:rPr>
              <a:t>из средств займа МБРР и федерального бюджета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реставрация, реконструкция и строительство с приспособлением под нужды учреждений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мероприятия </a:t>
            </a:r>
            <a:r>
              <a:rPr lang="ru-RU" sz="1800" dirty="0" smtClean="0">
                <a:solidFill>
                  <a:schemeClr val="tx1"/>
                </a:solidFill>
              </a:rPr>
              <a:t>по регенерации исторической </a:t>
            </a:r>
            <a:r>
              <a:rPr lang="ru-RU" sz="1800" dirty="0" smtClean="0">
                <a:solidFill>
                  <a:schemeClr val="tx1"/>
                </a:solidFill>
              </a:rPr>
              <a:t>среды;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 </a:t>
            </a:r>
            <a:r>
              <a:rPr lang="ru-RU" sz="1800" b="1" i="1" dirty="0" smtClean="0">
                <a:solidFill>
                  <a:schemeClr val="tx1"/>
                </a:solidFill>
              </a:rPr>
              <a:t>из средств регионального бюджета и привлеченных инвестиций  </a:t>
            </a:r>
            <a:r>
              <a:rPr lang="ru-RU" sz="1800" dirty="0" smtClean="0">
                <a:solidFill>
                  <a:schemeClr val="tx1"/>
                </a:solidFill>
              </a:rPr>
              <a:t>: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>
                <a:solidFill>
                  <a:schemeClr val="tx1"/>
                </a:solidFill>
              </a:rPr>
              <a:t>р</a:t>
            </a:r>
            <a:r>
              <a:rPr lang="ru-RU" sz="1800" dirty="0" smtClean="0">
                <a:solidFill>
                  <a:schemeClr val="tx1"/>
                </a:solidFill>
              </a:rPr>
              <a:t>еконструкция речной пристани и благоустройство </a:t>
            </a:r>
            <a:r>
              <a:rPr lang="ru-RU" sz="1800" dirty="0" smtClean="0">
                <a:solidFill>
                  <a:schemeClr val="tx1"/>
                </a:solidFill>
              </a:rPr>
              <a:t>территории.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/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11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err="1"/>
              <a:t>Подпроект</a:t>
            </a:r>
            <a:r>
              <a:rPr lang="ru-RU" sz="2000" b="1" dirty="0"/>
              <a:t> «</a:t>
            </a:r>
            <a:r>
              <a:rPr lang="ru-RU" altLang="x-none" sz="2000" b="1" dirty="0"/>
              <a:t>С</a:t>
            </a:r>
            <a:r>
              <a:rPr lang="ru-RU" sz="2000" b="1" dirty="0"/>
              <a:t>оздание на основе фрагмента городской структуры центра культурно-туристического развития исторического поселения».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Фрагмент </a:t>
            </a:r>
            <a:r>
              <a:rPr lang="ru-RU" sz="2000" b="1" dirty="0"/>
              <a:t>городской структуры «Достопримечательное место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«</a:t>
            </a:r>
            <a:r>
              <a:rPr lang="ru-RU" sz="2000" b="1" dirty="0"/>
              <a:t>Исторический центр Чистополя»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499992" y="1628800"/>
            <a:ext cx="4176464" cy="4968552"/>
          </a:xfrm>
        </p:spPr>
        <p:txBody>
          <a:bodyPr>
            <a:normAutofit fontScale="92500" lnSpcReduction="10000"/>
          </a:bodyPr>
          <a:lstStyle/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Здание начального училища, XIX в., ул. Карла Маркса, д. </a:t>
            </a:r>
            <a:r>
              <a:rPr lang="ru-RU" sz="1800" dirty="0" smtClean="0"/>
              <a:t>1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Усадьба купца А.А. </a:t>
            </a:r>
            <a:r>
              <a:rPr lang="ru-RU" sz="1800" dirty="0" err="1"/>
              <a:t>Подуруева</a:t>
            </a:r>
            <a:r>
              <a:rPr lang="ru-RU" sz="1800" dirty="0"/>
              <a:t>, </a:t>
            </a:r>
            <a:r>
              <a:rPr lang="ru-RU" sz="1800" dirty="0" smtClean="0"/>
              <a:t>XIX </a:t>
            </a:r>
            <a:r>
              <a:rPr lang="ru-RU" sz="1800" dirty="0"/>
              <a:t>в., ул. Карла Маркса, д. </a:t>
            </a:r>
            <a:r>
              <a:rPr lang="ru-RU" sz="1800" dirty="0" smtClean="0"/>
              <a:t>8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Усадебный комплекс купцов </a:t>
            </a:r>
            <a:r>
              <a:rPr lang="ru-RU" sz="1800" dirty="0" err="1" smtClean="0"/>
              <a:t>Чукашевых</a:t>
            </a:r>
            <a:r>
              <a:rPr lang="ru-RU" sz="1800" dirty="0"/>
              <a:t>, </a:t>
            </a:r>
            <a:r>
              <a:rPr lang="ru-RU" sz="1800" dirty="0" smtClean="0"/>
              <a:t>ул</a:t>
            </a:r>
            <a:r>
              <a:rPr lang="ru-RU" sz="1800" dirty="0"/>
              <a:t>. Карла Маркса, д. </a:t>
            </a:r>
            <a:r>
              <a:rPr lang="ru-RU" sz="1800" dirty="0" smtClean="0"/>
              <a:t>15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Флигель жилого дома, где </a:t>
            </a:r>
            <a:r>
              <a:rPr lang="ru-RU" sz="1800" dirty="0" smtClean="0"/>
              <a:t>проживали </a:t>
            </a:r>
            <a:r>
              <a:rPr lang="ru-RU" sz="1800" dirty="0" err="1" smtClean="0"/>
              <a:t>Л.М.Леонов</a:t>
            </a:r>
            <a:r>
              <a:rPr lang="ru-RU" sz="1800" dirty="0"/>
              <a:t> </a:t>
            </a:r>
            <a:r>
              <a:rPr lang="ru-RU" sz="1800" dirty="0" smtClean="0"/>
              <a:t>и </a:t>
            </a:r>
            <a:r>
              <a:rPr lang="ru-RU" sz="1800" dirty="0" err="1" smtClean="0"/>
              <a:t>И.Л.Сельвинский</a:t>
            </a:r>
            <a:r>
              <a:rPr lang="ru-RU" sz="1800" dirty="0" smtClean="0"/>
              <a:t>, </a:t>
            </a:r>
            <a:r>
              <a:rPr lang="ru-RU" sz="1800" dirty="0" err="1"/>
              <a:t>ул.Карла</a:t>
            </a:r>
            <a:r>
              <a:rPr lang="ru-RU" sz="1800" dirty="0"/>
              <a:t> Маркса, </a:t>
            </a:r>
            <a:r>
              <a:rPr lang="ru-RU" sz="1800" dirty="0" smtClean="0"/>
              <a:t>д.22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Аптека </a:t>
            </a:r>
            <a:r>
              <a:rPr lang="ru-RU" sz="1800" dirty="0" err="1"/>
              <a:t>К.Ф.Ковалевского</a:t>
            </a:r>
            <a:r>
              <a:rPr lang="ru-RU" sz="1800" dirty="0"/>
              <a:t>, </a:t>
            </a:r>
            <a:r>
              <a:rPr lang="ru-RU" sz="1800" dirty="0" err="1"/>
              <a:t>ул.Карла</a:t>
            </a:r>
            <a:r>
              <a:rPr lang="ru-RU" sz="1800" dirty="0"/>
              <a:t> Маркса, </a:t>
            </a:r>
            <a:r>
              <a:rPr lang="ru-RU" sz="1800" dirty="0" smtClean="0"/>
              <a:t>д.28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Жилой дом, ул. Карла Маркса, </a:t>
            </a:r>
            <a:r>
              <a:rPr lang="ru-RU" sz="1800" dirty="0" smtClean="0"/>
              <a:t>д.40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Дом купца </a:t>
            </a:r>
            <a:r>
              <a:rPr lang="ru-RU" sz="1800" dirty="0" err="1"/>
              <a:t>М.Л.Мельникова</a:t>
            </a:r>
            <a:r>
              <a:rPr lang="ru-RU" sz="1800" dirty="0"/>
              <a:t>, </a:t>
            </a:r>
            <a:r>
              <a:rPr lang="ru-RU" sz="1800" dirty="0" err="1"/>
              <a:t>ул.Карла</a:t>
            </a:r>
            <a:r>
              <a:rPr lang="ru-RU" sz="1800" dirty="0"/>
              <a:t> Маркса, </a:t>
            </a:r>
            <a:r>
              <a:rPr lang="ru-RU" sz="1800" dirty="0" smtClean="0"/>
              <a:t>д.31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Усадебный комплекс, дом </a:t>
            </a:r>
            <a:r>
              <a:rPr lang="ru-RU" sz="1800" dirty="0" err="1"/>
              <a:t>П.М.Ша</a:t>
            </a:r>
            <a:r>
              <a:rPr lang="ru-RU" sz="1800" dirty="0"/>
              <a:t>-шина, ул. Театральная, </a:t>
            </a:r>
            <a:r>
              <a:rPr lang="ru-RU" sz="1800" dirty="0" smtClean="0"/>
              <a:t>д.5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Жилой дом </a:t>
            </a:r>
            <a:r>
              <a:rPr lang="ru-RU" sz="1800" dirty="0" err="1"/>
              <a:t>Ф.Г.Зайцева</a:t>
            </a:r>
            <a:r>
              <a:rPr lang="ru-RU" sz="1800" dirty="0"/>
              <a:t>, </a:t>
            </a:r>
            <a:r>
              <a:rPr lang="ru-RU" sz="1800" dirty="0" err="1"/>
              <a:t>ул.Ленина</a:t>
            </a:r>
            <a:r>
              <a:rPr lang="ru-RU" sz="1800" dirty="0"/>
              <a:t>, д.68 (Театральная, 1</a:t>
            </a:r>
            <a:r>
              <a:rPr lang="ru-RU" sz="1800" dirty="0" smtClean="0"/>
              <a:t>)</a:t>
            </a:r>
          </a:p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800" dirty="0"/>
              <a:t> Усадебный </a:t>
            </a:r>
            <a:r>
              <a:rPr lang="ru-RU" sz="1800" dirty="0" smtClean="0"/>
              <a:t>комплекс , </a:t>
            </a:r>
            <a:r>
              <a:rPr lang="ru-RU" sz="1800" dirty="0"/>
              <a:t>где жил </a:t>
            </a:r>
            <a:r>
              <a:rPr lang="ru-RU" sz="1800" dirty="0" err="1" smtClean="0"/>
              <a:t>Б.Л.Пастернак</a:t>
            </a:r>
            <a:r>
              <a:rPr lang="ru-RU" sz="1800" dirty="0" smtClean="0"/>
              <a:t>, </a:t>
            </a:r>
            <a:r>
              <a:rPr lang="ru-RU" sz="1800" dirty="0"/>
              <a:t>ул. Ленина, д. 81</a:t>
            </a:r>
            <a:endParaRPr lang="ru-RU" sz="1800" dirty="0" smtClean="0"/>
          </a:p>
          <a:p>
            <a:pPr marL="228600" indent="-228600">
              <a:spcBef>
                <a:spcPts val="0"/>
              </a:spcBef>
              <a:buAutoNum type="arabicPeriod"/>
            </a:pPr>
            <a:endParaRPr lang="ru-RU" sz="1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4104456" cy="249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305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19672" y="2749570"/>
            <a:ext cx="2833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46" y="481442"/>
            <a:ext cx="2047455" cy="1435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1977146" y="473943"/>
            <a:ext cx="350499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373" y="491972"/>
            <a:ext cx="2050335" cy="1424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044010" y="487664"/>
            <a:ext cx="409206" cy="21125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91972"/>
            <a:ext cx="2016224" cy="1424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259" y="473943"/>
            <a:ext cx="2105325" cy="144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442" y="2277244"/>
            <a:ext cx="2029199" cy="1488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777" y="2280413"/>
            <a:ext cx="2194351" cy="1487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264" y="358449"/>
            <a:ext cx="5064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 descr="C:\Users\noname\Documents\объекты культурного наследия\Фото зданий для охр. обязательств\Дом Мельникова (К.Маркса, 31)\DSC_0409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80785"/>
            <a:ext cx="2072713" cy="1487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513" y="366122"/>
            <a:ext cx="5064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84" y="4202119"/>
            <a:ext cx="2473353" cy="1570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728" y="2147859"/>
            <a:ext cx="512763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23831" y="4202119"/>
            <a:ext cx="409206" cy="20694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953" y="4202119"/>
            <a:ext cx="2713997" cy="156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719" y="4202119"/>
            <a:ext cx="2365109" cy="1570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2728436" y="2280785"/>
            <a:ext cx="409205" cy="2311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759202" y="2280785"/>
            <a:ext cx="409205" cy="2311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295937" y="4202119"/>
            <a:ext cx="476822" cy="2311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588499" y="4202119"/>
            <a:ext cx="409205" cy="2311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99119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x-none" sz="2000" b="1" dirty="0" err="1" smtClean="0">
                <a:latin typeface="Humanist 521 BT Extra Bold" pitchFamily="34" charset="-18"/>
              </a:rPr>
              <a:t>Подпроекты</a:t>
            </a:r>
            <a:r>
              <a:rPr lang="ru-RU" altLang="x-none" sz="2000" b="1" dirty="0" smtClean="0">
                <a:latin typeface="Humanist 521 BT Extra Bold" pitchFamily="34" charset="-18"/>
              </a:rPr>
              <a:t> города Выборга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964492"/>
            <a:ext cx="4392488" cy="489654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Создание на основе фрагмента городской структуры центра культурно-туристического развития исторического поселения. </a:t>
            </a:r>
            <a:r>
              <a:rPr lang="ru-RU" sz="2000" dirty="0"/>
              <a:t>Фрагмент городской структуры </a:t>
            </a:r>
            <a:r>
              <a:rPr lang="ru-RU" sz="2000" dirty="0" smtClean="0"/>
              <a:t>«</a:t>
            </a:r>
            <a:r>
              <a:rPr lang="ru-RU" sz="2000" dirty="0"/>
              <a:t>Квартал Сета </a:t>
            </a:r>
            <a:r>
              <a:rPr lang="ru-RU" sz="2000" dirty="0" err="1"/>
              <a:t>Солберга</a:t>
            </a:r>
            <a:r>
              <a:rPr lang="ru-RU" sz="2000" dirty="0" smtClean="0"/>
              <a:t>»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Система туристической </a:t>
            </a:r>
            <a:r>
              <a:rPr lang="ru-RU" sz="2000" dirty="0" smtClean="0"/>
              <a:t>навигации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33056"/>
            <a:ext cx="3503533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45" y="1412776"/>
            <a:ext cx="3365612" cy="2304256"/>
          </a:xfrm>
        </p:spPr>
      </p:pic>
    </p:spTree>
    <p:extLst>
      <p:ext uri="{BB962C8B-B14F-4D97-AF65-F5344CB8AC3E}">
        <p14:creationId xmlns:p14="http://schemas.microsoft.com/office/powerpoint/2010/main" val="91297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/>
              <a:t>Подпроект</a:t>
            </a:r>
            <a:r>
              <a:rPr lang="ru-RU" sz="2000" b="1" dirty="0"/>
              <a:t> «</a:t>
            </a:r>
            <a:r>
              <a:rPr lang="ru-RU" altLang="x-none" sz="2000" b="1" dirty="0"/>
              <a:t>С</a:t>
            </a:r>
            <a:r>
              <a:rPr lang="ru-RU" sz="2000" b="1" dirty="0"/>
              <a:t>оздание на основе фрагмента городской структуры центра культурно-туристического развития  исторического поселения»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700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600" b="1" dirty="0"/>
              <a:t>Основные направления работы </a:t>
            </a:r>
            <a:endParaRPr lang="ru-RU" sz="2600" dirty="0"/>
          </a:p>
          <a:p>
            <a:pPr marL="285750" indent="-285750">
              <a:spcBef>
                <a:spcPts val="0"/>
              </a:spcBef>
            </a:pPr>
            <a:r>
              <a:rPr lang="ru-RU" sz="2600" dirty="0" smtClean="0"/>
              <a:t>Комплексная реставрация </a:t>
            </a:r>
            <a:r>
              <a:rPr lang="ru-RU" sz="2600" dirty="0"/>
              <a:t>10 объектов культурного наследия с приспособлением под нужды учреждений культуры</a:t>
            </a:r>
            <a:r>
              <a:rPr lang="ru-RU" sz="2600" dirty="0" smtClean="0"/>
              <a:t>.</a:t>
            </a:r>
          </a:p>
          <a:p>
            <a:pPr marL="285750" indent="-285750">
              <a:spcBef>
                <a:spcPts val="0"/>
              </a:spcBef>
            </a:pPr>
            <a:r>
              <a:rPr lang="ru-RU" sz="2600" dirty="0"/>
              <a:t>Р</a:t>
            </a:r>
            <a:r>
              <a:rPr lang="ru-RU" sz="2600" dirty="0" smtClean="0"/>
              <a:t>аботы </a:t>
            </a:r>
            <a:r>
              <a:rPr lang="ru-RU" sz="2600" dirty="0"/>
              <a:t>по регенерации исторической среды (ремонт фундаментов, фасадов и крыш по 31 объекту культурного наследия (36 зданий</a:t>
            </a:r>
            <a:r>
              <a:rPr lang="ru-RU" sz="2600" dirty="0" smtClean="0"/>
              <a:t>). </a:t>
            </a:r>
          </a:p>
          <a:p>
            <a:pPr marL="285750" indent="-285750">
              <a:spcBef>
                <a:spcPts val="0"/>
              </a:spcBef>
            </a:pPr>
            <a:r>
              <a:rPr lang="ru-RU" sz="2600" dirty="0" smtClean="0"/>
              <a:t>Реконструкция </a:t>
            </a:r>
            <a:r>
              <a:rPr lang="ru-RU" sz="2600" dirty="0"/>
              <a:t>причальной стенки</a:t>
            </a:r>
            <a:r>
              <a:rPr lang="ru-RU" sz="2600" dirty="0" smtClean="0"/>
              <a:t>, строительство </a:t>
            </a:r>
            <a:r>
              <a:rPr lang="ru-RU" sz="2600" dirty="0"/>
              <a:t>летнего терминала для туристов с залом </a:t>
            </a:r>
            <a:r>
              <a:rPr lang="ru-RU" sz="2600" dirty="0" smtClean="0"/>
              <a:t>отдыха и </a:t>
            </a:r>
            <a:r>
              <a:rPr lang="ru-RU" sz="2600" dirty="0"/>
              <a:t>торговыми </a:t>
            </a:r>
            <a:r>
              <a:rPr lang="ru-RU" sz="2600" dirty="0" smtClean="0"/>
              <a:t>киосками, благоустройство </a:t>
            </a:r>
            <a:r>
              <a:rPr lang="ru-RU" sz="2600" dirty="0"/>
              <a:t>территории пассажирского порта, включая устройство парковочной зоны для туристических </a:t>
            </a:r>
            <a:r>
              <a:rPr lang="ru-RU" sz="2600" dirty="0" smtClean="0"/>
              <a:t>автобусов, работы </a:t>
            </a:r>
            <a:r>
              <a:rPr lang="ru-RU" sz="2600" dirty="0"/>
              <a:t>по ландшафтному дизайну, </a:t>
            </a:r>
            <a:r>
              <a:rPr lang="ru-RU" sz="2600" dirty="0" smtClean="0"/>
              <a:t>устройству </a:t>
            </a:r>
            <a:r>
              <a:rPr lang="ru-RU" sz="2600" dirty="0"/>
              <a:t>газонов, мощение, </a:t>
            </a:r>
            <a:r>
              <a:rPr lang="ru-RU" sz="2600" dirty="0" smtClean="0"/>
              <a:t>установку ограждений</a:t>
            </a:r>
            <a:r>
              <a:rPr lang="ru-RU" sz="2600" dirty="0"/>
              <a:t>, урн, </a:t>
            </a:r>
            <a:r>
              <a:rPr lang="ru-RU" sz="2600" dirty="0" smtClean="0"/>
              <a:t>скамеек</a:t>
            </a:r>
            <a:r>
              <a:rPr lang="ru-RU" sz="2600" dirty="0"/>
              <a:t>, светильников, указателей, малых архитектурных форм.</a:t>
            </a:r>
          </a:p>
          <a:p>
            <a:pPr marL="0" lvl="0" indent="0">
              <a:buNone/>
            </a:pPr>
            <a:endParaRPr lang="ru-RU" sz="2600" dirty="0"/>
          </a:p>
          <a:p>
            <a:pPr marL="0" lvl="0" indent="0">
              <a:spcBef>
                <a:spcPts val="0"/>
              </a:spcBef>
              <a:buNone/>
            </a:pPr>
            <a:r>
              <a:rPr lang="ru-RU" sz="2600" b="1" dirty="0" smtClean="0"/>
              <a:t>Результаты </a:t>
            </a:r>
            <a:r>
              <a:rPr lang="ru-RU" sz="2600" b="1" dirty="0" err="1" smtClean="0"/>
              <a:t>подпроекта</a:t>
            </a:r>
            <a:endParaRPr lang="ru-RU" sz="2600" b="1" dirty="0" smtClean="0"/>
          </a:p>
          <a:p>
            <a:pPr>
              <a:spcBef>
                <a:spcPts val="0"/>
              </a:spcBef>
            </a:pPr>
            <a:r>
              <a:rPr lang="ru-RU" sz="2600" dirty="0" smtClean="0"/>
              <a:t>Сохранены объекты культурного наследия и повышена привлекательность города.</a:t>
            </a:r>
          </a:p>
          <a:p>
            <a:pPr>
              <a:spcBef>
                <a:spcPts val="0"/>
              </a:spcBef>
            </a:pPr>
            <a:r>
              <a:rPr lang="ru-RU" sz="2600" dirty="0" smtClean="0"/>
              <a:t>Увеличен </a:t>
            </a:r>
            <a:r>
              <a:rPr lang="ru-RU" sz="2600" dirty="0"/>
              <a:t>туристический </a:t>
            </a:r>
            <a:r>
              <a:rPr lang="ru-RU" sz="2600" dirty="0" smtClean="0"/>
              <a:t>поток и число </a:t>
            </a:r>
            <a:r>
              <a:rPr lang="ru-RU" sz="2600" dirty="0"/>
              <a:t>туристических </a:t>
            </a:r>
            <a:r>
              <a:rPr lang="ru-RU" sz="2600" dirty="0" smtClean="0"/>
              <a:t>объектов.</a:t>
            </a:r>
          </a:p>
          <a:p>
            <a:r>
              <a:rPr lang="ru-RU" sz="2400" dirty="0" smtClean="0"/>
              <a:t>Созданы новые музейные объекты, включая </a:t>
            </a:r>
            <a:r>
              <a:rPr lang="ru-RU" sz="2400" dirty="0"/>
              <a:t>Музей жертв политических репрессий и диссидентства, Музей купеческого быта «Усадьба купца </a:t>
            </a:r>
            <a:r>
              <a:rPr lang="ru-RU" sz="2400" dirty="0" err="1"/>
              <a:t>Подуруева</a:t>
            </a:r>
            <a:r>
              <a:rPr lang="ru-RU" sz="2400" dirty="0"/>
              <a:t>», Мемориальный музей </a:t>
            </a:r>
            <a:r>
              <a:rPr lang="ru-RU" sz="2400" dirty="0" err="1"/>
              <a:t>Л.Леонова-И.Сельвинского</a:t>
            </a:r>
            <a:r>
              <a:rPr lang="ru-RU" sz="2400" dirty="0"/>
              <a:t>, Музей химика </a:t>
            </a:r>
            <a:r>
              <a:rPr lang="ru-RU" sz="2400" dirty="0" err="1"/>
              <a:t>А.М.Бутлерова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Рост доходов учреждений культуры и организаций среднего и малого бизнеса.</a:t>
            </a:r>
            <a:endParaRPr lang="ru-RU" sz="2400" dirty="0"/>
          </a:p>
          <a:p>
            <a:pPr marL="0" lvl="0" indent="0">
              <a:spcBef>
                <a:spcPts val="0"/>
              </a:spcBef>
              <a:buNone/>
            </a:pPr>
            <a:endParaRPr lang="ru-RU" sz="2900" dirty="0" smtClean="0"/>
          </a:p>
          <a:p>
            <a:pPr marL="285750" lvl="0" indent="-285750">
              <a:spcBef>
                <a:spcPts val="0"/>
              </a:spcBef>
            </a:pPr>
            <a:endParaRPr lang="ru-RU" sz="2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889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«Совершенствование системы </a:t>
            </a:r>
            <a:br>
              <a:rPr lang="ru-RU" sz="2000" b="1" dirty="0" smtClean="0"/>
            </a:br>
            <a:r>
              <a:rPr lang="ru-RU" sz="2000" b="1" dirty="0" smtClean="0"/>
              <a:t>туристической информации и навигации»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96752"/>
            <a:ext cx="7560840" cy="5328592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</a:pPr>
            <a:r>
              <a:rPr lang="ru-RU" sz="1600" b="1" dirty="0">
                <a:solidFill>
                  <a:schemeClr val="tx1"/>
                </a:solidFill>
              </a:rPr>
              <a:t>Цель </a:t>
            </a:r>
            <a:r>
              <a:rPr lang="ru-RU" sz="16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600" dirty="0" smtClean="0">
                <a:solidFill>
                  <a:schemeClr val="tx1"/>
                </a:solidFill>
              </a:rPr>
              <a:t> – </a:t>
            </a:r>
            <a:r>
              <a:rPr lang="ru-RU" sz="1600" dirty="0">
                <a:solidFill>
                  <a:schemeClr val="tx1"/>
                </a:solidFill>
              </a:rPr>
              <a:t>развитие культурно-познавательного туризма в </a:t>
            </a:r>
            <a:r>
              <a:rPr lang="ru-RU" sz="1600" dirty="0" err="1">
                <a:solidFill>
                  <a:schemeClr val="tx1"/>
                </a:solidFill>
              </a:rPr>
              <a:t>Чистопольском</a:t>
            </a:r>
            <a:r>
              <a:rPr lang="ru-RU" sz="1600" dirty="0">
                <a:solidFill>
                  <a:schemeClr val="tx1"/>
                </a:solidFill>
              </a:rPr>
              <a:t> муниципальном районе посредством создания туристской инфраструктуры и популяризации историко-культурного </a:t>
            </a:r>
            <a:r>
              <a:rPr lang="ru-RU" sz="1600" dirty="0" smtClean="0">
                <a:solidFill>
                  <a:schemeClr val="tx1"/>
                </a:solidFill>
              </a:rPr>
              <a:t>наследия.</a:t>
            </a:r>
            <a:endParaRPr lang="ru-RU" sz="16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5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lnSpc>
                <a:spcPct val="80000"/>
              </a:lnSpc>
            </a:pPr>
            <a:r>
              <a:rPr lang="ru-RU" sz="1500" b="1" dirty="0">
                <a:solidFill>
                  <a:schemeClr val="tx1"/>
                </a:solidFill>
              </a:rPr>
              <a:t>Проект предусматривает </a:t>
            </a:r>
            <a:r>
              <a:rPr lang="ru-RU" sz="1600" dirty="0">
                <a:solidFill>
                  <a:schemeClr val="tx1"/>
                </a:solidFill>
              </a:rPr>
              <a:t>установку информационных </a:t>
            </a:r>
            <a:r>
              <a:rPr lang="ru-RU" sz="1600" dirty="0" smtClean="0">
                <a:solidFill>
                  <a:schemeClr val="tx1"/>
                </a:solidFill>
              </a:rPr>
              <a:t>стоек,  карт-схем, </a:t>
            </a:r>
            <a:r>
              <a:rPr lang="ru-RU" sz="1600" dirty="0">
                <a:solidFill>
                  <a:schemeClr val="tx1"/>
                </a:solidFill>
              </a:rPr>
              <a:t>туристических </a:t>
            </a:r>
            <a:r>
              <a:rPr lang="ru-RU" sz="1600" dirty="0" smtClean="0">
                <a:solidFill>
                  <a:schemeClr val="tx1"/>
                </a:solidFill>
              </a:rPr>
              <a:t>указателей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smtClean="0">
                <a:solidFill>
                  <a:schemeClr val="tx1"/>
                </a:solidFill>
              </a:rPr>
              <a:t>четырех </a:t>
            </a:r>
            <a:r>
              <a:rPr lang="ru-RU" sz="1600" dirty="0">
                <a:solidFill>
                  <a:schemeClr val="tx1"/>
                </a:solidFill>
              </a:rPr>
              <a:t>стел </a:t>
            </a:r>
            <a:r>
              <a:rPr lang="ru-RU" sz="1600" dirty="0" smtClean="0">
                <a:solidFill>
                  <a:schemeClr val="tx1"/>
                </a:solidFill>
              </a:rPr>
              <a:t>на въезде в город, </a:t>
            </a:r>
            <a:r>
              <a:rPr lang="ru-RU" sz="1600" dirty="0">
                <a:solidFill>
                  <a:schemeClr val="tx1"/>
                </a:solidFill>
              </a:rPr>
              <a:t>информационных </a:t>
            </a:r>
            <a:r>
              <a:rPr lang="ru-RU" sz="1600" dirty="0" smtClean="0">
                <a:solidFill>
                  <a:schemeClr val="tx1"/>
                </a:solidFill>
              </a:rPr>
              <a:t>баннеров о </a:t>
            </a:r>
            <a:r>
              <a:rPr lang="ru-RU" sz="1600" dirty="0">
                <a:solidFill>
                  <a:schemeClr val="tx1"/>
                </a:solidFill>
              </a:rPr>
              <a:t>культурных </a:t>
            </a:r>
            <a:r>
              <a:rPr lang="ru-RU" sz="1600" dirty="0" smtClean="0">
                <a:solidFill>
                  <a:schemeClr val="tx1"/>
                </a:solidFill>
              </a:rPr>
              <a:t>событиях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  <a:r>
              <a:rPr lang="ru-RU" sz="1600" dirty="0" smtClean="0">
                <a:solidFill>
                  <a:schemeClr val="tx1"/>
                </a:solidFill>
              </a:rPr>
              <a:t> Планируется </a:t>
            </a:r>
            <a:r>
              <a:rPr lang="ru-RU" sz="1600" dirty="0">
                <a:solidFill>
                  <a:schemeClr val="tx1"/>
                </a:solidFill>
              </a:rPr>
              <a:t>создание системы </a:t>
            </a:r>
            <a:r>
              <a:rPr lang="ru-RU" sz="1600" dirty="0" err="1">
                <a:solidFill>
                  <a:schemeClr val="tx1"/>
                </a:solidFill>
              </a:rPr>
              <a:t>геопозиционирования</a:t>
            </a:r>
            <a:r>
              <a:rPr lang="ru-RU" sz="1600" dirty="0">
                <a:solidFill>
                  <a:schemeClr val="tx1"/>
                </a:solidFill>
              </a:rPr>
              <a:t> в 7 </a:t>
            </a:r>
            <a:r>
              <a:rPr lang="ru-RU" sz="1600" dirty="0" smtClean="0">
                <a:solidFill>
                  <a:schemeClr val="tx1"/>
                </a:solidFill>
              </a:rPr>
              <a:t>музеях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r>
              <a:rPr lang="ru-RU" sz="1600" dirty="0" smtClean="0">
                <a:solidFill>
                  <a:schemeClr val="tx1"/>
                </a:solidFill>
              </a:rPr>
              <a:t> разработка ПО </a:t>
            </a:r>
            <a:r>
              <a:rPr lang="ru-RU" sz="1600" dirty="0">
                <a:solidFill>
                  <a:schemeClr val="tx1"/>
                </a:solidFill>
              </a:rPr>
              <a:t>для </a:t>
            </a:r>
            <a:r>
              <a:rPr lang="ru-RU" sz="1600" dirty="0" smtClean="0">
                <a:solidFill>
                  <a:schemeClr val="tx1"/>
                </a:solidFill>
              </a:rPr>
              <a:t>киоск-стоек, сайта музея-заповедника, </a:t>
            </a:r>
            <a:r>
              <a:rPr lang="ru-RU" sz="1600" dirty="0">
                <a:solidFill>
                  <a:schemeClr val="tx1"/>
                </a:solidFill>
              </a:rPr>
              <a:t>мобильного приложения с функцией </a:t>
            </a:r>
            <a:r>
              <a:rPr lang="ru-RU" sz="1600" dirty="0" smtClean="0">
                <a:solidFill>
                  <a:schemeClr val="tx1"/>
                </a:solidFill>
              </a:rPr>
              <a:t>аудиогида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создание сети </a:t>
            </a:r>
            <a:r>
              <a:rPr lang="ru-RU" sz="1600" dirty="0" err="1">
                <a:solidFill>
                  <a:schemeClr val="tx1"/>
                </a:solidFill>
              </a:rPr>
              <a:t>Wi-Fi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в историческом центре города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r>
              <a:rPr lang="ru-RU" sz="1600" dirty="0" smtClean="0">
                <a:solidFill>
                  <a:schemeClr val="tx1"/>
                </a:solidFill>
              </a:rPr>
              <a:t> интерактивной </a:t>
            </a:r>
            <a:r>
              <a:rPr lang="ru-RU" sz="1600" dirty="0">
                <a:solidFill>
                  <a:schemeClr val="tx1"/>
                </a:solidFill>
              </a:rPr>
              <a:t>карты </a:t>
            </a:r>
            <a:r>
              <a:rPr lang="ru-RU" sz="1600" dirty="0" smtClean="0">
                <a:solidFill>
                  <a:schemeClr val="tx1"/>
                </a:solidFill>
              </a:rPr>
              <a:t>города и </a:t>
            </a:r>
            <a:r>
              <a:rPr lang="ru-RU" sz="1600" dirty="0">
                <a:solidFill>
                  <a:schemeClr val="tx1"/>
                </a:solidFill>
              </a:rPr>
              <a:t>виртуальных З-D </a:t>
            </a:r>
            <a:r>
              <a:rPr lang="ru-RU" sz="1600" dirty="0" smtClean="0">
                <a:solidFill>
                  <a:schemeClr val="tx1"/>
                </a:solidFill>
              </a:rPr>
              <a:t>туров.</a:t>
            </a:r>
            <a:endParaRPr lang="ru-RU" sz="16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5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500" b="1" dirty="0" smtClean="0">
                <a:solidFill>
                  <a:schemeClr val="tx1"/>
                </a:solidFill>
              </a:rPr>
              <a:t>И</a:t>
            </a:r>
            <a:r>
              <a:rPr lang="ru-RU" sz="1500" b="1" dirty="0" smtClean="0">
                <a:solidFill>
                  <a:schemeClr val="tx1"/>
                </a:solidFill>
              </a:rPr>
              <a:t>нвестиции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500" b="1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по </a:t>
            </a:r>
            <a:r>
              <a:rPr lang="ru-RU" sz="1500" dirty="0" smtClean="0">
                <a:solidFill>
                  <a:schemeClr val="tx1"/>
                </a:solidFill>
              </a:rPr>
              <a:t>видам </a:t>
            </a:r>
            <a:r>
              <a:rPr lang="ru-RU" sz="1500" dirty="0">
                <a:solidFill>
                  <a:schemeClr val="tx1"/>
                </a:solidFill>
              </a:rPr>
              <a:t>работ:</a:t>
            </a: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р</a:t>
            </a:r>
            <a:r>
              <a:rPr lang="ru-RU" sz="1600" dirty="0" smtClean="0">
                <a:solidFill>
                  <a:schemeClr val="tx1"/>
                </a:solidFill>
              </a:rPr>
              <a:t>азвитие </a:t>
            </a:r>
            <a:r>
              <a:rPr lang="ru-RU" sz="1600" dirty="0">
                <a:solidFill>
                  <a:schemeClr val="tx1"/>
                </a:solidFill>
              </a:rPr>
              <a:t>уличной системы туристической </a:t>
            </a:r>
            <a:r>
              <a:rPr lang="ru-RU" sz="1600" dirty="0" smtClean="0">
                <a:solidFill>
                  <a:schemeClr val="tx1"/>
                </a:solidFill>
              </a:rPr>
              <a:t>навигации 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 smtClean="0">
                <a:solidFill>
                  <a:schemeClr val="tx1"/>
                </a:solidFill>
              </a:rPr>
              <a:t>создание </a:t>
            </a:r>
            <a:r>
              <a:rPr lang="ru-RU" sz="1600" dirty="0">
                <a:solidFill>
                  <a:schemeClr val="tx1"/>
                </a:solidFill>
              </a:rPr>
              <a:t>электронной системы туристической </a:t>
            </a:r>
            <a:r>
              <a:rPr lang="ru-RU" sz="1600" dirty="0" smtClean="0">
                <a:solidFill>
                  <a:schemeClr val="tx1"/>
                </a:solidFill>
              </a:rPr>
              <a:t>навигации 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 smtClean="0">
                <a:solidFill>
                  <a:schemeClr val="tx1"/>
                </a:solidFill>
              </a:rPr>
              <a:t>интернет-сайт </a:t>
            </a:r>
            <a:r>
              <a:rPr lang="ru-RU" sz="1600" dirty="0">
                <a:solidFill>
                  <a:schemeClr val="tx1"/>
                </a:solidFill>
              </a:rPr>
              <a:t>и мобильное </a:t>
            </a:r>
            <a:r>
              <a:rPr lang="ru-RU" sz="1600" dirty="0" smtClean="0">
                <a:solidFill>
                  <a:schemeClr val="tx1"/>
                </a:solidFill>
              </a:rPr>
              <a:t>приложение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и</a:t>
            </a:r>
            <a:r>
              <a:rPr lang="ru-RU" sz="1600" dirty="0" smtClean="0">
                <a:solidFill>
                  <a:schemeClr val="tx1"/>
                </a:solidFill>
              </a:rPr>
              <a:t>нтерактивные </a:t>
            </a:r>
            <a:r>
              <a:rPr lang="ru-RU" sz="1600" dirty="0">
                <a:solidFill>
                  <a:schemeClr val="tx1"/>
                </a:solidFill>
              </a:rPr>
              <a:t>карты и 3-D </a:t>
            </a:r>
            <a:r>
              <a:rPr lang="ru-RU" sz="1600" dirty="0" smtClean="0">
                <a:solidFill>
                  <a:schemeClr val="tx1"/>
                </a:solidFill>
              </a:rPr>
              <a:t>туры</a:t>
            </a:r>
            <a:endParaRPr lang="ru-RU" sz="15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9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ru-RU" sz="1600" dirty="0" smtClean="0">
                <a:solidFill>
                  <a:schemeClr val="tx1"/>
                </a:solidFill>
              </a:rPr>
              <a:t>рочие </a:t>
            </a:r>
            <a:r>
              <a:rPr lang="ru-RU" sz="1600" dirty="0">
                <a:solidFill>
                  <a:schemeClr val="tx1"/>
                </a:solidFill>
              </a:rPr>
              <a:t>расходы (</a:t>
            </a:r>
            <a:r>
              <a:rPr lang="ru-RU" sz="1600" dirty="0" err="1">
                <a:solidFill>
                  <a:schemeClr val="tx1"/>
                </a:solidFill>
              </a:rPr>
              <a:t>push</a:t>
            </a:r>
            <a:r>
              <a:rPr lang="ru-RU" sz="1600" dirty="0">
                <a:solidFill>
                  <a:schemeClr val="tx1"/>
                </a:solidFill>
              </a:rPr>
              <a:t>-уведомления, обучение, настройка</a:t>
            </a:r>
            <a:r>
              <a:rPr lang="ru-RU" sz="1600" dirty="0" smtClean="0">
                <a:solidFill>
                  <a:schemeClr val="tx1"/>
                </a:solidFill>
              </a:rPr>
              <a:t>)</a:t>
            </a:r>
            <a:r>
              <a:rPr lang="ru-RU" sz="1500" dirty="0" smtClean="0">
                <a:solidFill>
                  <a:schemeClr val="tx1"/>
                </a:solidFill>
              </a:rPr>
              <a:t>.</a:t>
            </a:r>
            <a:endParaRPr lang="ru-RU" sz="15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endParaRPr lang="ru-RU" sz="1500" dirty="0" smtClean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5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500" b="1" dirty="0" err="1" smtClean="0">
                <a:solidFill>
                  <a:schemeClr val="tx1"/>
                </a:solidFill>
              </a:rPr>
              <a:t>подпроекта</a:t>
            </a:r>
            <a:endParaRPr lang="ru-RU" sz="15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п</a:t>
            </a:r>
            <a:r>
              <a:rPr lang="ru-RU" sz="1600" dirty="0" smtClean="0">
                <a:solidFill>
                  <a:schemeClr val="tx1"/>
                </a:solidFill>
              </a:rPr>
              <a:t>овысилась комфортность пребывания туристов в городе</a:t>
            </a:r>
            <a:r>
              <a:rPr lang="ru-RU" sz="1500" dirty="0" smtClean="0">
                <a:solidFill>
                  <a:schemeClr val="tx1"/>
                </a:solidFill>
              </a:rPr>
              <a:t>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>
                <a:solidFill>
                  <a:schemeClr val="tx1"/>
                </a:solidFill>
              </a:rPr>
              <a:t>р</a:t>
            </a:r>
            <a:r>
              <a:rPr lang="ru-RU" sz="1500" dirty="0" smtClean="0">
                <a:solidFill>
                  <a:schemeClr val="tx1"/>
                </a:solidFill>
              </a:rPr>
              <a:t>асширилась география информирования о туристических возможностях города;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500" dirty="0">
                <a:solidFill>
                  <a:schemeClr val="tx1"/>
                </a:solidFill>
              </a:rPr>
              <a:t>п</a:t>
            </a:r>
            <a:r>
              <a:rPr lang="ru-RU" sz="1500" dirty="0" smtClean="0">
                <a:solidFill>
                  <a:schemeClr val="tx1"/>
                </a:solidFill>
              </a:rPr>
              <a:t>овысился интерес к объектам культурного наследия и учреждениям культуры города.</a:t>
            </a:r>
          </a:p>
        </p:txBody>
      </p:sp>
    </p:spTree>
    <p:extLst>
      <p:ext uri="{BB962C8B-B14F-4D97-AF65-F5344CB8AC3E}">
        <p14:creationId xmlns:p14="http://schemas.microsoft.com/office/powerpoint/2010/main" val="42699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«Модернизация и оснащение </a:t>
            </a:r>
            <a:br>
              <a:rPr lang="ru-RU" sz="2000" b="1" dirty="0" smtClean="0"/>
            </a:br>
            <a:r>
              <a:rPr lang="ru-RU" sz="2000" b="1" dirty="0" smtClean="0"/>
              <a:t>туристско- информационного центра»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24744"/>
            <a:ext cx="7560840" cy="5472608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4900" b="1" dirty="0">
                <a:solidFill>
                  <a:schemeClr val="tx1"/>
                </a:solidFill>
              </a:rPr>
              <a:t>Цель </a:t>
            </a:r>
            <a:r>
              <a:rPr lang="ru-RU" sz="4900" b="1" dirty="0" smtClean="0">
                <a:solidFill>
                  <a:schemeClr val="tx1"/>
                </a:solidFill>
              </a:rPr>
              <a:t> </a:t>
            </a:r>
            <a:r>
              <a:rPr lang="ru-RU" sz="49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4900" b="1" dirty="0" smtClean="0">
                <a:solidFill>
                  <a:schemeClr val="tx1"/>
                </a:solidFill>
              </a:rPr>
              <a:t> </a:t>
            </a:r>
            <a:r>
              <a:rPr lang="ru-RU" sz="4900" dirty="0" smtClean="0">
                <a:solidFill>
                  <a:schemeClr val="tx1"/>
                </a:solidFill>
              </a:rPr>
              <a:t>– </a:t>
            </a:r>
            <a:r>
              <a:rPr lang="ru-RU" sz="4900" dirty="0">
                <a:solidFill>
                  <a:schemeClr val="tx1"/>
                </a:solidFill>
              </a:rPr>
              <a:t>модернизация материально-технической базы ТИЦ посредством его оснащения необходимым оборудованием и программным обеспечением</a:t>
            </a:r>
            <a:r>
              <a:rPr lang="ru-RU" sz="4900" dirty="0" smtClean="0">
                <a:solidFill>
                  <a:schemeClr val="tx1"/>
                </a:solidFill>
              </a:rPr>
              <a:t>.</a:t>
            </a:r>
            <a:endParaRPr lang="ru-RU" sz="49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4900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sz="4900" b="1" dirty="0" err="1" smtClean="0">
                <a:solidFill>
                  <a:schemeClr val="tx1"/>
                </a:solidFill>
              </a:rPr>
              <a:t>Подпроект</a:t>
            </a:r>
            <a:r>
              <a:rPr lang="ru-RU" sz="4900" b="1" dirty="0" smtClean="0">
                <a:solidFill>
                  <a:schemeClr val="tx1"/>
                </a:solidFill>
              </a:rPr>
              <a:t> предусматривает </a:t>
            </a:r>
            <a:r>
              <a:rPr lang="ru-RU" sz="4900" dirty="0">
                <a:solidFill>
                  <a:schemeClr val="tx1"/>
                </a:solidFill>
              </a:rPr>
              <a:t>оснащение </a:t>
            </a:r>
            <a:r>
              <a:rPr lang="ru-RU" sz="4900" dirty="0" smtClean="0">
                <a:solidFill>
                  <a:schemeClr val="tx1"/>
                </a:solidFill>
              </a:rPr>
              <a:t>ТИЦ </a:t>
            </a:r>
            <a:r>
              <a:rPr lang="ru-RU" sz="4900" dirty="0">
                <a:solidFill>
                  <a:schemeClr val="tx1"/>
                </a:solidFill>
              </a:rPr>
              <a:t>презентационным аудио-видео </a:t>
            </a:r>
            <a:r>
              <a:rPr lang="ru-RU" sz="4900" dirty="0" smtClean="0">
                <a:solidFill>
                  <a:schemeClr val="tx1"/>
                </a:solidFill>
              </a:rPr>
              <a:t>оборудованием, </a:t>
            </a:r>
            <a:r>
              <a:rPr lang="ru-RU" sz="4900" dirty="0" err="1" smtClean="0">
                <a:solidFill>
                  <a:schemeClr val="tx1"/>
                </a:solidFill>
              </a:rPr>
              <a:t>радиогидами</a:t>
            </a:r>
            <a:r>
              <a:rPr lang="ru-RU" sz="4900" dirty="0">
                <a:solidFill>
                  <a:schemeClr val="tx1"/>
                </a:solidFill>
              </a:rPr>
              <a:t>,</a:t>
            </a:r>
            <a:r>
              <a:rPr lang="ru-RU" sz="4900" dirty="0" smtClean="0">
                <a:solidFill>
                  <a:schemeClr val="tx1"/>
                </a:solidFill>
              </a:rPr>
              <a:t> </a:t>
            </a:r>
            <a:r>
              <a:rPr lang="ru-RU" sz="4900" dirty="0">
                <a:solidFill>
                  <a:schemeClr val="tx1"/>
                </a:solidFill>
              </a:rPr>
              <a:t>звукоусиливающим оборудованием для информирования туристов и проведения литературно-музыкальных программ, </a:t>
            </a:r>
            <a:r>
              <a:rPr lang="ru-RU" sz="4900" dirty="0" smtClean="0">
                <a:solidFill>
                  <a:schemeClr val="tx1"/>
                </a:solidFill>
              </a:rPr>
              <a:t>оборудованием </a:t>
            </a:r>
            <a:r>
              <a:rPr lang="ru-RU" sz="4900" dirty="0">
                <a:solidFill>
                  <a:schemeClr val="tx1"/>
                </a:solidFill>
              </a:rPr>
              <a:t>для производства печатной </a:t>
            </a:r>
            <a:r>
              <a:rPr lang="ru-RU" sz="4900" dirty="0" smtClean="0">
                <a:solidFill>
                  <a:schemeClr val="tx1"/>
                </a:solidFill>
              </a:rPr>
              <a:t>продукции, костюмами </a:t>
            </a:r>
            <a:r>
              <a:rPr lang="ru-RU" sz="4900" dirty="0">
                <a:solidFill>
                  <a:schemeClr val="tx1"/>
                </a:solidFill>
              </a:rPr>
              <a:t>для </a:t>
            </a:r>
            <a:r>
              <a:rPr lang="ru-RU" sz="4900" dirty="0" smtClean="0">
                <a:solidFill>
                  <a:schemeClr val="tx1"/>
                </a:solidFill>
              </a:rPr>
              <a:t>проведения </a:t>
            </a:r>
            <a:r>
              <a:rPr lang="ru-RU" sz="4900" dirty="0">
                <a:solidFill>
                  <a:schemeClr val="tx1"/>
                </a:solidFill>
              </a:rPr>
              <a:t>интерактивных программ. </a:t>
            </a:r>
            <a:r>
              <a:rPr lang="ru-RU" sz="4900" dirty="0" smtClean="0">
                <a:solidFill>
                  <a:schemeClr val="tx1"/>
                </a:solidFill>
              </a:rPr>
              <a:t>Планируется </a:t>
            </a:r>
            <a:r>
              <a:rPr lang="ru-RU" sz="4900" dirty="0">
                <a:solidFill>
                  <a:schemeClr val="tx1"/>
                </a:solidFill>
              </a:rPr>
              <a:t>автоматизация работы </a:t>
            </a:r>
            <a:r>
              <a:rPr lang="ru-RU" sz="4900" dirty="0" smtClean="0">
                <a:solidFill>
                  <a:schemeClr val="tx1"/>
                </a:solidFill>
              </a:rPr>
              <a:t>ТИЦ путем разработки </a:t>
            </a:r>
            <a:r>
              <a:rPr lang="ru-RU" sz="4900" dirty="0">
                <a:solidFill>
                  <a:schemeClr val="tx1"/>
                </a:solidFill>
              </a:rPr>
              <a:t>программно-аппаратных комплексов для </a:t>
            </a:r>
            <a:r>
              <a:rPr lang="ru-RU" sz="4900" dirty="0" smtClean="0">
                <a:solidFill>
                  <a:schemeClr val="tx1"/>
                </a:solidFill>
              </a:rPr>
              <a:t>продажи </a:t>
            </a:r>
            <a:r>
              <a:rPr lang="ru-RU" sz="4900" dirty="0">
                <a:solidFill>
                  <a:schemeClr val="tx1"/>
                </a:solidFill>
              </a:rPr>
              <a:t>билетов и контроля посещаемости </a:t>
            </a:r>
            <a:r>
              <a:rPr lang="ru-RU" sz="4900" dirty="0" smtClean="0">
                <a:solidFill>
                  <a:schemeClr val="tx1"/>
                </a:solidFill>
              </a:rPr>
              <a:t>объектов. </a:t>
            </a:r>
          </a:p>
          <a:p>
            <a:pPr algn="l">
              <a:spcBef>
                <a:spcPts val="0"/>
              </a:spcBef>
            </a:pPr>
            <a:endParaRPr lang="ru-RU" sz="49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4900" b="1" dirty="0" smtClean="0">
                <a:solidFill>
                  <a:schemeClr val="tx1"/>
                </a:solidFill>
              </a:rPr>
              <a:t>И</a:t>
            </a:r>
            <a:r>
              <a:rPr lang="ru-RU" sz="4900" b="1" dirty="0" smtClean="0">
                <a:solidFill>
                  <a:schemeClr val="tx1"/>
                </a:solidFill>
              </a:rPr>
              <a:t>нвестиции </a:t>
            </a:r>
            <a:r>
              <a:rPr lang="ru-RU" sz="49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4900" b="1" dirty="0" smtClean="0">
                <a:solidFill>
                  <a:schemeClr val="tx1"/>
                </a:solidFill>
              </a:rPr>
              <a:t> </a:t>
            </a:r>
            <a:r>
              <a:rPr lang="ru-RU" sz="4900" dirty="0" smtClean="0">
                <a:solidFill>
                  <a:schemeClr val="tx1"/>
                </a:solidFill>
              </a:rPr>
              <a:t>по </a:t>
            </a:r>
            <a:r>
              <a:rPr lang="ru-RU" sz="4900" dirty="0" smtClean="0">
                <a:solidFill>
                  <a:schemeClr val="tx1"/>
                </a:solidFill>
              </a:rPr>
              <a:t>видам </a:t>
            </a:r>
            <a:r>
              <a:rPr lang="ru-RU" sz="4900" dirty="0" smtClean="0">
                <a:solidFill>
                  <a:schemeClr val="tx1"/>
                </a:solidFill>
              </a:rPr>
              <a:t>работ: </a:t>
            </a:r>
            <a:endParaRPr lang="ru-RU" sz="49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4900" dirty="0">
                <a:solidFill>
                  <a:schemeClr val="tx1"/>
                </a:solidFill>
              </a:rPr>
              <a:t>а</a:t>
            </a:r>
            <a:r>
              <a:rPr lang="ru-RU" sz="4900" dirty="0" smtClean="0">
                <a:solidFill>
                  <a:schemeClr val="tx1"/>
                </a:solidFill>
              </a:rPr>
              <a:t>удио и видеооборудование</a:t>
            </a:r>
            <a:r>
              <a:rPr lang="ru-RU" sz="4900" dirty="0">
                <a:solidFill>
                  <a:schemeClr val="tx1"/>
                </a:solidFill>
              </a:rPr>
              <a:t>, </a:t>
            </a:r>
            <a:r>
              <a:rPr lang="ru-RU" sz="4900" dirty="0" err="1" smtClean="0">
                <a:solidFill>
                  <a:schemeClr val="tx1"/>
                </a:solidFill>
              </a:rPr>
              <a:t>радиогиды</a:t>
            </a:r>
            <a:r>
              <a:rPr lang="ru-RU" sz="4900" dirty="0" smtClean="0">
                <a:solidFill>
                  <a:schemeClr val="tx1"/>
                </a:solidFill>
              </a:rPr>
              <a:t>, национальные </a:t>
            </a:r>
            <a:r>
              <a:rPr lang="ru-RU" sz="4900" dirty="0" smtClean="0">
                <a:solidFill>
                  <a:schemeClr val="tx1"/>
                </a:solidFill>
              </a:rPr>
              <a:t>костюмы</a:t>
            </a:r>
            <a:endParaRPr lang="ru-RU" sz="49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4900" dirty="0">
                <a:solidFill>
                  <a:schemeClr val="tx1"/>
                </a:solidFill>
              </a:rPr>
              <a:t>а</a:t>
            </a:r>
            <a:r>
              <a:rPr lang="ru-RU" sz="4900" dirty="0" smtClean="0">
                <a:solidFill>
                  <a:schemeClr val="tx1"/>
                </a:solidFill>
              </a:rPr>
              <a:t>втоматизация работы ТИЦ </a:t>
            </a:r>
          </a:p>
          <a:p>
            <a:pPr marL="342900" indent="-342900" algn="l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4900" dirty="0">
                <a:solidFill>
                  <a:schemeClr val="tx1"/>
                </a:solidFill>
              </a:rPr>
              <a:t>о</a:t>
            </a:r>
            <a:r>
              <a:rPr lang="ru-RU" sz="4900" dirty="0" smtClean="0">
                <a:solidFill>
                  <a:schemeClr val="tx1"/>
                </a:solidFill>
              </a:rPr>
              <a:t>борудование для производства печатной </a:t>
            </a:r>
            <a:r>
              <a:rPr lang="ru-RU" sz="4900" dirty="0" smtClean="0">
                <a:solidFill>
                  <a:schemeClr val="tx1"/>
                </a:solidFill>
              </a:rPr>
              <a:t>продукции.</a:t>
            </a:r>
            <a:endParaRPr lang="ru-RU" sz="49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49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49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4900" b="1" dirty="0" err="1" smtClean="0">
                <a:solidFill>
                  <a:schemeClr val="tx1"/>
                </a:solidFill>
              </a:rPr>
              <a:t>подпроекта</a:t>
            </a:r>
            <a:endParaRPr lang="ru-RU" sz="4900" b="1" dirty="0" smtClean="0">
              <a:solidFill>
                <a:schemeClr val="tx1"/>
              </a:solidFill>
            </a:endParaRPr>
          </a:p>
          <a:p>
            <a:pPr algn="l"/>
            <a:r>
              <a:rPr lang="ru-RU" sz="4900" dirty="0">
                <a:solidFill>
                  <a:schemeClr val="tx1"/>
                </a:solidFill>
              </a:rPr>
              <a:t>– </a:t>
            </a:r>
            <a:r>
              <a:rPr lang="ru-RU" sz="4900" dirty="0" smtClean="0">
                <a:solidFill>
                  <a:schemeClr val="tx1"/>
                </a:solidFill>
              </a:rPr>
              <a:t>рост туристического потока;</a:t>
            </a:r>
            <a:endParaRPr lang="ru-RU" sz="4900" dirty="0">
              <a:solidFill>
                <a:schemeClr val="tx1"/>
              </a:solidFill>
            </a:endParaRPr>
          </a:p>
          <a:p>
            <a:pPr algn="l"/>
            <a:r>
              <a:rPr lang="ru-RU" sz="4900" dirty="0" smtClean="0">
                <a:solidFill>
                  <a:schemeClr val="tx1"/>
                </a:solidFill>
              </a:rPr>
              <a:t>– расширение спектра услуг и аналитических возможностей ТИЦ.</a:t>
            </a:r>
            <a:endParaRPr lang="ru-RU" sz="4900" dirty="0">
              <a:solidFill>
                <a:schemeClr val="tx1"/>
              </a:solidFill>
            </a:endParaRPr>
          </a:p>
          <a:p>
            <a:pPr algn="l"/>
            <a:endParaRPr lang="ru-RU" sz="49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0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>
                <a:latin typeface="+mn-lt"/>
              </a:rPr>
              <a:t>Подпроект</a:t>
            </a:r>
            <a:r>
              <a:rPr lang="ru-RU" sz="2000" b="1" dirty="0" smtClean="0">
                <a:latin typeface="+mn-lt"/>
              </a:rPr>
              <a:t> «</a:t>
            </a:r>
            <a:r>
              <a:rPr lang="ru-RU" altLang="x-none" sz="2000" b="1" dirty="0" smtClean="0">
                <a:latin typeface="+mn-lt"/>
              </a:rPr>
              <a:t>С</a:t>
            </a:r>
            <a:r>
              <a:rPr lang="ru-RU" sz="2000" b="1" dirty="0" smtClean="0">
                <a:latin typeface="+mn-lt"/>
              </a:rPr>
              <a:t>оздание на основе фрагмента городской структуры центра культурно-туристического развития исторического поселения». 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416824" cy="489654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</a:rPr>
              <a:t>Цель </a:t>
            </a:r>
            <a:r>
              <a:rPr lang="ru-RU" sz="1800" b="1" dirty="0" err="1">
                <a:solidFill>
                  <a:schemeClr val="tx1"/>
                </a:solidFill>
              </a:rPr>
              <a:t>подпроекта</a:t>
            </a:r>
            <a:r>
              <a:rPr lang="ru-RU" sz="1800" dirty="0">
                <a:solidFill>
                  <a:schemeClr val="tx1"/>
                </a:solidFill>
              </a:rPr>
              <a:t> – создание на основе фрагмента городской структуры («Квартала Сета </a:t>
            </a:r>
            <a:r>
              <a:rPr lang="ru-RU" sz="1800" dirty="0" err="1">
                <a:solidFill>
                  <a:schemeClr val="tx1"/>
                </a:solidFill>
              </a:rPr>
              <a:t>Солберга</a:t>
            </a:r>
            <a:r>
              <a:rPr lang="ru-RU" sz="1800" dirty="0">
                <a:solidFill>
                  <a:schemeClr val="tx1"/>
                </a:solidFill>
              </a:rPr>
              <a:t>») многофункционального культурного центра города Выборг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sz="1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источникам финансирования и видам </a:t>
            </a:r>
            <a:r>
              <a:rPr lang="ru-RU" sz="1800" dirty="0" smtClean="0">
                <a:solidFill>
                  <a:schemeClr val="tx1"/>
                </a:solidFill>
              </a:rPr>
              <a:t>работ: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 </a:t>
            </a:r>
            <a:r>
              <a:rPr lang="ru-RU" sz="1800" b="1" i="1" dirty="0" smtClean="0">
                <a:solidFill>
                  <a:schemeClr val="tx1"/>
                </a:solidFill>
              </a:rPr>
              <a:t>из средств займа МБРР и федерального бюджета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реставрация и реконструкция с приспособлением под нужды учреждений 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работы по благоустройству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 </a:t>
            </a:r>
            <a:r>
              <a:rPr lang="ru-RU" sz="1800" b="1" i="1" dirty="0" smtClean="0">
                <a:solidFill>
                  <a:schemeClr val="tx1"/>
                </a:solidFill>
              </a:rPr>
              <a:t>из средств регионального бюджета и привлеченных инвестиций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работы по </a:t>
            </a:r>
            <a:r>
              <a:rPr lang="ru-RU" sz="1800" dirty="0">
                <a:solidFill>
                  <a:schemeClr val="tx1"/>
                </a:solidFill>
              </a:rPr>
              <a:t>благоустройству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работы по инженерному </a:t>
            </a:r>
            <a:r>
              <a:rPr lang="ru-RU" sz="1800" dirty="0" smtClean="0">
                <a:solidFill>
                  <a:schemeClr val="tx1"/>
                </a:solidFill>
              </a:rPr>
              <a:t>обеспечению.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04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/>
              <a:t>Подпроект</a:t>
            </a:r>
            <a:r>
              <a:rPr lang="ru-RU" sz="2000" b="1" dirty="0"/>
              <a:t> «</a:t>
            </a:r>
            <a:r>
              <a:rPr lang="ru-RU" altLang="x-none" sz="2000" b="1" dirty="0"/>
              <a:t>С</a:t>
            </a:r>
            <a:r>
              <a:rPr lang="ru-RU" sz="2000" b="1" dirty="0"/>
              <a:t>оздание на основе фрагмента городской структуры центра культурно-туристического развития исторического поселения». Фрагмент городской структуры </a:t>
            </a:r>
            <a:r>
              <a:rPr lang="ru-RU" sz="2000" b="1" dirty="0" smtClean="0"/>
              <a:t>«Квартал Сета </a:t>
            </a:r>
            <a:r>
              <a:rPr lang="ru-RU" sz="2000" b="1" dirty="0" err="1" smtClean="0"/>
              <a:t>Солберга</a:t>
            </a:r>
            <a:r>
              <a:rPr lang="ru-RU" sz="2000" b="1" dirty="0" smtClean="0"/>
              <a:t>»</a:t>
            </a:r>
            <a:endParaRPr lang="ru-RU" sz="20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292080" y="1628800"/>
            <a:ext cx="3600400" cy="4968552"/>
          </a:xfrm>
        </p:spPr>
        <p:txBody>
          <a:bodyPr>
            <a:normAutofit/>
          </a:bodyPr>
          <a:lstStyle/>
          <a:p>
            <a:pPr marL="228600" indent="-228600">
              <a:spcBef>
                <a:spcPts val="0"/>
              </a:spcBef>
              <a:buAutoNum type="arabicPeriod"/>
            </a:pPr>
            <a:r>
              <a:rPr lang="ru-RU" sz="1700" dirty="0" smtClean="0"/>
              <a:t>Дом губернского правления,       ул. Крепостная, дом 22</a:t>
            </a:r>
          </a:p>
          <a:p>
            <a:pPr marL="0" indent="0">
              <a:spcBef>
                <a:spcPts val="0"/>
              </a:spcBef>
              <a:buNone/>
            </a:pPr>
            <a:endParaRPr lang="ru-RU" sz="17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700" dirty="0" smtClean="0"/>
              <a:t>2. Квартал Сета </a:t>
            </a:r>
            <a:r>
              <a:rPr lang="ru-RU" sz="1700" dirty="0" err="1" smtClean="0"/>
              <a:t>Солберга</a:t>
            </a:r>
            <a:r>
              <a:rPr lang="ru-RU" sz="1700" dirty="0" smtClean="0"/>
              <a:t>,             включающий объекты по адресам: у</a:t>
            </a:r>
            <a:r>
              <a:rPr lang="ru-RU" sz="1800" dirty="0" smtClean="0"/>
              <a:t>л. Крепостная дом 15</a:t>
            </a:r>
            <a:r>
              <a:rPr lang="ru-RU" sz="1800" dirty="0"/>
              <a:t>; </a:t>
            </a:r>
            <a:endParaRPr lang="ru-RU" sz="1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ул. Крепостная, </a:t>
            </a:r>
            <a:r>
              <a:rPr lang="ru-RU" sz="1800" dirty="0"/>
              <a:t>дом 15А; </a:t>
            </a:r>
            <a:r>
              <a:rPr lang="ru-RU" sz="1800" dirty="0" smtClean="0"/>
              <a:t>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 ул. Красина, </a:t>
            </a:r>
            <a:r>
              <a:rPr lang="ru-RU" sz="1800" dirty="0"/>
              <a:t>дом 11; </a:t>
            </a:r>
            <a:r>
              <a:rPr lang="ru-RU" sz="1800" dirty="0" smtClean="0"/>
              <a:t>         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ул. Красина, </a:t>
            </a:r>
            <a:r>
              <a:rPr lang="ru-RU" sz="1800" dirty="0"/>
              <a:t>дом 11А;  </a:t>
            </a:r>
            <a:r>
              <a:rPr lang="ru-RU" sz="1800" dirty="0" smtClean="0"/>
              <a:t>      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ул. Красноармейская, </a:t>
            </a:r>
            <a:r>
              <a:rPr lang="ru-RU" sz="1800" dirty="0"/>
              <a:t>дом 10; </a:t>
            </a:r>
            <a:endParaRPr lang="ru-RU" sz="1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ул. Красноармейская, </a:t>
            </a:r>
            <a:r>
              <a:rPr lang="ru-RU" sz="1800" dirty="0"/>
              <a:t>дом 10А (ул. Красноармейская, </a:t>
            </a:r>
            <a:r>
              <a:rPr lang="ru-RU" sz="1800" dirty="0" smtClean="0"/>
              <a:t>д. 8 </a:t>
            </a:r>
            <a:r>
              <a:rPr lang="ru-RU" sz="1800" dirty="0"/>
              <a:t>по Приказу МК РФ № 119 от 20.01.2015 г.); </a:t>
            </a:r>
            <a:r>
              <a:rPr lang="ru-RU" sz="1800" dirty="0" smtClean="0"/>
              <a:t>                             ул. </a:t>
            </a:r>
            <a:r>
              <a:rPr lang="ru-RU" sz="1800" dirty="0"/>
              <a:t>Сторожевой </a:t>
            </a:r>
            <a:r>
              <a:rPr lang="ru-RU" sz="1800" dirty="0" smtClean="0"/>
              <a:t>Башни, дом 16</a:t>
            </a:r>
            <a:r>
              <a:rPr lang="ru-RU" sz="1800" dirty="0"/>
              <a:t>;</a:t>
            </a:r>
            <a:r>
              <a:rPr lang="ru-RU" sz="1800" dirty="0" smtClean="0"/>
              <a:t>        ул. Красина, </a:t>
            </a:r>
            <a:r>
              <a:rPr lang="ru-RU" sz="1800" dirty="0"/>
              <a:t>дом 12.</a:t>
            </a:r>
            <a:endParaRPr lang="ru-RU" sz="1700" dirty="0" smtClean="0"/>
          </a:p>
          <a:p>
            <a:pPr marL="228600" indent="-228600">
              <a:spcBef>
                <a:spcPts val="0"/>
              </a:spcBef>
              <a:buAutoNum type="arabicPeriod"/>
            </a:pPr>
            <a:endParaRPr lang="ru-RU" sz="1200" dirty="0" smtClean="0"/>
          </a:p>
          <a:p>
            <a:pPr marL="228600" indent="-228600">
              <a:spcBef>
                <a:spcPts val="0"/>
              </a:spcBef>
              <a:buAutoNum type="arabicPeriod"/>
            </a:pPr>
            <a:endParaRPr lang="ru-RU" sz="12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4474840" cy="4371478"/>
          </a:xfrm>
        </p:spPr>
      </p:pic>
    </p:spTree>
    <p:extLst>
      <p:ext uri="{BB962C8B-B14F-4D97-AF65-F5344CB8AC3E}">
        <p14:creationId xmlns:p14="http://schemas.microsoft.com/office/powerpoint/2010/main" val="231308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109017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2551078" cy="2016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38" y="2564904"/>
            <a:ext cx="359031" cy="441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644" y="2569923"/>
            <a:ext cx="380118" cy="49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7" y="2564904"/>
            <a:ext cx="2619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ул. Крепостная,22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341" y="467212"/>
            <a:ext cx="4392487" cy="2097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476672"/>
            <a:ext cx="2697561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419873" y="263691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</a:t>
            </a:r>
            <a:r>
              <a:rPr lang="ru-RU" dirty="0" smtClean="0"/>
              <a:t>л. Крепостная, 15 и 15а</a:t>
            </a:r>
            <a:endParaRPr lang="ru-RU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636913"/>
            <a:ext cx="432049" cy="50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516217" y="2636912"/>
            <a:ext cx="1981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</a:t>
            </a:r>
            <a:r>
              <a:rPr lang="ru-RU" dirty="0" smtClean="0"/>
              <a:t>л. Красина,11</a:t>
            </a:r>
            <a:endParaRPr lang="ru-RU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151037"/>
            <a:ext cx="2697073" cy="2041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682" y="3140969"/>
            <a:ext cx="4166630" cy="2052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140970"/>
            <a:ext cx="2952328" cy="205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95" y="5229200"/>
            <a:ext cx="380118" cy="49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915" y="5270739"/>
            <a:ext cx="3778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367" y="5283398"/>
            <a:ext cx="3778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36214" y="5283398"/>
            <a:ext cx="2528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ид на квартал с ул. Сторожевая Башня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491880" y="5270739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</a:t>
            </a:r>
            <a:r>
              <a:rPr lang="ru-RU" dirty="0" smtClean="0"/>
              <a:t>л. Красина,12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300192" y="5294052"/>
            <a:ext cx="2773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Ул. Красноармейская,10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0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/>
              <a:t>Подпроект</a:t>
            </a:r>
            <a:r>
              <a:rPr lang="ru-RU" sz="2000" b="1" dirty="0"/>
              <a:t> «</a:t>
            </a:r>
            <a:r>
              <a:rPr lang="ru-RU" altLang="x-none" sz="2000" b="1" dirty="0"/>
              <a:t>С</a:t>
            </a:r>
            <a:r>
              <a:rPr lang="ru-RU" sz="2000" b="1" dirty="0"/>
              <a:t>оздание на основе фрагмента городской структуры центра культурно-туристического развития  исторического поселения»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47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3600" b="1" dirty="0"/>
              <a:t>Основные направления работы </a:t>
            </a:r>
            <a:endParaRPr lang="ru-RU" sz="3600" dirty="0"/>
          </a:p>
          <a:p>
            <a:pPr marL="285750" lvl="0" indent="-285750">
              <a:spcBef>
                <a:spcPts val="0"/>
              </a:spcBef>
            </a:pPr>
            <a:r>
              <a:rPr lang="ru-RU" sz="3600" dirty="0"/>
              <a:t>Реставрация и реконструкция с приспособлением под нужды учреждений 9</a:t>
            </a:r>
            <a:r>
              <a:rPr lang="ru-RU" sz="3600" dirty="0" smtClean="0"/>
              <a:t> объектов, </a:t>
            </a:r>
            <a:r>
              <a:rPr lang="ru-RU" sz="3600" dirty="0"/>
              <a:t>из них </a:t>
            </a:r>
            <a:r>
              <a:rPr lang="ru-RU" sz="3600" dirty="0" smtClean="0"/>
              <a:t>5 </a:t>
            </a:r>
            <a:r>
              <a:rPr lang="ru-RU" sz="3600" dirty="0"/>
              <a:t>объекты культурного наследия</a:t>
            </a:r>
            <a:r>
              <a:rPr lang="ru-RU" sz="3600" dirty="0" smtClean="0"/>
              <a:t>. </a:t>
            </a:r>
          </a:p>
          <a:p>
            <a:pPr marL="285750" lvl="0" indent="-285750">
              <a:spcBef>
                <a:spcPts val="0"/>
              </a:spcBef>
            </a:pPr>
            <a:r>
              <a:rPr lang="ru-RU" sz="3600" dirty="0" smtClean="0"/>
              <a:t>Работы </a:t>
            </a:r>
            <a:r>
              <a:rPr lang="ru-RU" sz="3600" dirty="0"/>
              <a:t>по благоустройству территории вокруг фрагмента, модернизации и развитию инженерной (водоотведение, сети уличного освещения, ливневая канализация) и транспортной инфраструктуры (тротуары и автодороги, парковки, остановки общественного транспорта), озеленению территории, ремонту фасадов домов, прилегающих к кварталу (средства регионального бюджета). </a:t>
            </a:r>
            <a:endParaRPr lang="ru-RU" sz="3600" dirty="0" smtClean="0"/>
          </a:p>
          <a:p>
            <a:pPr marL="285750" lvl="0" indent="-285750">
              <a:spcBef>
                <a:spcPts val="0"/>
              </a:spcBef>
            </a:pPr>
            <a:r>
              <a:rPr lang="ru-RU" sz="3600" dirty="0" smtClean="0"/>
              <a:t>Мероприятия </a:t>
            </a:r>
            <a:r>
              <a:rPr lang="ru-RU" sz="3600" dirty="0"/>
              <a:t>по инженерному обеспечению (внешние коммуникации и оборудование) включая внутренние инженерные сети, подключение к внешним сетям, подвод к территории фрагмента инженерной инфраструктуры (водоснабжение, теплоснабжение, электроснабжение, газ и т.п.).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3600" b="1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ru-RU" sz="3600" b="1" dirty="0" smtClean="0"/>
              <a:t>Результаты </a:t>
            </a:r>
            <a:r>
              <a:rPr lang="ru-RU" sz="3600" b="1" dirty="0" err="1" smtClean="0"/>
              <a:t>подпроекта</a:t>
            </a:r>
            <a:endParaRPr lang="ru-RU" sz="3600" b="1" dirty="0" smtClean="0"/>
          </a:p>
          <a:p>
            <a:pPr>
              <a:spcBef>
                <a:spcPts val="0"/>
              </a:spcBef>
            </a:pPr>
            <a:r>
              <a:rPr lang="ru-RU" sz="3600" dirty="0"/>
              <a:t>О</a:t>
            </a:r>
            <a:r>
              <a:rPr lang="ru-RU" sz="3600" dirty="0" smtClean="0"/>
              <a:t>треставрированы исторические памятники и воссоздана объемно-пространственная структура квартала Сета </a:t>
            </a:r>
            <a:r>
              <a:rPr lang="ru-RU" sz="3600" dirty="0" err="1" smtClean="0"/>
              <a:t>Солберга</a:t>
            </a:r>
            <a:r>
              <a:rPr lang="ru-RU" sz="3600" dirty="0" smtClean="0"/>
              <a:t>. </a:t>
            </a:r>
          </a:p>
          <a:p>
            <a:pPr>
              <a:spcBef>
                <a:spcPts val="0"/>
              </a:spcBef>
            </a:pPr>
            <a:r>
              <a:rPr lang="ru-RU" sz="3600" dirty="0" smtClean="0"/>
              <a:t>Благоустроены прилегающие к кварталу улицы. </a:t>
            </a:r>
          </a:p>
          <a:p>
            <a:pPr>
              <a:spcBef>
                <a:spcPts val="0"/>
              </a:spcBef>
            </a:pPr>
            <a:r>
              <a:rPr lang="ru-RU" sz="3600" dirty="0" smtClean="0"/>
              <a:t>На месте аварийных, </a:t>
            </a:r>
            <a:r>
              <a:rPr lang="ru-RU" sz="3600" dirty="0" err="1" smtClean="0"/>
              <a:t>руинированных</a:t>
            </a:r>
            <a:r>
              <a:rPr lang="ru-RU" sz="3600" dirty="0" smtClean="0"/>
              <a:t> и неиспользуемых зданий создан многофункциональный культурный центр со зрительным, репетиционными и выставочными залами, в котором будет размещаться театр «Святая крепость», проводиться кинопоказ в рамках ежегодного  общероссийского кинофестиваля «Окно в Европу» и другие культурные мероприятия.</a:t>
            </a:r>
          </a:p>
          <a:p>
            <a:pPr>
              <a:spcBef>
                <a:spcPts val="0"/>
              </a:spcBef>
            </a:pPr>
            <a:r>
              <a:rPr lang="ru-RU" sz="3600" dirty="0" smtClean="0"/>
              <a:t>По адресу ул. Крепостная, 22 начнет работу детская драматическая студия.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900" dirty="0" smtClean="0"/>
          </a:p>
          <a:p>
            <a:pPr marL="285750" lvl="0" indent="-285750">
              <a:spcBef>
                <a:spcPts val="0"/>
              </a:spcBef>
            </a:pPr>
            <a:endParaRPr lang="ru-RU" sz="29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96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1080119"/>
          </a:xfrm>
        </p:spPr>
        <p:txBody>
          <a:bodyPr>
            <a:noAutofit/>
          </a:bodyPr>
          <a:lstStyle/>
          <a:p>
            <a:r>
              <a:rPr lang="ru-RU" sz="2000" b="1" dirty="0" err="1" smtClean="0"/>
              <a:t>Подпроект</a:t>
            </a:r>
            <a:r>
              <a:rPr lang="ru-RU" sz="2000" b="1" dirty="0" smtClean="0"/>
              <a:t> «Система туристической навигации»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268760"/>
            <a:ext cx="7488832" cy="525658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</a:rPr>
              <a:t>Цель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dirty="0" smtClean="0">
                <a:solidFill>
                  <a:schemeClr val="tx1"/>
                </a:solidFill>
              </a:rPr>
              <a:t> – </a:t>
            </a:r>
            <a:r>
              <a:rPr lang="ru-RU" sz="1800" dirty="0">
                <a:solidFill>
                  <a:schemeClr val="tx1"/>
                </a:solidFill>
              </a:rPr>
              <a:t>создание </a:t>
            </a:r>
            <a:r>
              <a:rPr lang="ru-RU" sz="1800" dirty="0" smtClean="0">
                <a:solidFill>
                  <a:schemeClr val="tx1"/>
                </a:solidFill>
              </a:rPr>
              <a:t>системы туристической навигации в городе Выборге.</a:t>
            </a:r>
            <a:endParaRPr lang="ru-RU" sz="1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ru-RU" sz="1800" b="1" dirty="0">
                <a:solidFill>
                  <a:schemeClr val="tx1"/>
                </a:solidFill>
              </a:rPr>
              <a:t>Проект предусматривает </a:t>
            </a:r>
            <a:r>
              <a:rPr lang="ru-RU" sz="1800" dirty="0" smtClean="0">
                <a:solidFill>
                  <a:schemeClr val="tx1"/>
                </a:solidFill>
              </a:rPr>
              <a:t>приобретение и установку различных информационных носителей, электронного оборудования для хранения информации, </a:t>
            </a:r>
            <a:r>
              <a:rPr lang="ru-RU" sz="1800" dirty="0" err="1" smtClean="0">
                <a:solidFill>
                  <a:schemeClr val="tx1"/>
                </a:solidFill>
              </a:rPr>
              <a:t>квадрокоптера</a:t>
            </a:r>
            <a:r>
              <a:rPr lang="ru-RU" sz="1800" dirty="0" smtClean="0">
                <a:solidFill>
                  <a:schemeClr val="tx1"/>
                </a:solidFill>
              </a:rPr>
              <a:t> для создания видеороликов, а также полиграфического оборудования для печати плакатов и афиш.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Инвестиции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по </a:t>
            </a:r>
            <a:r>
              <a:rPr lang="ru-RU" sz="1800" dirty="0" smtClean="0">
                <a:solidFill>
                  <a:schemeClr val="tx1"/>
                </a:solidFill>
              </a:rPr>
              <a:t>видам </a:t>
            </a:r>
            <a:r>
              <a:rPr lang="ru-RU" sz="1800" dirty="0" smtClean="0">
                <a:solidFill>
                  <a:schemeClr val="tx1"/>
                </a:solidFill>
              </a:rPr>
              <a:t>работ: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>
                <a:solidFill>
                  <a:schemeClr val="tx1"/>
                </a:solidFill>
              </a:rPr>
              <a:t>з</a:t>
            </a:r>
            <a:r>
              <a:rPr lang="ru-RU" sz="1800" dirty="0" smtClean="0">
                <a:solidFill>
                  <a:schemeClr val="tx1"/>
                </a:solidFill>
              </a:rPr>
              <a:t>наки туристской навигации и информационные таблички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сервер и сетевое хранилище </a:t>
            </a: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десять </a:t>
            </a:r>
            <a:r>
              <a:rPr lang="ru-RU" sz="1800" dirty="0" smtClean="0">
                <a:solidFill>
                  <a:schemeClr val="tx1"/>
                </a:solidFill>
              </a:rPr>
              <a:t>информационных киосков </a:t>
            </a:r>
            <a:endParaRPr lang="ru-RU" sz="18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светодиодный экран </a:t>
            </a: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err="1">
                <a:solidFill>
                  <a:schemeClr val="tx1"/>
                </a:solidFill>
              </a:rPr>
              <a:t>к</a:t>
            </a:r>
            <a:r>
              <a:rPr lang="ru-RU" sz="1800" dirty="0" err="1" smtClean="0">
                <a:solidFill>
                  <a:schemeClr val="tx1"/>
                </a:solidFill>
              </a:rPr>
              <a:t>вадрокоптер</a:t>
            </a:r>
            <a:r>
              <a:rPr lang="ru-RU" sz="1800" dirty="0" smtClean="0">
                <a:solidFill>
                  <a:schemeClr val="tx1"/>
                </a:solidFill>
              </a:rPr>
              <a:t> и мобильный стенд для выставок 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1800" dirty="0" smtClean="0">
                <a:solidFill>
                  <a:schemeClr val="tx1"/>
                </a:solidFill>
              </a:rPr>
              <a:t>оборудование </a:t>
            </a:r>
            <a:r>
              <a:rPr lang="ru-RU" sz="1800" dirty="0" smtClean="0">
                <a:solidFill>
                  <a:schemeClr val="tx1"/>
                </a:solidFill>
              </a:rPr>
              <a:t>для печати плакатов и </a:t>
            </a:r>
            <a:r>
              <a:rPr lang="ru-RU" sz="1800" dirty="0" smtClean="0">
                <a:solidFill>
                  <a:schemeClr val="tx1"/>
                </a:solidFill>
              </a:rPr>
              <a:t>афиш.</a:t>
            </a:r>
            <a:endParaRPr lang="ru-RU" sz="1800" dirty="0" smtClean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10000"/>
              </a:lnSpc>
              <a:spcBef>
                <a:spcPts val="0"/>
              </a:spcBef>
              <a:buFont typeface="+mj-lt"/>
              <a:buAutoNum type="arabicParenR"/>
            </a:pPr>
            <a:endParaRPr lang="ru-RU" sz="18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1800" b="1" dirty="0" err="1" smtClean="0">
                <a:solidFill>
                  <a:schemeClr val="tx1"/>
                </a:solidFill>
              </a:rPr>
              <a:t>подпроекта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</a:rPr>
              <a:t>создана система графической информации для туристов; </a:t>
            </a:r>
          </a:p>
          <a:p>
            <a:pPr marL="285750" indent="-285750" algn="l">
              <a:spcBef>
                <a:spcPts val="0"/>
              </a:spcBef>
              <a:buFontTx/>
              <a:buChar char="-"/>
            </a:pPr>
            <a:r>
              <a:rPr lang="ru-RU" sz="1800" dirty="0">
                <a:solidFill>
                  <a:schemeClr val="tx1"/>
                </a:solidFill>
              </a:rPr>
              <a:t>с</a:t>
            </a:r>
            <a:r>
              <a:rPr lang="ru-RU" sz="1800" dirty="0" smtClean="0">
                <a:solidFill>
                  <a:schemeClr val="tx1"/>
                </a:solidFill>
              </a:rPr>
              <a:t>формирована комфортная среда для гостей и жителей города.</a:t>
            </a: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4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062664" cy="720079"/>
          </a:xfrm>
        </p:spPr>
        <p:txBody>
          <a:bodyPr>
            <a:normAutofit/>
          </a:bodyPr>
          <a:lstStyle/>
          <a:p>
            <a:r>
              <a:rPr lang="ru-RU" altLang="x-none" sz="2000" b="1" dirty="0" smtClean="0">
                <a:latin typeface="Humanist 521 BT Extra Bold" pitchFamily="34" charset="-18"/>
              </a:rPr>
              <a:t>Город Гороховец (Владимирская область).</a:t>
            </a:r>
            <a:br>
              <a:rPr lang="ru-RU" altLang="x-none" sz="2000" b="1" dirty="0" smtClean="0">
                <a:latin typeface="Humanist 521 BT Extra Bold" pitchFamily="34" charset="-18"/>
              </a:rPr>
            </a:br>
            <a:r>
              <a:rPr lang="ru-RU" altLang="x-none" sz="2000" b="1" dirty="0" smtClean="0">
                <a:latin typeface="Humanist 521 BT Extra Bold" pitchFamily="34" charset="-18"/>
              </a:rPr>
              <a:t> Справочная информация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200800" cy="5184576"/>
          </a:xfrm>
        </p:spPr>
        <p:txBody>
          <a:bodyPr>
            <a:normAutofit fontScale="70000" lnSpcReduction="20000"/>
          </a:bodyPr>
          <a:lstStyle/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Город расположен на реке </a:t>
            </a:r>
            <a:r>
              <a:rPr lang="ru-RU" sz="2600" dirty="0" err="1" smtClean="0">
                <a:solidFill>
                  <a:schemeClr val="tx1"/>
                </a:solidFill>
              </a:rPr>
              <a:t>Клязьма</a:t>
            </a:r>
            <a:r>
              <a:rPr lang="ru-RU" sz="2600" dirty="0" smtClean="0">
                <a:solidFill>
                  <a:schemeClr val="tx1"/>
                </a:solidFill>
              </a:rPr>
              <a:t>, в 145 км от областного центра г. Владимира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Проходит федеральная автомобильная трасса М7 «Волга», в 12 км находится ж/д станция «Гороховец»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Отдаленность 335 км от Москвы, 80 км от Нижнего Новгорода</a:t>
            </a:r>
          </a:p>
          <a:p>
            <a:pPr algn="l">
              <a:spcBef>
                <a:spcPts val="0"/>
              </a:spcBef>
            </a:pPr>
            <a:r>
              <a:rPr lang="ru-RU" sz="26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Численность населения на 01.01.2014 – 13 326 чел 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Город основан в</a:t>
            </a:r>
            <a:r>
              <a:rPr lang="en-US" sz="2600" dirty="0">
                <a:solidFill>
                  <a:schemeClr val="tx1"/>
                </a:solidFill>
              </a:rPr>
              <a:t> </a:t>
            </a:r>
            <a:r>
              <a:rPr lang="en-US" sz="2600" dirty="0" smtClean="0">
                <a:solidFill>
                  <a:schemeClr val="tx1"/>
                </a:solidFill>
              </a:rPr>
              <a:t>XII </a:t>
            </a:r>
            <a:r>
              <a:rPr lang="ru-RU" sz="2600" dirty="0" smtClean="0">
                <a:solidFill>
                  <a:schemeClr val="tx1"/>
                </a:solidFill>
              </a:rPr>
              <a:t>веке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76 объектов культурного наследия, в </a:t>
            </a:r>
            <a:r>
              <a:rPr lang="ru-RU" sz="2600" dirty="0" err="1" smtClean="0">
                <a:solidFill>
                  <a:schemeClr val="tx1"/>
                </a:solidFill>
              </a:rPr>
              <a:t>т.ч</a:t>
            </a:r>
            <a:r>
              <a:rPr lang="ru-RU" sz="2600" dirty="0" smtClean="0">
                <a:solidFill>
                  <a:schemeClr val="tx1"/>
                </a:solidFill>
              </a:rPr>
              <a:t>. 18 федеральных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7 из 17 сохранившихся в России памятников каменной жилой архитектуры </a:t>
            </a:r>
            <a:r>
              <a:rPr lang="en-US" sz="2600" dirty="0" smtClean="0">
                <a:solidFill>
                  <a:schemeClr val="tx1"/>
                </a:solidFill>
              </a:rPr>
              <a:t>XVII </a:t>
            </a:r>
            <a:r>
              <a:rPr lang="ru-RU" sz="2600" dirty="0" smtClean="0">
                <a:solidFill>
                  <a:schemeClr val="tx1"/>
                </a:solidFill>
              </a:rPr>
              <a:t>века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Является частью маршрута малого Золотого кольца России</a:t>
            </a:r>
          </a:p>
          <a:p>
            <a:pPr algn="l">
              <a:spcBef>
                <a:spcPts val="0"/>
              </a:spcBef>
            </a:pPr>
            <a:endParaRPr lang="ru-RU" sz="26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</a:rPr>
              <a:t>Неповторимый образ старинного русского города – торгового центра с середины </a:t>
            </a:r>
            <a:r>
              <a:rPr lang="en-US" sz="2600" dirty="0" smtClean="0">
                <a:solidFill>
                  <a:schemeClr val="tx1"/>
                </a:solidFill>
              </a:rPr>
              <a:t>XVII</a:t>
            </a:r>
            <a:r>
              <a:rPr lang="ru-RU" sz="2600" dirty="0" smtClean="0">
                <a:solidFill>
                  <a:schemeClr val="tx1"/>
                </a:solidFill>
              </a:rPr>
              <a:t> века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94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1747</TotalTime>
  <Words>2841</Words>
  <Application>Microsoft Office PowerPoint</Application>
  <PresentationFormat>Экран (4:3)</PresentationFormat>
  <Paragraphs>356</Paragraphs>
  <Slides>32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think-cell Slide</vt:lpstr>
      <vt:lpstr>Презентация PowerPoint</vt:lpstr>
      <vt:lpstr>Город Выборг (Ленинградская область).  Справочная информация </vt:lpstr>
      <vt:lpstr>Подпроекты города Выборга</vt:lpstr>
      <vt:lpstr>Подпроект «Создание на основе фрагмента городской структуры центра культурно-туристического развития исторического поселения». </vt:lpstr>
      <vt:lpstr>Подпроект «Создание на основе фрагмента городской структуры центра культурно-туристического развития исторического поселения». Фрагмент городской структуры «Квартал Сета Солберга»</vt:lpstr>
      <vt:lpstr>Презентация PowerPoint</vt:lpstr>
      <vt:lpstr>Подпроект «Создание на основе фрагмента городской структуры центра культурно-туристического развития  исторического поселения»</vt:lpstr>
      <vt:lpstr>Подпроект «Система туристической навигации» </vt:lpstr>
      <vt:lpstr>Город Гороховец (Владимирская область).  Справочная информация </vt:lpstr>
      <vt:lpstr>Подпроекты города Гороховца</vt:lpstr>
      <vt:lpstr>Подпроект «Создание на основе фрагмента городской структуры центра культурно-туристического развития исторического поселения». </vt:lpstr>
      <vt:lpstr>Подпроект «Создание на основе фрагмента городской структуры центра культурно-туристического развития исторического поселения». Фрагмент городской структуры «Посад»</vt:lpstr>
      <vt:lpstr>Презентация PowerPoint</vt:lpstr>
      <vt:lpstr>Подпроект «Создание на основе фрагмента городской структуры центра культурно-туристического развития  исторического поселения»</vt:lpstr>
      <vt:lpstr>Подпроект «Туристско-информационный центр  Гороховецкого района» </vt:lpstr>
      <vt:lpstr>Подпроект «Система туристической навигации  и информирования туристов» </vt:lpstr>
      <vt:lpstr>Город Торжок (Тверская область).  Справочная информация </vt:lpstr>
      <vt:lpstr>Подпроекты города Торжка</vt:lpstr>
      <vt:lpstr>Подпроект «Создание на основе фрагмента городской структуры центра культурно-туристического развития исторического поселения». </vt:lpstr>
      <vt:lpstr>Подпроект «Создание на основе фрагмента городской структуры центра культурно-туристического развития исторического поселения». Фрагмент городской структуры «Путевой дворец»</vt:lpstr>
      <vt:lpstr>Презентация PowerPoint</vt:lpstr>
      <vt:lpstr>Подпроект «Создание на основе фрагмента городской структуры центра культурно-туристического развития  исторического поселения»</vt:lpstr>
      <vt:lpstr>Подпроект «Создание туристского информационного центра» </vt:lpstr>
      <vt:lpstr>Подпроект «Развитие инструментов туристической навигации» </vt:lpstr>
      <vt:lpstr>Город Чистополь (Республика Татарстан).  Справочная информация </vt:lpstr>
      <vt:lpstr>Подпроекты города Чистополя</vt:lpstr>
      <vt:lpstr>Подпроект «Создание на основе фрагмента городской структуры центра культурно-туристического развития исторического поселения». </vt:lpstr>
      <vt:lpstr>Подпроект «Создание на основе фрагмента городской структуры центра культурно-туристического развития исторического поселения».  Фрагмент городской структуры «Достопримечательное место  «Исторический центр Чистополя» </vt:lpstr>
      <vt:lpstr>Презентация PowerPoint</vt:lpstr>
      <vt:lpstr>Подпроект «Создание на основе фрагмента городской структуры центра культурно-туристического развития  исторического поселения»</vt:lpstr>
      <vt:lpstr>Подпроект «Совершенствование системы  туристической информации и навигации» </vt:lpstr>
      <vt:lpstr>Подпроект «Модернизация и оснащение  туристско- информационного центра» </vt:lpstr>
    </vt:vector>
  </TitlesOfParts>
  <Company>FISP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Бродская</dc:creator>
  <cp:lastModifiedBy>Юлия Бродская</cp:lastModifiedBy>
  <cp:revision>170</cp:revision>
  <cp:lastPrinted>2016-06-27T10:24:02Z</cp:lastPrinted>
  <dcterms:created xsi:type="dcterms:W3CDTF">2016-04-18T11:55:51Z</dcterms:created>
  <dcterms:modified xsi:type="dcterms:W3CDTF">2016-08-29T12:00:46Z</dcterms:modified>
</cp:coreProperties>
</file>