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257" r:id="rId3"/>
    <p:sldId id="258" r:id="rId4"/>
    <p:sldId id="277" r:id="rId5"/>
    <p:sldId id="259" r:id="rId6"/>
    <p:sldId id="260" r:id="rId7"/>
    <p:sldId id="261" r:id="rId8"/>
    <p:sldId id="262" r:id="rId9"/>
    <p:sldId id="288" r:id="rId10"/>
    <p:sldId id="263" r:id="rId11"/>
    <p:sldId id="264" r:id="rId12"/>
    <p:sldId id="276" r:id="rId13"/>
    <p:sldId id="265" r:id="rId14"/>
    <p:sldId id="266" r:id="rId15"/>
    <p:sldId id="267" r:id="rId16"/>
    <p:sldId id="268" r:id="rId17"/>
    <p:sldId id="269" r:id="rId18"/>
    <p:sldId id="270" r:id="rId19"/>
    <p:sldId id="271" r:id="rId20"/>
    <p:sldId id="284" r:id="rId21"/>
    <p:sldId id="285" r:id="rId22"/>
    <p:sldId id="286" r:id="rId23"/>
    <p:sldId id="278" r:id="rId24"/>
    <p:sldId id="283" r:id="rId25"/>
    <p:sldId id="287" r:id="rId26"/>
    <p:sldId id="272" r:id="rId27"/>
    <p:sldId id="273" r:id="rId28"/>
    <p:sldId id="279" r:id="rId29"/>
    <p:sldId id="274" r:id="rId30"/>
    <p:sldId id="275" r:id="rId31"/>
    <p:sldId id="282" r:id="rId32"/>
  </p:sldIdLst>
  <p:sldSz cx="9906000" cy="6858000" type="A4"/>
  <p:notesSz cx="6858000" cy="9144000"/>
  <p:defaultTextStyle>
    <a:defPPr>
      <a:defRPr lang="ru-RU"/>
    </a:defPPr>
    <a:lvl1pPr marL="0" algn="l" defTabSz="1072866" rtl="0" eaLnBrk="1" latinLnBrk="0" hangingPunct="1">
      <a:defRPr sz="2100" kern="1200">
        <a:solidFill>
          <a:schemeClr val="tx1"/>
        </a:solidFill>
        <a:latin typeface="+mn-lt"/>
        <a:ea typeface="+mn-ea"/>
        <a:cs typeface="+mn-cs"/>
      </a:defRPr>
    </a:lvl1pPr>
    <a:lvl2pPr marL="536433" algn="l" defTabSz="1072866" rtl="0" eaLnBrk="1" latinLnBrk="0" hangingPunct="1">
      <a:defRPr sz="2100" kern="1200">
        <a:solidFill>
          <a:schemeClr val="tx1"/>
        </a:solidFill>
        <a:latin typeface="+mn-lt"/>
        <a:ea typeface="+mn-ea"/>
        <a:cs typeface="+mn-cs"/>
      </a:defRPr>
    </a:lvl2pPr>
    <a:lvl3pPr marL="1072866" algn="l" defTabSz="1072866" rtl="0" eaLnBrk="1" latinLnBrk="0" hangingPunct="1">
      <a:defRPr sz="2100" kern="1200">
        <a:solidFill>
          <a:schemeClr val="tx1"/>
        </a:solidFill>
        <a:latin typeface="+mn-lt"/>
        <a:ea typeface="+mn-ea"/>
        <a:cs typeface="+mn-cs"/>
      </a:defRPr>
    </a:lvl3pPr>
    <a:lvl4pPr marL="1609298" algn="l" defTabSz="1072866" rtl="0" eaLnBrk="1" latinLnBrk="0" hangingPunct="1">
      <a:defRPr sz="2100" kern="1200">
        <a:solidFill>
          <a:schemeClr val="tx1"/>
        </a:solidFill>
        <a:latin typeface="+mn-lt"/>
        <a:ea typeface="+mn-ea"/>
        <a:cs typeface="+mn-cs"/>
      </a:defRPr>
    </a:lvl4pPr>
    <a:lvl5pPr marL="2145731" algn="l" defTabSz="1072866" rtl="0" eaLnBrk="1" latinLnBrk="0" hangingPunct="1">
      <a:defRPr sz="2100" kern="1200">
        <a:solidFill>
          <a:schemeClr val="tx1"/>
        </a:solidFill>
        <a:latin typeface="+mn-lt"/>
        <a:ea typeface="+mn-ea"/>
        <a:cs typeface="+mn-cs"/>
      </a:defRPr>
    </a:lvl5pPr>
    <a:lvl6pPr marL="2682164" algn="l" defTabSz="1072866" rtl="0" eaLnBrk="1" latinLnBrk="0" hangingPunct="1">
      <a:defRPr sz="2100" kern="1200">
        <a:solidFill>
          <a:schemeClr val="tx1"/>
        </a:solidFill>
        <a:latin typeface="+mn-lt"/>
        <a:ea typeface="+mn-ea"/>
        <a:cs typeface="+mn-cs"/>
      </a:defRPr>
    </a:lvl6pPr>
    <a:lvl7pPr marL="3218597" algn="l" defTabSz="1072866" rtl="0" eaLnBrk="1" latinLnBrk="0" hangingPunct="1">
      <a:defRPr sz="2100" kern="1200">
        <a:solidFill>
          <a:schemeClr val="tx1"/>
        </a:solidFill>
        <a:latin typeface="+mn-lt"/>
        <a:ea typeface="+mn-ea"/>
        <a:cs typeface="+mn-cs"/>
      </a:defRPr>
    </a:lvl7pPr>
    <a:lvl8pPr marL="3755029" algn="l" defTabSz="1072866" rtl="0" eaLnBrk="1" latinLnBrk="0" hangingPunct="1">
      <a:defRPr sz="2100" kern="1200">
        <a:solidFill>
          <a:schemeClr val="tx1"/>
        </a:solidFill>
        <a:latin typeface="+mn-lt"/>
        <a:ea typeface="+mn-ea"/>
        <a:cs typeface="+mn-cs"/>
      </a:defRPr>
    </a:lvl8pPr>
    <a:lvl9pPr marL="4291462" algn="l" defTabSz="107286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EE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37" autoAdjust="0"/>
    <p:restoredTop sz="91489" autoAdjust="0"/>
  </p:normalViewPr>
  <p:slideViewPr>
    <p:cSldViewPr>
      <p:cViewPr varScale="1">
        <p:scale>
          <a:sx n="85" d="100"/>
          <a:sy n="85" d="100"/>
        </p:scale>
        <p:origin x="-1464" y="-90"/>
      </p:cViewPr>
      <p:guideLst>
        <p:guide orient="horz" pos="2160"/>
        <p:guide pos="3120"/>
      </p:guideLst>
    </p:cSldViewPr>
  </p:slideViewPr>
  <p:outlineViewPr>
    <p:cViewPr>
      <p:scale>
        <a:sx n="33" d="100"/>
        <a:sy n="33" d="100"/>
      </p:scale>
      <p:origin x="0" y="47376"/>
    </p:cViewPr>
  </p:outlin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D3C6558-5291-4C5C-8989-D64BAA7CA7D8}" type="datetimeFigureOut">
              <a:rPr lang="ru-RU" smtClean="0"/>
              <a:t>26.06.2014</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62DC380-39F6-4903-B7CE-7DE0125BBC61}" type="slidenum">
              <a:rPr lang="ru-RU" smtClean="0"/>
              <a:t>‹#›</a:t>
            </a:fld>
            <a:endParaRPr lang="ru-RU"/>
          </a:p>
        </p:txBody>
      </p:sp>
    </p:spTree>
    <p:extLst>
      <p:ext uri="{BB962C8B-B14F-4D97-AF65-F5344CB8AC3E}">
        <p14:creationId xmlns:p14="http://schemas.microsoft.com/office/powerpoint/2010/main" val="38117088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570A39-E87E-4987-87EA-C99BE114E4ED}" type="datetimeFigureOut">
              <a:rPr lang="ru-RU" smtClean="0"/>
              <a:t>26.06.2014</a:t>
            </a:fld>
            <a:endParaRPr lang="ru-RU"/>
          </a:p>
        </p:txBody>
      </p:sp>
      <p:sp>
        <p:nvSpPr>
          <p:cNvPr id="4" name="Образ слайда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011EA1-6C04-4118-8601-A7121086DFCB}" type="slidenum">
              <a:rPr lang="ru-RU" smtClean="0"/>
              <a:t>‹#›</a:t>
            </a:fld>
            <a:endParaRPr lang="ru-RU"/>
          </a:p>
        </p:txBody>
      </p:sp>
    </p:spTree>
    <p:extLst>
      <p:ext uri="{BB962C8B-B14F-4D97-AF65-F5344CB8AC3E}">
        <p14:creationId xmlns:p14="http://schemas.microsoft.com/office/powerpoint/2010/main" val="2374837326"/>
      </p:ext>
    </p:extLst>
  </p:cSld>
  <p:clrMap bg1="lt1" tx1="dk1" bg2="lt2" tx2="dk2" accent1="accent1" accent2="accent2" accent3="accent3" accent4="accent4" accent5="accent5" accent6="accent6" hlink="hlink" folHlink="folHlink"/>
  <p:hf hdr="0" ftr="0" dt="0"/>
  <p:notesStyle>
    <a:lvl1pPr marL="0" algn="l" defTabSz="1072866" rtl="0" eaLnBrk="1" latinLnBrk="0" hangingPunct="1">
      <a:defRPr sz="1400" kern="1200">
        <a:solidFill>
          <a:schemeClr val="tx1"/>
        </a:solidFill>
        <a:latin typeface="+mn-lt"/>
        <a:ea typeface="+mn-ea"/>
        <a:cs typeface="+mn-cs"/>
      </a:defRPr>
    </a:lvl1pPr>
    <a:lvl2pPr marL="536433" algn="l" defTabSz="1072866" rtl="0" eaLnBrk="1" latinLnBrk="0" hangingPunct="1">
      <a:defRPr sz="1400" kern="1200">
        <a:solidFill>
          <a:schemeClr val="tx1"/>
        </a:solidFill>
        <a:latin typeface="+mn-lt"/>
        <a:ea typeface="+mn-ea"/>
        <a:cs typeface="+mn-cs"/>
      </a:defRPr>
    </a:lvl2pPr>
    <a:lvl3pPr marL="1072866" algn="l" defTabSz="1072866" rtl="0" eaLnBrk="1" latinLnBrk="0" hangingPunct="1">
      <a:defRPr sz="1400" kern="1200">
        <a:solidFill>
          <a:schemeClr val="tx1"/>
        </a:solidFill>
        <a:latin typeface="+mn-lt"/>
        <a:ea typeface="+mn-ea"/>
        <a:cs typeface="+mn-cs"/>
      </a:defRPr>
    </a:lvl3pPr>
    <a:lvl4pPr marL="1609298" algn="l" defTabSz="1072866" rtl="0" eaLnBrk="1" latinLnBrk="0" hangingPunct="1">
      <a:defRPr sz="1400" kern="1200">
        <a:solidFill>
          <a:schemeClr val="tx1"/>
        </a:solidFill>
        <a:latin typeface="+mn-lt"/>
        <a:ea typeface="+mn-ea"/>
        <a:cs typeface="+mn-cs"/>
      </a:defRPr>
    </a:lvl4pPr>
    <a:lvl5pPr marL="2145731" algn="l" defTabSz="1072866" rtl="0" eaLnBrk="1" latinLnBrk="0" hangingPunct="1">
      <a:defRPr sz="1400" kern="1200">
        <a:solidFill>
          <a:schemeClr val="tx1"/>
        </a:solidFill>
        <a:latin typeface="+mn-lt"/>
        <a:ea typeface="+mn-ea"/>
        <a:cs typeface="+mn-cs"/>
      </a:defRPr>
    </a:lvl5pPr>
    <a:lvl6pPr marL="2682164" algn="l" defTabSz="1072866" rtl="0" eaLnBrk="1" latinLnBrk="0" hangingPunct="1">
      <a:defRPr sz="1400" kern="1200">
        <a:solidFill>
          <a:schemeClr val="tx1"/>
        </a:solidFill>
        <a:latin typeface="+mn-lt"/>
        <a:ea typeface="+mn-ea"/>
        <a:cs typeface="+mn-cs"/>
      </a:defRPr>
    </a:lvl6pPr>
    <a:lvl7pPr marL="3218597" algn="l" defTabSz="1072866" rtl="0" eaLnBrk="1" latinLnBrk="0" hangingPunct="1">
      <a:defRPr sz="1400" kern="1200">
        <a:solidFill>
          <a:schemeClr val="tx1"/>
        </a:solidFill>
        <a:latin typeface="+mn-lt"/>
        <a:ea typeface="+mn-ea"/>
        <a:cs typeface="+mn-cs"/>
      </a:defRPr>
    </a:lvl7pPr>
    <a:lvl8pPr marL="3755029" algn="l" defTabSz="1072866" rtl="0" eaLnBrk="1" latinLnBrk="0" hangingPunct="1">
      <a:defRPr sz="1400" kern="1200">
        <a:solidFill>
          <a:schemeClr val="tx1"/>
        </a:solidFill>
        <a:latin typeface="+mn-lt"/>
        <a:ea typeface="+mn-ea"/>
        <a:cs typeface="+mn-cs"/>
      </a:defRPr>
    </a:lvl8pPr>
    <a:lvl9pPr marL="4291462" algn="l" defTabSz="107286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5011EA1-6C04-4118-8601-A7121086DFCB}" type="slidenum">
              <a:rPr lang="ru-RU" smtClean="0"/>
              <a:t>1</a:t>
            </a:fld>
            <a:endParaRPr lang="ru-RU"/>
          </a:p>
        </p:txBody>
      </p:sp>
    </p:spTree>
    <p:extLst>
      <p:ext uri="{BB962C8B-B14F-4D97-AF65-F5344CB8AC3E}">
        <p14:creationId xmlns:p14="http://schemas.microsoft.com/office/powerpoint/2010/main" val="2675458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5011EA1-6C04-4118-8601-A7121086DFCB}" type="slidenum">
              <a:rPr lang="ru-RU" smtClean="0"/>
              <a:t>29</a:t>
            </a:fld>
            <a:endParaRPr lang="ru-RU"/>
          </a:p>
        </p:txBody>
      </p:sp>
    </p:spTree>
    <p:extLst>
      <p:ext uri="{BB962C8B-B14F-4D97-AF65-F5344CB8AC3E}">
        <p14:creationId xmlns:p14="http://schemas.microsoft.com/office/powerpoint/2010/main" val="3675899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solidFill>
                  <a:srgbClr val="FF0000"/>
                </a:solidFill>
              </a:rPr>
              <a:t>Заменить фото!!!!</a:t>
            </a:r>
            <a:endParaRPr lang="ru-RU" dirty="0">
              <a:solidFill>
                <a:srgbClr val="FF0000"/>
              </a:solidFill>
            </a:endParaRPr>
          </a:p>
        </p:txBody>
      </p:sp>
      <p:sp>
        <p:nvSpPr>
          <p:cNvPr id="4" name="Номер слайда 3"/>
          <p:cNvSpPr>
            <a:spLocks noGrp="1"/>
          </p:cNvSpPr>
          <p:nvPr>
            <p:ph type="sldNum" sz="quarter" idx="10"/>
          </p:nvPr>
        </p:nvSpPr>
        <p:spPr/>
        <p:txBody>
          <a:bodyPr/>
          <a:lstStyle/>
          <a:p>
            <a:fld id="{75011EA1-6C04-4118-8601-A7121086DFCB}" type="slidenum">
              <a:rPr lang="ru-RU" smtClean="0"/>
              <a:t>6</a:t>
            </a:fld>
            <a:endParaRPr lang="ru-RU"/>
          </a:p>
        </p:txBody>
      </p:sp>
    </p:spTree>
    <p:extLst>
      <p:ext uri="{BB962C8B-B14F-4D97-AF65-F5344CB8AC3E}">
        <p14:creationId xmlns:p14="http://schemas.microsoft.com/office/powerpoint/2010/main" val="1063369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5011EA1-6C04-4118-8601-A7121086DFCB}" type="slidenum">
              <a:rPr lang="ru-RU" smtClean="0"/>
              <a:t>7</a:t>
            </a:fld>
            <a:endParaRPr lang="ru-RU"/>
          </a:p>
        </p:txBody>
      </p:sp>
    </p:spTree>
    <p:extLst>
      <p:ext uri="{BB962C8B-B14F-4D97-AF65-F5344CB8AC3E}">
        <p14:creationId xmlns:p14="http://schemas.microsoft.com/office/powerpoint/2010/main" val="395920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solidFill>
                <a:srgbClr val="FF0000"/>
              </a:solidFill>
            </a:endParaRPr>
          </a:p>
        </p:txBody>
      </p:sp>
      <p:sp>
        <p:nvSpPr>
          <p:cNvPr id="4" name="Номер слайда 3"/>
          <p:cNvSpPr>
            <a:spLocks noGrp="1"/>
          </p:cNvSpPr>
          <p:nvPr>
            <p:ph type="sldNum" sz="quarter" idx="10"/>
          </p:nvPr>
        </p:nvSpPr>
        <p:spPr/>
        <p:txBody>
          <a:bodyPr/>
          <a:lstStyle/>
          <a:p>
            <a:fld id="{75011EA1-6C04-4118-8601-A7121086DFCB}" type="slidenum">
              <a:rPr lang="ru-RU" smtClean="0"/>
              <a:t>8</a:t>
            </a:fld>
            <a:endParaRPr lang="ru-RU"/>
          </a:p>
        </p:txBody>
      </p:sp>
    </p:spTree>
    <p:extLst>
      <p:ext uri="{BB962C8B-B14F-4D97-AF65-F5344CB8AC3E}">
        <p14:creationId xmlns:p14="http://schemas.microsoft.com/office/powerpoint/2010/main" val="3352975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Текст расположить по порядку:</a:t>
            </a:r>
          </a:p>
          <a:p>
            <a:r>
              <a:rPr lang="ru-RU" dirty="0" smtClean="0"/>
              <a:t>1) П</a:t>
            </a:r>
            <a:endParaRPr lang="ru-RU" dirty="0"/>
          </a:p>
        </p:txBody>
      </p:sp>
      <p:sp>
        <p:nvSpPr>
          <p:cNvPr id="4" name="Номер слайда 3"/>
          <p:cNvSpPr>
            <a:spLocks noGrp="1"/>
          </p:cNvSpPr>
          <p:nvPr>
            <p:ph type="sldNum" sz="quarter" idx="10"/>
          </p:nvPr>
        </p:nvSpPr>
        <p:spPr/>
        <p:txBody>
          <a:bodyPr/>
          <a:lstStyle/>
          <a:p>
            <a:fld id="{75011EA1-6C04-4118-8601-A7121086DFCB}" type="slidenum">
              <a:rPr lang="ru-RU" smtClean="0"/>
              <a:t>10</a:t>
            </a:fld>
            <a:endParaRPr lang="ru-RU"/>
          </a:p>
        </p:txBody>
      </p:sp>
    </p:spTree>
    <p:extLst>
      <p:ext uri="{BB962C8B-B14F-4D97-AF65-F5344CB8AC3E}">
        <p14:creationId xmlns:p14="http://schemas.microsoft.com/office/powerpoint/2010/main" val="2322648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Изменение текста, добавление текста (см. прилож. Файл)</a:t>
            </a:r>
            <a:endParaRPr lang="ru-RU" dirty="0"/>
          </a:p>
        </p:txBody>
      </p:sp>
      <p:sp>
        <p:nvSpPr>
          <p:cNvPr id="4" name="Номер слайда 3"/>
          <p:cNvSpPr>
            <a:spLocks noGrp="1"/>
          </p:cNvSpPr>
          <p:nvPr>
            <p:ph type="sldNum" sz="quarter" idx="10"/>
          </p:nvPr>
        </p:nvSpPr>
        <p:spPr/>
        <p:txBody>
          <a:bodyPr/>
          <a:lstStyle/>
          <a:p>
            <a:fld id="{75011EA1-6C04-4118-8601-A7121086DFCB}" type="slidenum">
              <a:rPr lang="ru-RU" smtClean="0"/>
              <a:t>11</a:t>
            </a:fld>
            <a:endParaRPr lang="ru-RU"/>
          </a:p>
        </p:txBody>
      </p:sp>
    </p:spTree>
    <p:extLst>
      <p:ext uri="{BB962C8B-B14F-4D97-AF65-F5344CB8AC3E}">
        <p14:creationId xmlns:p14="http://schemas.microsoft.com/office/powerpoint/2010/main" val="2564047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r>
              <a:rPr lang="ru-RU" dirty="0" smtClean="0"/>
              <a:t>Вставить фото нынешнего состояния</a:t>
            </a:r>
            <a:endParaRPr lang="ru-RU" dirty="0"/>
          </a:p>
        </p:txBody>
      </p:sp>
      <p:sp>
        <p:nvSpPr>
          <p:cNvPr id="4" name="Номер слайда 3"/>
          <p:cNvSpPr>
            <a:spLocks noGrp="1"/>
          </p:cNvSpPr>
          <p:nvPr>
            <p:ph type="sldNum" sz="quarter" idx="10"/>
          </p:nvPr>
        </p:nvSpPr>
        <p:spPr/>
        <p:txBody>
          <a:bodyPr/>
          <a:lstStyle/>
          <a:p>
            <a:fld id="{75011EA1-6C04-4118-8601-A7121086DFCB}" type="slidenum">
              <a:rPr lang="ru-RU" smtClean="0"/>
              <a:t>13</a:t>
            </a:fld>
            <a:endParaRPr lang="ru-RU"/>
          </a:p>
        </p:txBody>
      </p:sp>
    </p:spTree>
    <p:extLst>
      <p:ext uri="{BB962C8B-B14F-4D97-AF65-F5344CB8AC3E}">
        <p14:creationId xmlns:p14="http://schemas.microsoft.com/office/powerpoint/2010/main" val="20944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5011EA1-6C04-4118-8601-A7121086DFCB}" type="slidenum">
              <a:rPr lang="ru-RU" smtClean="0"/>
              <a:t>15</a:t>
            </a:fld>
            <a:endParaRPr lang="ru-RU"/>
          </a:p>
        </p:txBody>
      </p:sp>
    </p:spTree>
    <p:extLst>
      <p:ext uri="{BB962C8B-B14F-4D97-AF65-F5344CB8AC3E}">
        <p14:creationId xmlns:p14="http://schemas.microsoft.com/office/powerpoint/2010/main" val="1955430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pPr indent="0" algn="just"/>
            <a:r>
              <a:rPr lang="ru-RU" sz="1400" i="1" dirty="0" smtClean="0"/>
              <a:t>Качество атмосферного воздуха ,при выполнении мероприятий по охране окружающей среды от негативного воздействия на атмосферный воздух, соответствует требуемым санитарно-гигиеническим нормативам для населенных мест.</a:t>
            </a:r>
            <a:endParaRPr lang="ru-RU" sz="1400" i="1" dirty="0"/>
          </a:p>
        </p:txBody>
      </p:sp>
      <p:sp>
        <p:nvSpPr>
          <p:cNvPr id="4" name="Номер слайда 3"/>
          <p:cNvSpPr>
            <a:spLocks noGrp="1"/>
          </p:cNvSpPr>
          <p:nvPr>
            <p:ph type="sldNum" sz="quarter" idx="10"/>
          </p:nvPr>
        </p:nvSpPr>
        <p:spPr/>
        <p:txBody>
          <a:bodyPr/>
          <a:lstStyle/>
          <a:p>
            <a:fld id="{75011EA1-6C04-4118-8601-A7121086DFCB}" type="slidenum">
              <a:rPr lang="ru-RU" smtClean="0"/>
              <a:t>19</a:t>
            </a:fld>
            <a:endParaRPr lang="ru-RU"/>
          </a:p>
        </p:txBody>
      </p:sp>
    </p:spTree>
    <p:extLst>
      <p:ext uri="{BB962C8B-B14F-4D97-AF65-F5344CB8AC3E}">
        <p14:creationId xmlns:p14="http://schemas.microsoft.com/office/powerpoint/2010/main" val="1695885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8"/>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36433" indent="0" algn="ctr">
              <a:buNone/>
              <a:defRPr>
                <a:solidFill>
                  <a:schemeClr val="tx1">
                    <a:tint val="75000"/>
                  </a:schemeClr>
                </a:solidFill>
              </a:defRPr>
            </a:lvl2pPr>
            <a:lvl3pPr marL="1072866" indent="0" algn="ctr">
              <a:buNone/>
              <a:defRPr>
                <a:solidFill>
                  <a:schemeClr val="tx1">
                    <a:tint val="75000"/>
                  </a:schemeClr>
                </a:solidFill>
              </a:defRPr>
            </a:lvl3pPr>
            <a:lvl4pPr marL="1609298" indent="0" algn="ctr">
              <a:buNone/>
              <a:defRPr>
                <a:solidFill>
                  <a:schemeClr val="tx1">
                    <a:tint val="75000"/>
                  </a:schemeClr>
                </a:solidFill>
              </a:defRPr>
            </a:lvl4pPr>
            <a:lvl5pPr marL="2145731" indent="0" algn="ctr">
              <a:buNone/>
              <a:defRPr>
                <a:solidFill>
                  <a:schemeClr val="tx1">
                    <a:tint val="75000"/>
                  </a:schemeClr>
                </a:solidFill>
              </a:defRPr>
            </a:lvl5pPr>
            <a:lvl6pPr marL="2682164" indent="0" algn="ctr">
              <a:buNone/>
              <a:defRPr>
                <a:solidFill>
                  <a:schemeClr val="tx1">
                    <a:tint val="75000"/>
                  </a:schemeClr>
                </a:solidFill>
              </a:defRPr>
            </a:lvl6pPr>
            <a:lvl7pPr marL="3218597" indent="0" algn="ctr">
              <a:buNone/>
              <a:defRPr>
                <a:solidFill>
                  <a:schemeClr val="tx1">
                    <a:tint val="75000"/>
                  </a:schemeClr>
                </a:solidFill>
              </a:defRPr>
            </a:lvl7pPr>
            <a:lvl8pPr marL="3755029" indent="0" algn="ctr">
              <a:buNone/>
              <a:defRPr>
                <a:solidFill>
                  <a:schemeClr val="tx1">
                    <a:tint val="75000"/>
                  </a:schemeClr>
                </a:solidFill>
              </a:defRPr>
            </a:lvl8pPr>
            <a:lvl9pPr marL="4291462"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7B8D851-5ED2-4D25-A307-604705858D02}" type="datetime1">
              <a:rPr lang="ru-RU" smtClean="0"/>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7B84CD-1415-4474-A92B-72EAEE04740C}" type="datetime1">
              <a:rPr lang="ru-RU" smtClean="0"/>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0"/>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0" y="274640"/>
            <a:ext cx="65214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259316D-2310-4BC8-81C5-B3BA3AC888B1}" type="datetime1">
              <a:rPr lang="ru-RU" smtClean="0"/>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178ECF6-DF42-4E4D-8336-EC9D3192CCF3}" type="datetime1">
              <a:rPr lang="ru-RU" smtClean="0"/>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7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36433" indent="0">
              <a:buNone/>
              <a:defRPr sz="2100">
                <a:solidFill>
                  <a:schemeClr val="tx1">
                    <a:tint val="75000"/>
                  </a:schemeClr>
                </a:solidFill>
              </a:defRPr>
            </a:lvl2pPr>
            <a:lvl3pPr marL="1072866" indent="0">
              <a:buNone/>
              <a:defRPr sz="1900">
                <a:solidFill>
                  <a:schemeClr val="tx1">
                    <a:tint val="75000"/>
                  </a:schemeClr>
                </a:solidFill>
              </a:defRPr>
            </a:lvl3pPr>
            <a:lvl4pPr marL="1609298" indent="0">
              <a:buNone/>
              <a:defRPr sz="1600">
                <a:solidFill>
                  <a:schemeClr val="tx1">
                    <a:tint val="75000"/>
                  </a:schemeClr>
                </a:solidFill>
              </a:defRPr>
            </a:lvl4pPr>
            <a:lvl5pPr marL="2145731" indent="0">
              <a:buNone/>
              <a:defRPr sz="1600">
                <a:solidFill>
                  <a:schemeClr val="tx1">
                    <a:tint val="75000"/>
                  </a:schemeClr>
                </a:solidFill>
              </a:defRPr>
            </a:lvl5pPr>
            <a:lvl6pPr marL="2682164" indent="0">
              <a:buNone/>
              <a:defRPr sz="1600">
                <a:solidFill>
                  <a:schemeClr val="tx1">
                    <a:tint val="75000"/>
                  </a:schemeClr>
                </a:solidFill>
              </a:defRPr>
            </a:lvl6pPr>
            <a:lvl7pPr marL="3218597" indent="0">
              <a:buNone/>
              <a:defRPr sz="1600">
                <a:solidFill>
                  <a:schemeClr val="tx1">
                    <a:tint val="75000"/>
                  </a:schemeClr>
                </a:solidFill>
              </a:defRPr>
            </a:lvl7pPr>
            <a:lvl8pPr marL="3755029" indent="0">
              <a:buNone/>
              <a:defRPr sz="1600">
                <a:solidFill>
                  <a:schemeClr val="tx1">
                    <a:tint val="75000"/>
                  </a:schemeClr>
                </a:solidFill>
              </a:defRPr>
            </a:lvl8pPr>
            <a:lvl9pPr marL="4291462"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8F0E23F-F32D-4AA0-82E8-65CC5AA271E3}" type="datetime1">
              <a:rPr lang="ru-RU" smtClean="0"/>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95300" y="1600201"/>
            <a:ext cx="4375150" cy="4525963"/>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35550" y="1600201"/>
            <a:ext cx="4375150" cy="4525963"/>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7E18F9D-EE24-4063-9B0A-8C96C63ADE14}" type="datetime1">
              <a:rPr lang="ru-RU" smtClean="0"/>
              <a:t>26.06.2014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3"/>
          </a:xfrm>
        </p:spPr>
        <p:txBody>
          <a:bodyPr anchor="b"/>
          <a:lstStyle>
            <a:lvl1pPr marL="0" indent="0">
              <a:buNone/>
              <a:defRPr sz="2800" b="1"/>
            </a:lvl1pPr>
            <a:lvl2pPr marL="536433" indent="0">
              <a:buNone/>
              <a:defRPr sz="2300" b="1"/>
            </a:lvl2pPr>
            <a:lvl3pPr marL="1072866" indent="0">
              <a:buNone/>
              <a:defRPr sz="2100" b="1"/>
            </a:lvl3pPr>
            <a:lvl4pPr marL="1609298" indent="0">
              <a:buNone/>
              <a:defRPr sz="1900" b="1"/>
            </a:lvl4pPr>
            <a:lvl5pPr marL="2145731" indent="0">
              <a:buNone/>
              <a:defRPr sz="1900" b="1"/>
            </a:lvl5pPr>
            <a:lvl6pPr marL="2682164" indent="0">
              <a:buNone/>
              <a:defRPr sz="1900" b="1"/>
            </a:lvl6pPr>
            <a:lvl7pPr marL="3218597" indent="0">
              <a:buNone/>
              <a:defRPr sz="1900" b="1"/>
            </a:lvl7pPr>
            <a:lvl8pPr marL="3755029" indent="0">
              <a:buNone/>
              <a:defRPr sz="1900" b="1"/>
            </a:lvl8pPr>
            <a:lvl9pPr marL="4291462" indent="0">
              <a:buNone/>
              <a:defRPr sz="19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4" y="1535113"/>
            <a:ext cx="4378590" cy="639763"/>
          </a:xfrm>
        </p:spPr>
        <p:txBody>
          <a:bodyPr anchor="b"/>
          <a:lstStyle>
            <a:lvl1pPr marL="0" indent="0">
              <a:buNone/>
              <a:defRPr sz="2800" b="1"/>
            </a:lvl1pPr>
            <a:lvl2pPr marL="536433" indent="0">
              <a:buNone/>
              <a:defRPr sz="2300" b="1"/>
            </a:lvl2pPr>
            <a:lvl3pPr marL="1072866" indent="0">
              <a:buNone/>
              <a:defRPr sz="2100" b="1"/>
            </a:lvl3pPr>
            <a:lvl4pPr marL="1609298" indent="0">
              <a:buNone/>
              <a:defRPr sz="1900" b="1"/>
            </a:lvl4pPr>
            <a:lvl5pPr marL="2145731" indent="0">
              <a:buNone/>
              <a:defRPr sz="1900" b="1"/>
            </a:lvl5pPr>
            <a:lvl6pPr marL="2682164" indent="0">
              <a:buNone/>
              <a:defRPr sz="1900" b="1"/>
            </a:lvl6pPr>
            <a:lvl7pPr marL="3218597" indent="0">
              <a:buNone/>
              <a:defRPr sz="1900" b="1"/>
            </a:lvl7pPr>
            <a:lvl8pPr marL="3755029" indent="0">
              <a:buNone/>
              <a:defRPr sz="1900" b="1"/>
            </a:lvl8pPr>
            <a:lvl9pPr marL="4291462" indent="0">
              <a:buNone/>
              <a:defRPr sz="1900" b="1"/>
            </a:lvl9pPr>
          </a:lstStyle>
          <a:p>
            <a:pPr lvl="0"/>
            <a:r>
              <a:rPr lang="ru-RU" smtClean="0"/>
              <a:t>Образец текста</a:t>
            </a:r>
          </a:p>
        </p:txBody>
      </p:sp>
      <p:sp>
        <p:nvSpPr>
          <p:cNvPr id="6" name="Содержимое 5"/>
          <p:cNvSpPr>
            <a:spLocks noGrp="1"/>
          </p:cNvSpPr>
          <p:nvPr>
            <p:ph sz="quarter" idx="4"/>
          </p:nvPr>
        </p:nvSpPr>
        <p:spPr>
          <a:xfrm>
            <a:off x="5032114" y="2174875"/>
            <a:ext cx="4378590"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4A50FEE-C228-41F7-B67F-537C9B5E0142}" type="datetime1">
              <a:rPr lang="ru-RU" smtClean="0"/>
              <a:t>26.06.2014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19022DC-D6E8-481A-AB70-C5E080EDE080}" type="datetime1">
              <a:rPr lang="ru-RU" smtClean="0"/>
              <a:t>26.06.2014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D6A207A-4C67-4B82-9222-A100E0E72008}" type="datetime1">
              <a:rPr lang="ru-RU" smtClean="0"/>
              <a:t>26.06.2014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4" y="273049"/>
            <a:ext cx="3259006" cy="1162051"/>
          </a:xfrm>
        </p:spPr>
        <p:txBody>
          <a:bodyPr anchor="b"/>
          <a:lstStyle>
            <a:lvl1pPr algn="l">
              <a:defRPr sz="2300" b="1"/>
            </a:lvl1pPr>
          </a:lstStyle>
          <a:p>
            <a:r>
              <a:rPr lang="ru-RU" smtClean="0"/>
              <a:t>Образец заголовка</a:t>
            </a:r>
            <a:endParaRPr lang="ru-RU"/>
          </a:p>
        </p:txBody>
      </p:sp>
      <p:sp>
        <p:nvSpPr>
          <p:cNvPr id="3" name="Содержимое 2"/>
          <p:cNvSpPr>
            <a:spLocks noGrp="1"/>
          </p:cNvSpPr>
          <p:nvPr>
            <p:ph idx="1"/>
          </p:nvPr>
        </p:nvSpPr>
        <p:spPr>
          <a:xfrm>
            <a:off x="3872971" y="273053"/>
            <a:ext cx="5537729" cy="5853113"/>
          </a:xfrm>
        </p:spPr>
        <p:txBody>
          <a:bodyPr/>
          <a:lstStyle>
            <a:lvl1pPr>
              <a:defRPr sz="38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4" y="1435103"/>
            <a:ext cx="3259006" cy="4691063"/>
          </a:xfrm>
        </p:spPr>
        <p:txBody>
          <a:bodyPr/>
          <a:lstStyle>
            <a:lvl1pPr marL="0" indent="0">
              <a:buNone/>
              <a:defRPr sz="1600"/>
            </a:lvl1pPr>
            <a:lvl2pPr marL="536433" indent="0">
              <a:buNone/>
              <a:defRPr sz="1400"/>
            </a:lvl2pPr>
            <a:lvl3pPr marL="1072866" indent="0">
              <a:buNone/>
              <a:defRPr sz="1200"/>
            </a:lvl3pPr>
            <a:lvl4pPr marL="1609298" indent="0">
              <a:buNone/>
              <a:defRPr sz="1100"/>
            </a:lvl4pPr>
            <a:lvl5pPr marL="2145731" indent="0">
              <a:buNone/>
              <a:defRPr sz="1100"/>
            </a:lvl5pPr>
            <a:lvl6pPr marL="2682164" indent="0">
              <a:buNone/>
              <a:defRPr sz="1100"/>
            </a:lvl6pPr>
            <a:lvl7pPr marL="3218597" indent="0">
              <a:buNone/>
              <a:defRPr sz="1100"/>
            </a:lvl7pPr>
            <a:lvl8pPr marL="3755029" indent="0">
              <a:buNone/>
              <a:defRPr sz="1100"/>
            </a:lvl8pPr>
            <a:lvl9pPr marL="4291462"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fld id="{E02FED97-B271-4047-8D41-13A834C9F295}" type="datetime1">
              <a:rPr lang="ru-RU" smtClean="0"/>
              <a:t>26.06.2014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1"/>
            <a:ext cx="5943600" cy="566739"/>
          </a:xfrm>
        </p:spPr>
        <p:txBody>
          <a:bodyPr anchor="b"/>
          <a:lstStyle>
            <a:lvl1pPr algn="l">
              <a:defRPr sz="23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800"/>
            </a:lvl1pPr>
            <a:lvl2pPr marL="536433" indent="0">
              <a:buNone/>
              <a:defRPr sz="3300"/>
            </a:lvl2pPr>
            <a:lvl3pPr marL="1072866" indent="0">
              <a:buNone/>
              <a:defRPr sz="2800"/>
            </a:lvl3pPr>
            <a:lvl4pPr marL="1609298" indent="0">
              <a:buNone/>
              <a:defRPr sz="2300"/>
            </a:lvl4pPr>
            <a:lvl5pPr marL="2145731" indent="0">
              <a:buNone/>
              <a:defRPr sz="2300"/>
            </a:lvl5pPr>
            <a:lvl6pPr marL="2682164" indent="0">
              <a:buNone/>
              <a:defRPr sz="2300"/>
            </a:lvl6pPr>
            <a:lvl7pPr marL="3218597" indent="0">
              <a:buNone/>
              <a:defRPr sz="2300"/>
            </a:lvl7pPr>
            <a:lvl8pPr marL="3755029" indent="0">
              <a:buNone/>
              <a:defRPr sz="2300"/>
            </a:lvl8pPr>
            <a:lvl9pPr marL="4291462" indent="0">
              <a:buNone/>
              <a:defRPr sz="2300"/>
            </a:lvl9pPr>
          </a:lstStyle>
          <a:p>
            <a:endParaRPr lang="ru-RU"/>
          </a:p>
        </p:txBody>
      </p:sp>
      <p:sp>
        <p:nvSpPr>
          <p:cNvPr id="4" name="Текст 3"/>
          <p:cNvSpPr>
            <a:spLocks noGrp="1"/>
          </p:cNvSpPr>
          <p:nvPr>
            <p:ph type="body" sz="half" idx="2"/>
          </p:nvPr>
        </p:nvSpPr>
        <p:spPr>
          <a:xfrm>
            <a:off x="1941645" y="5367339"/>
            <a:ext cx="5943600" cy="804863"/>
          </a:xfrm>
        </p:spPr>
        <p:txBody>
          <a:bodyPr/>
          <a:lstStyle>
            <a:lvl1pPr marL="0" indent="0">
              <a:buNone/>
              <a:defRPr sz="1600"/>
            </a:lvl1pPr>
            <a:lvl2pPr marL="536433" indent="0">
              <a:buNone/>
              <a:defRPr sz="1400"/>
            </a:lvl2pPr>
            <a:lvl3pPr marL="1072866" indent="0">
              <a:buNone/>
              <a:defRPr sz="1200"/>
            </a:lvl3pPr>
            <a:lvl4pPr marL="1609298" indent="0">
              <a:buNone/>
              <a:defRPr sz="1100"/>
            </a:lvl4pPr>
            <a:lvl5pPr marL="2145731" indent="0">
              <a:buNone/>
              <a:defRPr sz="1100"/>
            </a:lvl5pPr>
            <a:lvl6pPr marL="2682164" indent="0">
              <a:buNone/>
              <a:defRPr sz="1100"/>
            </a:lvl6pPr>
            <a:lvl7pPr marL="3218597" indent="0">
              <a:buNone/>
              <a:defRPr sz="1100"/>
            </a:lvl7pPr>
            <a:lvl8pPr marL="3755029" indent="0">
              <a:buNone/>
              <a:defRPr sz="1100"/>
            </a:lvl8pPr>
            <a:lvl9pPr marL="4291462"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fld id="{0E780626-8A12-401D-BD05-302DE075C11F}" type="datetime1">
              <a:rPr lang="ru-RU" smtClean="0"/>
              <a:t>26.06.2014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1000">
              <a:srgbClr val="A3D66D"/>
            </a:gs>
            <a:gs pos="0">
              <a:srgbClr val="92D050"/>
            </a:gs>
            <a:gs pos="20000">
              <a:srgbClr val="92D050"/>
            </a:gs>
            <a:gs pos="67000">
              <a:schemeClr val="bg1"/>
            </a:gs>
          </a:gsLst>
          <a:lin ang="162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9"/>
            <a:ext cx="8915400" cy="1143000"/>
          </a:xfrm>
          <a:prstGeom prst="rect">
            <a:avLst/>
          </a:prstGeom>
        </p:spPr>
        <p:txBody>
          <a:bodyPr vert="horz" lIns="107287" tIns="53643" rIns="107287" bIns="53643"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1"/>
            <a:ext cx="8915400" cy="4525963"/>
          </a:xfrm>
          <a:prstGeom prst="rect">
            <a:avLst/>
          </a:prstGeom>
        </p:spPr>
        <p:txBody>
          <a:bodyPr vert="horz" lIns="107287" tIns="53643" rIns="107287" bIns="53643"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2"/>
            <a:ext cx="2311400" cy="365125"/>
          </a:xfrm>
          <a:prstGeom prst="rect">
            <a:avLst/>
          </a:prstGeom>
        </p:spPr>
        <p:txBody>
          <a:bodyPr vert="horz" lIns="107287" tIns="53643" rIns="107287" bIns="53643" rtlCol="0" anchor="ctr"/>
          <a:lstStyle>
            <a:lvl1pPr algn="l">
              <a:defRPr sz="1400">
                <a:solidFill>
                  <a:schemeClr val="tx1">
                    <a:tint val="75000"/>
                  </a:schemeClr>
                </a:solidFill>
              </a:defRPr>
            </a:lvl1pPr>
          </a:lstStyle>
          <a:p>
            <a:fld id="{253E751B-8CD8-4E58-83DC-6B139C4DC671}" type="datetime1">
              <a:rPr lang="ru-RU" smtClean="0"/>
              <a:t>26.06.2014</a:t>
            </a:fld>
            <a:endParaRPr lang="ru-RU"/>
          </a:p>
        </p:txBody>
      </p:sp>
      <p:sp>
        <p:nvSpPr>
          <p:cNvPr id="5" name="Нижний колонтитул 4"/>
          <p:cNvSpPr>
            <a:spLocks noGrp="1"/>
          </p:cNvSpPr>
          <p:nvPr>
            <p:ph type="ftr" sz="quarter" idx="3"/>
          </p:nvPr>
        </p:nvSpPr>
        <p:spPr>
          <a:xfrm>
            <a:off x="3384550" y="6356352"/>
            <a:ext cx="3136900" cy="365125"/>
          </a:xfrm>
          <a:prstGeom prst="rect">
            <a:avLst/>
          </a:prstGeom>
        </p:spPr>
        <p:txBody>
          <a:bodyPr vert="horz" lIns="107287" tIns="53643" rIns="107287" bIns="53643" rtlCol="0" anchor="ctr"/>
          <a:lstStyle>
            <a:lvl1pPr algn="ctr">
              <a:defRPr sz="14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2"/>
            <a:ext cx="2311400" cy="365125"/>
          </a:xfrm>
          <a:prstGeom prst="rect">
            <a:avLst/>
          </a:prstGeom>
        </p:spPr>
        <p:txBody>
          <a:bodyPr vert="horz" lIns="107287" tIns="53643" rIns="107287" bIns="53643" rtlCol="0" anchor="ctr"/>
          <a:lstStyle>
            <a:lvl1pPr algn="r">
              <a:defRPr sz="14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1072866" rtl="0" eaLnBrk="1" latinLnBrk="0" hangingPunct="1">
        <a:spcBef>
          <a:spcPct val="0"/>
        </a:spcBef>
        <a:buNone/>
        <a:defRPr sz="5200" kern="1200">
          <a:solidFill>
            <a:schemeClr val="tx1"/>
          </a:solidFill>
          <a:latin typeface="+mj-lt"/>
          <a:ea typeface="+mj-ea"/>
          <a:cs typeface="+mj-cs"/>
        </a:defRPr>
      </a:lvl1pPr>
    </p:titleStyle>
    <p:bodyStyle>
      <a:lvl1pPr marL="402325" indent="-402325" algn="l" defTabSz="1072866"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71703" indent="-335270" algn="l" defTabSz="1072866"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41082" indent="-268216" algn="l" defTabSz="1072866"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77515"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13947"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50380"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86813"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23246"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59678"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ru-RU"/>
      </a:defPPr>
      <a:lvl1pPr marL="0" algn="l" defTabSz="1072866" rtl="0" eaLnBrk="1" latinLnBrk="0" hangingPunct="1">
        <a:defRPr sz="2100" kern="1200">
          <a:solidFill>
            <a:schemeClr val="tx1"/>
          </a:solidFill>
          <a:latin typeface="+mn-lt"/>
          <a:ea typeface="+mn-ea"/>
          <a:cs typeface="+mn-cs"/>
        </a:defRPr>
      </a:lvl1pPr>
      <a:lvl2pPr marL="536433" algn="l" defTabSz="1072866" rtl="0" eaLnBrk="1" latinLnBrk="0" hangingPunct="1">
        <a:defRPr sz="2100" kern="1200">
          <a:solidFill>
            <a:schemeClr val="tx1"/>
          </a:solidFill>
          <a:latin typeface="+mn-lt"/>
          <a:ea typeface="+mn-ea"/>
          <a:cs typeface="+mn-cs"/>
        </a:defRPr>
      </a:lvl2pPr>
      <a:lvl3pPr marL="1072866" algn="l" defTabSz="1072866" rtl="0" eaLnBrk="1" latinLnBrk="0" hangingPunct="1">
        <a:defRPr sz="2100" kern="1200">
          <a:solidFill>
            <a:schemeClr val="tx1"/>
          </a:solidFill>
          <a:latin typeface="+mn-lt"/>
          <a:ea typeface="+mn-ea"/>
          <a:cs typeface="+mn-cs"/>
        </a:defRPr>
      </a:lvl3pPr>
      <a:lvl4pPr marL="1609298" algn="l" defTabSz="1072866" rtl="0" eaLnBrk="1" latinLnBrk="0" hangingPunct="1">
        <a:defRPr sz="2100" kern="1200">
          <a:solidFill>
            <a:schemeClr val="tx1"/>
          </a:solidFill>
          <a:latin typeface="+mn-lt"/>
          <a:ea typeface="+mn-ea"/>
          <a:cs typeface="+mn-cs"/>
        </a:defRPr>
      </a:lvl4pPr>
      <a:lvl5pPr marL="2145731" algn="l" defTabSz="1072866" rtl="0" eaLnBrk="1" latinLnBrk="0" hangingPunct="1">
        <a:defRPr sz="2100" kern="1200">
          <a:solidFill>
            <a:schemeClr val="tx1"/>
          </a:solidFill>
          <a:latin typeface="+mn-lt"/>
          <a:ea typeface="+mn-ea"/>
          <a:cs typeface="+mn-cs"/>
        </a:defRPr>
      </a:lvl5pPr>
      <a:lvl6pPr marL="2682164" algn="l" defTabSz="1072866" rtl="0" eaLnBrk="1" latinLnBrk="0" hangingPunct="1">
        <a:defRPr sz="2100" kern="1200">
          <a:solidFill>
            <a:schemeClr val="tx1"/>
          </a:solidFill>
          <a:latin typeface="+mn-lt"/>
          <a:ea typeface="+mn-ea"/>
          <a:cs typeface="+mn-cs"/>
        </a:defRPr>
      </a:lvl6pPr>
      <a:lvl7pPr marL="3218597" algn="l" defTabSz="1072866" rtl="0" eaLnBrk="1" latinLnBrk="0" hangingPunct="1">
        <a:defRPr sz="2100" kern="1200">
          <a:solidFill>
            <a:schemeClr val="tx1"/>
          </a:solidFill>
          <a:latin typeface="+mn-lt"/>
          <a:ea typeface="+mn-ea"/>
          <a:cs typeface="+mn-cs"/>
        </a:defRPr>
      </a:lvl7pPr>
      <a:lvl8pPr marL="3755029" algn="l" defTabSz="1072866" rtl="0" eaLnBrk="1" latinLnBrk="0" hangingPunct="1">
        <a:defRPr sz="2100" kern="1200">
          <a:solidFill>
            <a:schemeClr val="tx1"/>
          </a:solidFill>
          <a:latin typeface="+mn-lt"/>
          <a:ea typeface="+mn-ea"/>
          <a:cs typeface="+mn-cs"/>
        </a:defRPr>
      </a:lvl8pPr>
      <a:lvl9pPr marL="4291462" algn="l" defTabSz="107286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60512" y="3429000"/>
            <a:ext cx="8856984" cy="1680184"/>
          </a:xfrm>
          <a:effectLst/>
        </p:spPr>
        <p:txBody>
          <a:bodyPr>
            <a:normAutofit fontScale="90000"/>
          </a:bodyPr>
          <a:lstStyle/>
          <a:p>
            <a:r>
              <a:rPr lang="ru-RU" sz="3600" b="1" dirty="0"/>
              <a:t>Оценка воздействия на окружающую среду при восстановлении гидротехнических сооружений и производству работ в водной акватории </a:t>
            </a:r>
            <a:endParaRPr lang="ru-RU" b="1" dirty="0"/>
          </a:p>
        </p:txBody>
      </p:sp>
      <p:sp>
        <p:nvSpPr>
          <p:cNvPr id="3" name="Подзаголовок 2"/>
          <p:cNvSpPr>
            <a:spLocks noGrp="1"/>
          </p:cNvSpPr>
          <p:nvPr>
            <p:ph type="subTitle" idx="1"/>
          </p:nvPr>
        </p:nvSpPr>
        <p:spPr>
          <a:xfrm>
            <a:off x="488504" y="5157192"/>
            <a:ext cx="8892988" cy="1320147"/>
          </a:xfrm>
          <a:effectLst/>
        </p:spPr>
        <p:txBody>
          <a:bodyPr>
            <a:normAutofit fontScale="55000" lnSpcReduction="20000"/>
          </a:bodyPr>
          <a:lstStyle/>
          <a:p>
            <a:r>
              <a:rPr lang="ru-RU" dirty="0">
                <a:solidFill>
                  <a:schemeClr val="tx1"/>
                </a:solidFill>
                <a:latin typeface="+mj-lt"/>
              </a:rPr>
              <a:t>для объекта «Комплекс усадебных домов и парковых сооружений (бывший парк «</a:t>
            </a:r>
            <a:r>
              <a:rPr lang="ru-RU" dirty="0" err="1">
                <a:solidFill>
                  <a:schemeClr val="tx1"/>
                </a:solidFill>
                <a:latin typeface="+mj-lt"/>
              </a:rPr>
              <a:t>Монрепо</a:t>
            </a:r>
            <a:r>
              <a:rPr lang="ru-RU" dirty="0">
                <a:solidFill>
                  <a:schemeClr val="tx1"/>
                </a:solidFill>
                <a:latin typeface="+mj-lt"/>
              </a:rPr>
              <a:t>» </a:t>
            </a:r>
            <a:r>
              <a:rPr lang="en-US" dirty="0">
                <a:solidFill>
                  <a:schemeClr val="tx1"/>
                </a:solidFill>
                <a:latin typeface="+mj-lt"/>
              </a:rPr>
              <a:t>XVIII</a:t>
            </a:r>
            <a:r>
              <a:rPr lang="ru-RU" dirty="0">
                <a:solidFill>
                  <a:schemeClr val="tx1"/>
                </a:solidFill>
                <a:latin typeface="+mj-lt"/>
              </a:rPr>
              <a:t>-</a:t>
            </a:r>
            <a:r>
              <a:rPr lang="en-US" dirty="0">
                <a:solidFill>
                  <a:schemeClr val="tx1"/>
                </a:solidFill>
                <a:latin typeface="+mj-lt"/>
              </a:rPr>
              <a:t>XIX</a:t>
            </a:r>
            <a:r>
              <a:rPr lang="ru-RU" dirty="0">
                <a:solidFill>
                  <a:schemeClr val="tx1"/>
                </a:solidFill>
                <a:latin typeface="+mj-lt"/>
              </a:rPr>
              <a:t> вв</a:t>
            </a:r>
            <a:r>
              <a:rPr lang="ru-RU" dirty="0" smtClean="0">
                <a:solidFill>
                  <a:schemeClr val="tx1"/>
                </a:solidFill>
                <a:latin typeface="+mj-lt"/>
              </a:rPr>
              <a:t>.)</a:t>
            </a:r>
            <a:endParaRPr lang="ru-RU" dirty="0">
              <a:solidFill>
                <a:schemeClr val="tx1"/>
              </a:solidFill>
              <a:latin typeface="+mj-lt"/>
            </a:endParaRPr>
          </a:p>
          <a:p>
            <a:r>
              <a:rPr lang="ru-RU" dirty="0">
                <a:solidFill>
                  <a:schemeClr val="tx1"/>
                </a:solidFill>
                <a:latin typeface="+mj-lt"/>
              </a:rPr>
              <a:t>Реставрация с приспособлением под музейно-выставочные </a:t>
            </a:r>
            <a:r>
              <a:rPr lang="ru-RU" dirty="0" smtClean="0">
                <a:solidFill>
                  <a:schemeClr val="tx1"/>
                </a:solidFill>
                <a:latin typeface="+mj-lt"/>
              </a:rPr>
              <a:t>функции.»</a:t>
            </a:r>
            <a:endParaRPr lang="ru-RU" dirty="0">
              <a:solidFill>
                <a:schemeClr val="tx1"/>
              </a:solidFill>
              <a:latin typeface="+mj-lt"/>
            </a:endParaRPr>
          </a:p>
          <a:p>
            <a:r>
              <a:rPr lang="ru-RU" dirty="0">
                <a:solidFill>
                  <a:schemeClr val="tx1"/>
                </a:solidFill>
                <a:latin typeface="+mj-lt"/>
              </a:rPr>
              <a:t>по адресу: Ленинградская область, г. Выборг, парк </a:t>
            </a:r>
            <a:r>
              <a:rPr lang="ru-RU" dirty="0" err="1" smtClean="0">
                <a:solidFill>
                  <a:schemeClr val="tx1"/>
                </a:solidFill>
                <a:latin typeface="+mj-lt"/>
              </a:rPr>
              <a:t>Монрепо</a:t>
            </a:r>
            <a:endParaRPr lang="ru-RU" dirty="0" smtClean="0">
              <a:solidFill>
                <a:schemeClr val="tx1"/>
              </a:solidFill>
              <a:latin typeface="+mj-lt"/>
            </a:endParaRPr>
          </a:p>
          <a:p>
            <a:endParaRPr lang="ru-RU" dirty="0"/>
          </a:p>
        </p:txBody>
      </p:sp>
      <p:sp>
        <p:nvSpPr>
          <p:cNvPr id="4" name="Номер слайда 3"/>
          <p:cNvSpPr>
            <a:spLocks noGrp="1"/>
          </p:cNvSpPr>
          <p:nvPr>
            <p:ph type="sldNum" sz="quarter" idx="12"/>
          </p:nvPr>
        </p:nvSpPr>
        <p:spPr/>
        <p:txBody>
          <a:bodyPr/>
          <a:lstStyle/>
          <a:p>
            <a:fld id="{9A9858CA-3F7F-439D-8DF4-4F9C414C89FC}" type="slidenum">
              <a:rPr lang="ru-RU" b="1" smtClean="0"/>
              <a:t>1</a:t>
            </a:fld>
            <a:endParaRPr lang="ru-RU" b="1" dirty="0"/>
          </a:p>
        </p:txBody>
      </p:sp>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3709" t="14390" b="17070"/>
          <a:stretch/>
        </p:blipFill>
        <p:spPr>
          <a:xfrm>
            <a:off x="1906791" y="250052"/>
            <a:ext cx="6114462" cy="3264195"/>
          </a:xfrm>
          <a:prstGeom prst="rect">
            <a:avLst/>
          </a:prstGeom>
          <a:ln>
            <a:noFill/>
          </a:ln>
          <a:effectLst>
            <a:softEdge rad="112500"/>
          </a:effectLst>
        </p:spPr>
      </p:pic>
      <p:pic>
        <p:nvPicPr>
          <p:cNvPr id="6" name="Рисунок 5"/>
          <p:cNvPicPr>
            <a:picLocks noChangeAspect="1"/>
          </p:cNvPicPr>
          <p:nvPr/>
        </p:nvPicPr>
        <p:blipFill rotWithShape="1">
          <a:blip r:embed="rId4">
            <a:extLst>
              <a:ext uri="{28A0092B-C50C-407E-A947-70E740481C1C}">
                <a14:useLocalDpi xmlns:a14="http://schemas.microsoft.com/office/drawing/2010/main" val="0"/>
              </a:ext>
            </a:extLst>
          </a:blip>
          <a:srcRect l="14992" r="17287" b="13787"/>
          <a:stretch/>
        </p:blipFill>
        <p:spPr>
          <a:xfrm>
            <a:off x="414669" y="476672"/>
            <a:ext cx="967563" cy="722640"/>
          </a:xfrm>
          <a:prstGeom prst="rect">
            <a:avLst/>
          </a:prstGeom>
        </p:spPr>
      </p:pic>
    </p:spTree>
    <p:extLst>
      <p:ext uri="{BB962C8B-B14F-4D97-AF65-F5344CB8AC3E}">
        <p14:creationId xmlns:p14="http://schemas.microsoft.com/office/powerpoint/2010/main" val="2483639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x-none" sz="2800" b="1">
                <a:solidFill>
                  <a:prstClr val="black"/>
                </a:solidFill>
              </a:rPr>
              <a:t>Краткие историко-архивные и библиографические сведения об объекте культурного наследия</a:t>
            </a:r>
            <a:endParaRPr lang="ru-RU" dirty="0"/>
          </a:p>
        </p:txBody>
      </p:sp>
      <p:sp>
        <p:nvSpPr>
          <p:cNvPr id="3" name="Объект 2"/>
          <p:cNvSpPr>
            <a:spLocks noGrp="1"/>
          </p:cNvSpPr>
          <p:nvPr>
            <p:ph idx="1"/>
          </p:nvPr>
        </p:nvSpPr>
        <p:spPr>
          <a:xfrm>
            <a:off x="4521504" y="1316766"/>
            <a:ext cx="5268033" cy="5376597"/>
          </a:xfrm>
        </p:spPr>
        <p:txBody>
          <a:bodyPr>
            <a:normAutofit fontScale="25000" lnSpcReduction="20000"/>
          </a:bodyPr>
          <a:lstStyle/>
          <a:p>
            <a:pPr marL="0" indent="0" algn="just">
              <a:lnSpc>
                <a:spcPct val="120000"/>
              </a:lnSpc>
              <a:buNone/>
            </a:pPr>
            <a:r>
              <a:rPr lang="ru-RU" sz="7200" u="sng" dirty="0"/>
              <a:t>Пристань на о. Палатки (Пирс 1):</a:t>
            </a:r>
            <a:endParaRPr lang="ru-RU" sz="7200" dirty="0"/>
          </a:p>
          <a:p>
            <a:pPr marL="0" indent="0" algn="just">
              <a:lnSpc>
                <a:spcPct val="120000"/>
              </a:lnSpc>
              <a:buNone/>
            </a:pPr>
            <a:r>
              <a:rPr lang="ru-RU" sz="7200" dirty="0"/>
              <a:t>Каменная пристань  с лестничным спуском к воде была устроена в кон. XVIII - 1-ой пол. XIX вв. в восточной части парка на западном берегу острова Палатки. Пристань неоднократно ремонтировалась. В целях проведения спортивных и культурных мероприятий в 1970-х гг. была проведена реконструкция пристани с увеличением ее ширины. Габариты и конструкция были изменены. </a:t>
            </a:r>
            <a:endParaRPr lang="ru-RU" sz="7200" dirty="0" smtClean="0"/>
          </a:p>
          <a:p>
            <a:pPr marL="0" indent="0" algn="just">
              <a:lnSpc>
                <a:spcPct val="120000"/>
              </a:lnSpc>
              <a:buNone/>
            </a:pPr>
            <a:r>
              <a:rPr lang="ru-RU" sz="7200" u="sng" dirty="0" smtClean="0"/>
              <a:t>Пристань </a:t>
            </a:r>
            <a:r>
              <a:rPr lang="ru-RU" sz="7200" u="sng" dirty="0"/>
              <a:t>главная (Пирс 2)</a:t>
            </a:r>
            <a:r>
              <a:rPr lang="ru-RU" sz="7200" dirty="0"/>
              <a:t> : </a:t>
            </a:r>
          </a:p>
          <a:p>
            <a:pPr marL="0" indent="0" algn="just">
              <a:lnSpc>
                <a:spcPct val="120000"/>
              </a:lnSpc>
              <a:buNone/>
            </a:pPr>
            <a:r>
              <a:rPr lang="ru-RU" sz="7200" dirty="0"/>
              <a:t>Каменная пристань с лестничным спуском к воде (пирс) была устроена в кон. XVIII. В 1960-1970-х гг. была проведена ее реконструкция, она была приспособлена под пристань с пунктом проката, а также для удобного подъезда пожарной машины к воде. </a:t>
            </a:r>
            <a:endParaRPr lang="ru-RU" sz="7200" u="sng" dirty="0"/>
          </a:p>
          <a:p>
            <a:pPr marL="0" indent="0" algn="just">
              <a:lnSpc>
                <a:spcPct val="120000"/>
              </a:lnSpc>
              <a:buNone/>
            </a:pPr>
            <a:endParaRPr lang="ru-RU" sz="7200" dirty="0"/>
          </a:p>
          <a:p>
            <a:pPr marL="0" indent="0">
              <a:buNone/>
            </a:pPr>
            <a:endParaRPr lang="ru-RU" dirty="0"/>
          </a:p>
        </p:txBody>
      </p:sp>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l="3406" r="11924"/>
          <a:stretch/>
        </p:blipFill>
        <p:spPr>
          <a:xfrm>
            <a:off x="116463" y="1772816"/>
            <a:ext cx="4405042" cy="3845673"/>
          </a:xfrm>
          <a:prstGeom prst="rect">
            <a:avLst/>
          </a:prstGeom>
          <a:ln>
            <a:noFill/>
          </a:ln>
          <a:effectLst>
            <a:softEdge rad="112500"/>
          </a:effectLst>
        </p:spPr>
      </p:pic>
      <p:sp>
        <p:nvSpPr>
          <p:cNvPr id="5" name="Номер слайда 4"/>
          <p:cNvSpPr>
            <a:spLocks noGrp="1"/>
          </p:cNvSpPr>
          <p:nvPr>
            <p:ph type="sldNum" sz="quarter" idx="12"/>
          </p:nvPr>
        </p:nvSpPr>
        <p:spPr/>
        <p:txBody>
          <a:bodyPr/>
          <a:lstStyle/>
          <a:p>
            <a:fld id="{B19B0651-EE4F-4900-A07F-96A6BFA9D0F0}" type="slidenum">
              <a:rPr lang="ru-RU" smtClean="0"/>
              <a:t>10</a:t>
            </a:fld>
            <a:endParaRPr lang="ru-RU"/>
          </a:p>
        </p:txBody>
      </p:sp>
    </p:spTree>
    <p:extLst>
      <p:ext uri="{BB962C8B-B14F-4D97-AF65-F5344CB8AC3E}">
        <p14:creationId xmlns:p14="http://schemas.microsoft.com/office/powerpoint/2010/main" val="1089712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x-none" sz="2800" b="1">
                <a:solidFill>
                  <a:prstClr val="black"/>
                </a:solidFill>
              </a:rPr>
              <a:t>Краткие историко-архивные и библиографические сведения об объекте культурного наследия</a:t>
            </a:r>
            <a:endParaRPr lang="ru-RU" dirty="0"/>
          </a:p>
        </p:txBody>
      </p:sp>
      <p:sp>
        <p:nvSpPr>
          <p:cNvPr id="3" name="Объект 2"/>
          <p:cNvSpPr>
            <a:spLocks noGrp="1"/>
          </p:cNvSpPr>
          <p:nvPr>
            <p:ph sz="half" idx="1"/>
          </p:nvPr>
        </p:nvSpPr>
        <p:spPr>
          <a:xfrm>
            <a:off x="128464" y="1433307"/>
            <a:ext cx="5579909" cy="4515973"/>
          </a:xfrm>
        </p:spPr>
        <p:txBody>
          <a:bodyPr>
            <a:normAutofit fontScale="25000" lnSpcReduction="20000"/>
          </a:bodyPr>
          <a:lstStyle/>
          <a:p>
            <a:pPr marL="0" indent="0" algn="just">
              <a:lnSpc>
                <a:spcPct val="120000"/>
              </a:lnSpc>
              <a:buNone/>
            </a:pPr>
            <a:r>
              <a:rPr lang="ru-RU" sz="6400" u="sng" dirty="0"/>
              <a:t>Пристани для лодок (две) (Пирс 3 и Пирс 4):</a:t>
            </a:r>
            <a:endParaRPr lang="ru-RU" sz="6400" dirty="0"/>
          </a:p>
          <a:p>
            <a:pPr marL="0" indent="0" algn="just">
              <a:lnSpc>
                <a:spcPct val="120000"/>
              </a:lnSpc>
              <a:buNone/>
            </a:pPr>
            <a:r>
              <a:rPr lang="ru-RU" sz="6400" dirty="0"/>
              <a:t>Каменные пристани (пирсы) устроены в кон. XVIII  - 1-ой пол. XIX вв. в центральной части парка на восточном берегу бухты Защитная, севернее главной пристани. В 1960-1970-х гг. была проведена реконструкция дальнего от главной пристани пирса с увеличением его длины. </a:t>
            </a:r>
            <a:r>
              <a:rPr lang="ru-RU" sz="6400" dirty="0" smtClean="0"/>
              <a:t>Он был приспособлен </a:t>
            </a:r>
            <a:r>
              <a:rPr lang="ru-RU" sz="6400" dirty="0"/>
              <a:t>для принятия туристических маломерных судов. </a:t>
            </a:r>
          </a:p>
          <a:p>
            <a:pPr marL="0" indent="0" algn="just">
              <a:buNone/>
            </a:pPr>
            <a:r>
              <a:rPr lang="ru-RU" sz="6400" u="sng" dirty="0" smtClean="0"/>
              <a:t>Причалы </a:t>
            </a:r>
            <a:r>
              <a:rPr lang="ru-RU" sz="6400" u="sng" dirty="0"/>
              <a:t>паромной </a:t>
            </a:r>
            <a:r>
              <a:rPr lang="ru-RU" sz="6400" u="sng" dirty="0" smtClean="0"/>
              <a:t>переправы:</a:t>
            </a:r>
            <a:endParaRPr lang="ru-RU" sz="6400" u="sng" dirty="0"/>
          </a:p>
          <a:p>
            <a:pPr marL="0" indent="0" algn="just">
              <a:lnSpc>
                <a:spcPct val="120000"/>
              </a:lnSpc>
              <a:buNone/>
            </a:pPr>
            <a:r>
              <a:rPr lang="ru-RU" sz="6400" dirty="0"/>
              <a:t>В 20-е – 30-е годы 19 века были построены причалы паромной переправы на остров </a:t>
            </a:r>
            <a:r>
              <a:rPr lang="ru-RU" sz="6400" dirty="0" err="1"/>
              <a:t>Людвигштайн</a:t>
            </a:r>
            <a:r>
              <a:rPr lang="ru-RU" sz="6400" dirty="0"/>
              <a:t> ,  один на материке, другой на острове. Данных о ремонтах причалов не обнаружено. На сегодняшний день исторический облик паромной переправы утрачен.</a:t>
            </a:r>
          </a:p>
          <a:p>
            <a:pPr marL="0" indent="0" algn="just">
              <a:buNone/>
            </a:pPr>
            <a:r>
              <a:rPr lang="ru-RU" sz="6400" u="sng" dirty="0" smtClean="0"/>
              <a:t>Дамбы</a:t>
            </a:r>
            <a:r>
              <a:rPr lang="ru-RU" sz="6400" u="sng" dirty="0"/>
              <a:t>: </a:t>
            </a:r>
            <a:endParaRPr lang="ru-RU" sz="6400" dirty="0"/>
          </a:p>
          <a:p>
            <a:pPr marL="0" indent="0" algn="just">
              <a:lnSpc>
                <a:spcPct val="120000"/>
              </a:lnSpc>
              <a:buNone/>
            </a:pPr>
            <a:r>
              <a:rPr lang="ru-RU" sz="6400" dirty="0"/>
              <a:t>В </a:t>
            </a:r>
            <a:r>
              <a:rPr lang="ru-RU" sz="6400" dirty="0" smtClean="0"/>
              <a:t>северо-восточной, </a:t>
            </a:r>
            <a:r>
              <a:rPr lang="ru-RU" sz="6400" dirty="0"/>
              <a:t>центральной и восточной частях парка сохранились две дамбы – земляная дамба в районе о-ва </a:t>
            </a:r>
            <a:r>
              <a:rPr lang="ru-RU" sz="6400" dirty="0" err="1"/>
              <a:t>Людвигштайн</a:t>
            </a:r>
            <a:r>
              <a:rPr lang="ru-RU" sz="6400" dirty="0"/>
              <a:t> и каменная дамба Розенталь, устроенные в кон. XVIII– нач. XIX вв. </a:t>
            </a:r>
            <a:endParaRPr lang="ru-RU" sz="6400" dirty="0" smtClean="0"/>
          </a:p>
          <a:p>
            <a:pPr marL="0" indent="0">
              <a:buNone/>
            </a:pPr>
            <a:endParaRPr lang="ru-RU" sz="3400" dirty="0"/>
          </a:p>
          <a:p>
            <a:pPr marL="0" indent="0">
              <a:buNone/>
            </a:pPr>
            <a:endParaRPr lang="ru-RU" dirty="0"/>
          </a:p>
        </p:txBody>
      </p:sp>
      <p:sp>
        <p:nvSpPr>
          <p:cNvPr id="7" name="Объект 6"/>
          <p:cNvSpPr>
            <a:spLocks noGrp="1"/>
          </p:cNvSpPr>
          <p:nvPr>
            <p:ph sz="half" idx="2"/>
          </p:nvPr>
        </p:nvSpPr>
        <p:spPr>
          <a:xfrm>
            <a:off x="99966" y="6021288"/>
            <a:ext cx="9410700" cy="836712"/>
          </a:xfrm>
        </p:spPr>
        <p:txBody>
          <a:bodyPr>
            <a:normAutofit fontScale="25000" lnSpcReduction="20000"/>
          </a:bodyPr>
          <a:lstStyle/>
          <a:p>
            <a:pPr marL="0" indent="0">
              <a:buNone/>
            </a:pPr>
            <a:r>
              <a:rPr lang="ru-RU" sz="6400" u="sng" dirty="0" err="1" smtClean="0"/>
              <a:t>Берегоукрепления</a:t>
            </a:r>
            <a:r>
              <a:rPr lang="ru-RU" sz="6400" u="sng" dirty="0" smtClean="0"/>
              <a:t>:</a:t>
            </a:r>
          </a:p>
          <a:p>
            <a:pPr marL="0" indent="0">
              <a:buNone/>
            </a:pPr>
            <a:r>
              <a:rPr lang="ru-RU" sz="6400" dirty="0" smtClean="0"/>
              <a:t>Линия </a:t>
            </a:r>
            <a:r>
              <a:rPr lang="ru-RU" sz="6400" dirty="0" err="1"/>
              <a:t>берегоукрепления</a:t>
            </a:r>
            <a:r>
              <a:rPr lang="ru-RU" sz="6400" dirty="0"/>
              <a:t> выполнена в кон. XVIII– нач. XIX вв., </a:t>
            </a:r>
            <a:r>
              <a:rPr lang="ru-RU" sz="6400" dirty="0" err="1"/>
              <a:t>берегоукрепление</a:t>
            </a:r>
            <a:r>
              <a:rPr lang="ru-RU" sz="6400" dirty="0"/>
              <a:t> набережных – в 1820-1830-х гг. Ремонтов </a:t>
            </a:r>
            <a:r>
              <a:rPr lang="ru-RU" sz="6400" dirty="0" err="1"/>
              <a:t>берегоукрепления</a:t>
            </a:r>
            <a:r>
              <a:rPr lang="ru-RU" sz="6400" dirty="0"/>
              <a:t> не проводился</a:t>
            </a:r>
            <a:r>
              <a:rPr lang="ru-RU" sz="6400" b="1" dirty="0"/>
              <a:t>.</a:t>
            </a:r>
          </a:p>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11</a:t>
            </a:fld>
            <a:endParaRPr lang="ru-RU" dirty="0"/>
          </a:p>
        </p:txBody>
      </p:sp>
      <p:pic>
        <p:nvPicPr>
          <p:cNvPr id="9" name="Рисунок 8"/>
          <p:cNvPicPr>
            <a:picLocks noChangeAspect="1"/>
          </p:cNvPicPr>
          <p:nvPr/>
        </p:nvPicPr>
        <p:blipFill rotWithShape="1">
          <a:blip r:embed="rId3" cstate="print">
            <a:extLst>
              <a:ext uri="{28A0092B-C50C-407E-A947-70E740481C1C}">
                <a14:useLocalDpi xmlns:a14="http://schemas.microsoft.com/office/drawing/2010/main" val="0"/>
              </a:ext>
            </a:extLst>
          </a:blip>
          <a:srcRect t="25694" b="9338"/>
          <a:stretch/>
        </p:blipFill>
        <p:spPr>
          <a:xfrm>
            <a:off x="5601072" y="2381753"/>
            <a:ext cx="4197627" cy="2304256"/>
          </a:xfrm>
          <a:prstGeom prst="rect">
            <a:avLst/>
          </a:prstGeom>
          <a:ln>
            <a:noFill/>
          </a:ln>
          <a:effectLst>
            <a:softEdge rad="112500"/>
          </a:effectLst>
        </p:spPr>
      </p:pic>
    </p:spTree>
    <p:extLst>
      <p:ext uri="{BB962C8B-B14F-4D97-AF65-F5344CB8AC3E}">
        <p14:creationId xmlns:p14="http://schemas.microsoft.com/office/powerpoint/2010/main" val="1335109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4568" y="274639"/>
            <a:ext cx="8346132" cy="706089"/>
          </a:xfrm>
        </p:spPr>
        <p:txBody>
          <a:bodyPr>
            <a:noAutofit/>
          </a:bodyPr>
          <a:lstStyle/>
          <a:p>
            <a:r>
              <a:rPr lang="ru-RU" sz="2800" dirty="0" smtClean="0"/>
              <a:t>Ситуационная карта-схема расположения реставрируемых объектов</a:t>
            </a:r>
            <a:endParaRPr lang="ru-RU" sz="2800"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4488" y="980728"/>
            <a:ext cx="9289032" cy="5760640"/>
          </a:xfrm>
          <a:prstGeom prst="rect">
            <a:avLst/>
          </a:prstGeom>
          <a:ln>
            <a:noFill/>
          </a:ln>
          <a:effectLst>
            <a:softEdge rad="112500"/>
          </a:effectLst>
        </p:spPr>
      </p:pic>
      <p:sp>
        <p:nvSpPr>
          <p:cNvPr id="4" name="Номер слайда 3"/>
          <p:cNvSpPr>
            <a:spLocks noGrp="1"/>
          </p:cNvSpPr>
          <p:nvPr>
            <p:ph type="sldNum" sz="quarter" idx="12"/>
          </p:nvPr>
        </p:nvSpPr>
        <p:spPr/>
        <p:txBody>
          <a:bodyPr/>
          <a:lstStyle/>
          <a:p>
            <a:fld id="{B19B0651-EE4F-4900-A07F-96A6BFA9D0F0}" type="slidenum">
              <a:rPr lang="ru-RU" smtClean="0"/>
              <a:t>12</a:t>
            </a:fld>
            <a:endParaRPr lang="ru-RU"/>
          </a:p>
        </p:txBody>
      </p:sp>
      <p:pic>
        <p:nvPicPr>
          <p:cNvPr id="102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7000"/>
                    </a14:imgEffect>
                  </a14:imgLayer>
                </a14:imgProps>
              </a:ext>
              <a:ext uri="{28A0092B-C50C-407E-A947-70E740481C1C}">
                <a14:useLocalDpi xmlns:a14="http://schemas.microsoft.com/office/drawing/2010/main" val="0"/>
              </a:ext>
            </a:extLst>
          </a:blip>
          <a:srcRect/>
          <a:stretch>
            <a:fillRect/>
          </a:stretch>
        </p:blipFill>
        <p:spPr bwMode="auto">
          <a:xfrm>
            <a:off x="4808984" y="1094780"/>
            <a:ext cx="4650463" cy="216024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62343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9296" y="107964"/>
            <a:ext cx="8915400" cy="1143000"/>
          </a:xfrm>
        </p:spPr>
        <p:txBody>
          <a:bodyPr>
            <a:noAutofit/>
          </a:bodyPr>
          <a:lstStyle/>
          <a:p>
            <a:r>
              <a:rPr lang="ru-RU" sz="3800" dirty="0" smtClean="0"/>
              <a:t>Современное состояние береговых сооружений</a:t>
            </a:r>
            <a:endParaRPr lang="ru-RU" sz="3800" dirty="0"/>
          </a:p>
        </p:txBody>
      </p:sp>
      <p:sp>
        <p:nvSpPr>
          <p:cNvPr id="3" name="Объект 2"/>
          <p:cNvSpPr>
            <a:spLocks noGrp="1"/>
          </p:cNvSpPr>
          <p:nvPr>
            <p:ph idx="1"/>
          </p:nvPr>
        </p:nvSpPr>
        <p:spPr>
          <a:xfrm>
            <a:off x="128464" y="1341834"/>
            <a:ext cx="5256584" cy="5400600"/>
          </a:xfrm>
        </p:spPr>
        <p:txBody>
          <a:bodyPr>
            <a:normAutofit fontScale="92500"/>
          </a:bodyPr>
          <a:lstStyle/>
          <a:p>
            <a:r>
              <a:rPr lang="ru-RU" sz="1700" u="sng" dirty="0"/>
              <a:t>Пирс № 1 (пристань о. Палатки)</a:t>
            </a:r>
          </a:p>
          <a:p>
            <a:pPr marL="0" indent="0">
              <a:buNone/>
            </a:pPr>
            <a:r>
              <a:rPr lang="ru-RU" sz="1700" dirty="0"/>
              <a:t>Общее состояние – неудовлетворительное (значительные разрушения </a:t>
            </a:r>
            <a:r>
              <a:rPr lang="ru-RU" sz="1700" dirty="0" smtClean="0"/>
              <a:t>каменной </a:t>
            </a:r>
            <a:r>
              <a:rPr lang="ru-RU" sz="1700" dirty="0"/>
              <a:t>кладки и лестницы).</a:t>
            </a:r>
          </a:p>
          <a:p>
            <a:r>
              <a:rPr lang="ru-RU" sz="1700" u="sng" dirty="0"/>
              <a:t>Пирс № 2 (главная пристань)</a:t>
            </a:r>
          </a:p>
          <a:p>
            <a:pPr marL="0" indent="0">
              <a:buNone/>
            </a:pPr>
            <a:r>
              <a:rPr lang="ru-RU" sz="1700" dirty="0"/>
              <a:t>Общее состояние – неудовлетворительное (разрушение ж/б плиты основания, проседание конструкции).</a:t>
            </a:r>
          </a:p>
          <a:p>
            <a:r>
              <a:rPr lang="ru-RU" sz="1700" u="sng" dirty="0"/>
              <a:t>Пирс № 3 (пристань для лодок № 1)</a:t>
            </a:r>
          </a:p>
          <a:p>
            <a:pPr marL="0" indent="0">
              <a:buNone/>
            </a:pPr>
            <a:r>
              <a:rPr lang="ru-RU" sz="1700" dirty="0"/>
              <a:t>Общее состояние – неудовлетворительное (вымывание грунта, разрушение </a:t>
            </a:r>
            <a:r>
              <a:rPr lang="ru-RU" sz="1700" dirty="0" smtClean="0"/>
              <a:t>каменной </a:t>
            </a:r>
            <a:r>
              <a:rPr lang="ru-RU" sz="1700" dirty="0"/>
              <a:t>кладки, часть конструкции утрачена полностью). </a:t>
            </a:r>
          </a:p>
          <a:p>
            <a:r>
              <a:rPr lang="ru-RU" sz="1700" u="sng" dirty="0"/>
              <a:t>Пирс № 4 (пристань для лодок № 2)</a:t>
            </a:r>
          </a:p>
          <a:p>
            <a:pPr marL="0" indent="0">
              <a:buNone/>
            </a:pPr>
            <a:r>
              <a:rPr lang="ru-RU" sz="1700" dirty="0"/>
              <a:t>Общее состояние – удовлетворительное (незначительное разрушение бетонной плиты, трещины в покрытии</a:t>
            </a:r>
            <a:r>
              <a:rPr lang="ru-RU" sz="1700" dirty="0" smtClean="0"/>
              <a:t>).</a:t>
            </a:r>
          </a:p>
          <a:p>
            <a:r>
              <a:rPr lang="ru-RU" sz="1700" u="sng" dirty="0"/>
              <a:t>Паромная переправа</a:t>
            </a:r>
          </a:p>
          <a:p>
            <a:pPr marL="0" indent="0">
              <a:buNone/>
            </a:pPr>
            <a:r>
              <a:rPr lang="ru-RU" sz="1700" dirty="0" smtClean="0"/>
              <a:t>Общее </a:t>
            </a:r>
            <a:r>
              <a:rPr lang="ru-RU" sz="1700" dirty="0"/>
              <a:t>состояние –</a:t>
            </a:r>
            <a:r>
              <a:rPr lang="ru-RU" sz="1700" dirty="0" smtClean="0"/>
              <a:t>неудовлетворительное. (Каменная </a:t>
            </a:r>
            <a:r>
              <a:rPr lang="ru-RU" sz="1700" dirty="0"/>
              <a:t>кладка, обрамляющая площадки – </a:t>
            </a:r>
            <a:r>
              <a:rPr lang="ru-RU" sz="1700" dirty="0" smtClean="0"/>
              <a:t>утрачена. Декор </a:t>
            </a:r>
            <a:r>
              <a:rPr lang="ru-RU" sz="1700" dirty="0"/>
              <a:t>и технологические элементы </a:t>
            </a:r>
            <a:r>
              <a:rPr lang="ru-RU" sz="1700" dirty="0" smtClean="0"/>
              <a:t>парома-утрачены. Сохранились </a:t>
            </a:r>
            <a:r>
              <a:rPr lang="ru-RU" sz="1700" dirty="0"/>
              <a:t>только </a:t>
            </a:r>
            <a:r>
              <a:rPr lang="ru-RU" sz="1700" dirty="0" smtClean="0"/>
              <a:t>ступени.)</a:t>
            </a:r>
          </a:p>
          <a:p>
            <a:pPr marL="0" indent="0">
              <a:buNone/>
            </a:pPr>
            <a:endParaRPr lang="ru-RU" sz="1900" dirty="0"/>
          </a:p>
          <a:p>
            <a:pPr marL="0" indent="0">
              <a:buNone/>
            </a:pPr>
            <a:endParaRPr lang="ru-RU" sz="1900" dirty="0"/>
          </a:p>
          <a:p>
            <a:pPr marL="0" indent="0">
              <a:buNone/>
            </a:pPr>
            <a:endParaRPr lang="ru-RU" sz="1900" dirty="0"/>
          </a:p>
          <a:p>
            <a:pPr marL="0" indent="0">
              <a:buNone/>
            </a:pPr>
            <a:endParaRPr lang="ru-RU" sz="1900" dirty="0"/>
          </a:p>
          <a:p>
            <a:pPr marL="0" indent="0">
              <a:buNone/>
            </a:pPr>
            <a:endParaRPr lang="ru-RU" sz="1900" dirty="0"/>
          </a:p>
          <a:p>
            <a:pPr marL="0" indent="0">
              <a:buNone/>
            </a:pPr>
            <a:endParaRPr lang="ru-RU" sz="1900" dirty="0"/>
          </a:p>
          <a:p>
            <a:pPr marL="0" indent="0">
              <a:buNone/>
            </a:pPr>
            <a:endParaRPr lang="ru-RU" sz="1900" dirty="0"/>
          </a:p>
        </p:txBody>
      </p:sp>
      <p:sp>
        <p:nvSpPr>
          <p:cNvPr id="4" name="Номер слайда 3"/>
          <p:cNvSpPr>
            <a:spLocks noGrp="1"/>
          </p:cNvSpPr>
          <p:nvPr>
            <p:ph type="sldNum" sz="quarter" idx="12"/>
          </p:nvPr>
        </p:nvSpPr>
        <p:spPr/>
        <p:txBody>
          <a:bodyPr/>
          <a:lstStyle/>
          <a:p>
            <a:fld id="{B19B0651-EE4F-4900-A07F-96A6BFA9D0F0}" type="slidenum">
              <a:rPr lang="ru-RU" smtClean="0"/>
              <a:t>13</a:t>
            </a:fld>
            <a:endParaRPr lang="ru-RU"/>
          </a:p>
        </p:txBody>
      </p:sp>
      <p:pic>
        <p:nvPicPr>
          <p:cNvPr id="1026" name="Рисунок 2" descr="IMG_79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5214" y="1304563"/>
            <a:ext cx="4320480" cy="29090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Рисунок 4" descr="IMG_7913"/>
          <p:cNvPicPr>
            <a:picLocks noChangeAspect="1" noChangeArrowheads="1"/>
          </p:cNvPicPr>
          <p:nvPr/>
        </p:nvPicPr>
        <p:blipFill rotWithShape="1">
          <a:blip r:embed="rId4">
            <a:extLst>
              <a:ext uri="{28A0092B-C50C-407E-A947-70E740481C1C}">
                <a14:useLocalDpi xmlns:a14="http://schemas.microsoft.com/office/drawing/2010/main" val="0"/>
              </a:ext>
            </a:extLst>
          </a:blip>
          <a:srcRect l="9938" t="30486" r="18365" b="20479"/>
          <a:stretch/>
        </p:blipFill>
        <p:spPr bwMode="auto">
          <a:xfrm>
            <a:off x="5188433" y="4376875"/>
            <a:ext cx="4623313" cy="22315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84049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800" dirty="0"/>
              <a:t>Современное состояние береговых сооружений</a:t>
            </a:r>
          </a:p>
        </p:txBody>
      </p:sp>
      <p:sp>
        <p:nvSpPr>
          <p:cNvPr id="3" name="Объект 2"/>
          <p:cNvSpPr>
            <a:spLocks noGrp="1"/>
          </p:cNvSpPr>
          <p:nvPr>
            <p:ph idx="1"/>
          </p:nvPr>
        </p:nvSpPr>
        <p:spPr>
          <a:xfrm>
            <a:off x="5169024" y="1604797"/>
            <a:ext cx="4776531" cy="5093163"/>
          </a:xfrm>
        </p:spPr>
        <p:txBody>
          <a:bodyPr>
            <a:normAutofit/>
          </a:bodyPr>
          <a:lstStyle/>
          <a:p>
            <a:r>
              <a:rPr lang="ru-RU" sz="1900" u="sng" dirty="0"/>
              <a:t>Дамба Розенталь</a:t>
            </a:r>
          </a:p>
          <a:p>
            <a:pPr marL="0" indent="0">
              <a:buNone/>
            </a:pPr>
            <a:r>
              <a:rPr lang="ru-RU" sz="1900" dirty="0"/>
              <a:t>Состояние дамбы неудовлетворительное (проседание конструкции, откосы сильно </a:t>
            </a:r>
            <a:r>
              <a:rPr lang="ru-RU" sz="1900" dirty="0" smtClean="0"/>
              <a:t>заросли самосевом, сорной растительностью).</a:t>
            </a:r>
            <a:endParaRPr lang="ru-RU" sz="1900" dirty="0"/>
          </a:p>
          <a:p>
            <a:r>
              <a:rPr lang="ru-RU" sz="1900" u="sng" dirty="0"/>
              <a:t>Земляная дамба </a:t>
            </a:r>
          </a:p>
          <a:p>
            <a:pPr marL="0" indent="0">
              <a:buNone/>
            </a:pPr>
            <a:r>
              <a:rPr lang="ru-RU" sz="1900" dirty="0"/>
              <a:t>Состояние дамбы неудовлетворительное (общее значительное проседание дамбы, в местах прохода дренажных труб просадки и промоины).</a:t>
            </a:r>
          </a:p>
          <a:p>
            <a:r>
              <a:rPr lang="ru-RU" sz="1900" u="sng" dirty="0" smtClean="0"/>
              <a:t>Линия </a:t>
            </a:r>
            <a:r>
              <a:rPr lang="ru-RU" sz="1900" u="sng" dirty="0" err="1" smtClean="0"/>
              <a:t>берегоукрепления</a:t>
            </a:r>
            <a:endParaRPr lang="ru-RU" sz="1900" u="sng" dirty="0"/>
          </a:p>
          <a:p>
            <a:pPr marL="0" indent="0">
              <a:buNone/>
            </a:pPr>
            <a:r>
              <a:rPr lang="ru-RU" sz="1900" dirty="0"/>
              <a:t>Общее состояние – удовлетворительное </a:t>
            </a:r>
            <a:r>
              <a:rPr lang="ru-RU" sz="1900" dirty="0" smtClean="0"/>
              <a:t>(валуны вдоль </a:t>
            </a:r>
            <a:r>
              <a:rPr lang="ru-RU" sz="1900" dirty="0"/>
              <a:t>берега </a:t>
            </a:r>
            <a:r>
              <a:rPr lang="ru-RU" sz="1900" dirty="0" smtClean="0"/>
              <a:t>образуют </a:t>
            </a:r>
            <a:r>
              <a:rPr lang="ru-RU" sz="1900" dirty="0"/>
              <a:t>естественный прибрежный ландшафт).</a:t>
            </a:r>
          </a:p>
          <a:p>
            <a:pPr marL="0" indent="0">
              <a:buNone/>
            </a:pPr>
            <a:endParaRPr lang="ru-RU" sz="1900" dirty="0"/>
          </a:p>
          <a:p>
            <a:pPr marL="0" indent="0">
              <a:buNone/>
            </a:pPr>
            <a:endParaRPr lang="ru-RU" sz="1900" dirty="0"/>
          </a:p>
        </p:txBody>
      </p:sp>
      <p:sp>
        <p:nvSpPr>
          <p:cNvPr id="4" name="Номер слайда 3"/>
          <p:cNvSpPr>
            <a:spLocks noGrp="1"/>
          </p:cNvSpPr>
          <p:nvPr>
            <p:ph type="sldNum" sz="quarter" idx="12"/>
          </p:nvPr>
        </p:nvSpPr>
        <p:spPr/>
        <p:txBody>
          <a:bodyPr/>
          <a:lstStyle/>
          <a:p>
            <a:fld id="{B19B0651-EE4F-4900-A07F-96A6BFA9D0F0}" type="slidenum">
              <a:rPr lang="ru-RU" smtClean="0"/>
              <a:t>14</a:t>
            </a:fld>
            <a:endParaRPr lang="ru-RU" dirty="0"/>
          </a:p>
        </p:txBody>
      </p:sp>
      <p:pic>
        <p:nvPicPr>
          <p:cNvPr id="7" name="Рисунок 2738"/>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81" t="2993" r="11597" b="42210"/>
          <a:stretch/>
        </p:blipFill>
        <p:spPr bwMode="auto">
          <a:xfrm>
            <a:off x="150602" y="1541720"/>
            <a:ext cx="5114260" cy="23590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2742"/>
          <p:cNvPicPr>
            <a:picLocks noChangeAspect="1" noChangeArrowheads="1"/>
          </p:cNvPicPr>
          <p:nvPr/>
        </p:nvPicPr>
        <p:blipFill rotWithShape="1">
          <a:blip r:embed="rId3">
            <a:extLst>
              <a:ext uri="{28A0092B-C50C-407E-A947-70E740481C1C}">
                <a14:useLocalDpi xmlns:a14="http://schemas.microsoft.com/office/drawing/2010/main" val="0"/>
              </a:ext>
            </a:extLst>
          </a:blip>
          <a:srcRect t="19024" r="16872" b="24130"/>
          <a:stretch/>
        </p:blipFill>
        <p:spPr bwMode="auto">
          <a:xfrm>
            <a:off x="150602" y="3900793"/>
            <a:ext cx="5018422" cy="27353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47229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800" dirty="0"/>
              <a:t>Современное состояние береговых сооружений</a:t>
            </a:r>
          </a:p>
        </p:txBody>
      </p:sp>
      <p:sp>
        <p:nvSpPr>
          <p:cNvPr id="3" name="Объект 2"/>
          <p:cNvSpPr>
            <a:spLocks noGrp="1"/>
          </p:cNvSpPr>
          <p:nvPr>
            <p:ph idx="1"/>
          </p:nvPr>
        </p:nvSpPr>
        <p:spPr>
          <a:xfrm>
            <a:off x="128464" y="1484784"/>
            <a:ext cx="5040560" cy="5373215"/>
          </a:xfrm>
        </p:spPr>
        <p:txBody>
          <a:bodyPr>
            <a:normAutofit fontScale="40000" lnSpcReduction="20000"/>
          </a:bodyPr>
          <a:lstStyle/>
          <a:p>
            <a:pPr algn="just"/>
            <a:r>
              <a:rPr lang="ru-RU" sz="4300" u="sng" dirty="0"/>
              <a:t>Окаймляющие укрепления берегов о. Палатки, Колонны и </a:t>
            </a:r>
            <a:r>
              <a:rPr lang="ru-RU" sz="4300" u="sng" dirty="0" err="1"/>
              <a:t>Пампушинки</a:t>
            </a:r>
            <a:endParaRPr lang="ru-RU" sz="4300" u="sng" dirty="0"/>
          </a:p>
          <a:p>
            <a:pPr marL="0" indent="0" algn="just">
              <a:buNone/>
            </a:pPr>
            <a:r>
              <a:rPr lang="ru-RU" sz="4300" dirty="0"/>
              <a:t> Конструкции в виде каменной кладки на естественном основании; часть участков окаймляющего укрепления разрушена полностью, вымытые грунты образовали отмели, местами укрепление берегов островов практически полностью заросло деревьями, кустарниками и </a:t>
            </a:r>
            <a:r>
              <a:rPr lang="ru-RU" sz="4300" dirty="0" smtClean="0"/>
              <a:t>травой.</a:t>
            </a:r>
            <a:endParaRPr lang="ru-RU" sz="4300" dirty="0"/>
          </a:p>
          <a:p>
            <a:pPr algn="just"/>
            <a:r>
              <a:rPr lang="ru-RU" sz="4300" u="sng" dirty="0" smtClean="0"/>
              <a:t>Укрепления </a:t>
            </a:r>
            <a:r>
              <a:rPr lang="ru-RU" sz="4300" u="sng" dirty="0"/>
              <a:t>берега </a:t>
            </a:r>
            <a:r>
              <a:rPr lang="ru-RU" sz="4300" u="sng" dirty="0" smtClean="0"/>
              <a:t>набережных</a:t>
            </a:r>
          </a:p>
          <a:p>
            <a:pPr marL="0" indent="0" algn="just">
              <a:buNone/>
            </a:pPr>
            <a:r>
              <a:rPr lang="ru-RU" sz="4300" dirty="0"/>
              <a:t>К</a:t>
            </a:r>
            <a:r>
              <a:rPr lang="ru-RU" sz="4300" dirty="0" smtClean="0"/>
              <a:t>онструкции </a:t>
            </a:r>
            <a:r>
              <a:rPr lang="ru-RU" sz="4300" dirty="0"/>
              <a:t>в виде каменной кладки на естественном основании, состояние набережных неудовлетворительное (оползание грунтов, разрушение каменной кладки (местами полностью), искажение исторической линии набережных, проседание дорожек</a:t>
            </a:r>
            <a:r>
              <a:rPr lang="ru-RU" sz="4300" dirty="0" smtClean="0"/>
              <a:t>).</a:t>
            </a:r>
          </a:p>
          <a:p>
            <a:pPr marL="0" indent="0">
              <a:buNone/>
            </a:pPr>
            <a:endParaRPr lang="ru-RU" sz="4300" dirty="0"/>
          </a:p>
          <a:p>
            <a:pPr marL="0" indent="0" algn="just">
              <a:buNone/>
            </a:pPr>
            <a:r>
              <a:rPr lang="ru-RU" sz="4300" dirty="0" smtClean="0"/>
              <a:t>      Обширные </a:t>
            </a:r>
            <a:r>
              <a:rPr lang="ru-RU" sz="4300" dirty="0"/>
              <a:t>заболоченные участки вдоль берега стали местом размножения </a:t>
            </a:r>
            <a:r>
              <a:rPr lang="ru-RU" sz="4300" dirty="0" smtClean="0"/>
              <a:t>насекомых</a:t>
            </a:r>
            <a:r>
              <a:rPr lang="ru-RU" sz="4300" dirty="0"/>
              <a:t>. Большая прибрежная часть акватории у </a:t>
            </a:r>
            <a:r>
              <a:rPr lang="ru-RU" sz="4300" dirty="0" smtClean="0"/>
              <a:t>острова </a:t>
            </a:r>
            <a:r>
              <a:rPr lang="ru-RU" sz="4300" dirty="0" err="1"/>
              <a:t>Людвигштайн</a:t>
            </a:r>
            <a:r>
              <a:rPr lang="ru-RU" sz="4300" dirty="0"/>
              <a:t> заилена. Наблюдается значительный процесс заболачивания и обмеления прибрежной части у дамбы Розенталь.</a:t>
            </a:r>
          </a:p>
          <a:p>
            <a:pPr algn="ctr"/>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15</a:t>
            </a:fld>
            <a:endParaRPr lang="ru-RU"/>
          </a:p>
        </p:txBody>
      </p:sp>
      <p:pic>
        <p:nvPicPr>
          <p:cNvPr id="3074" name="Picture 2" descr="DSCN734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925" r="2132" b="21305"/>
          <a:stretch/>
        </p:blipFill>
        <p:spPr bwMode="auto">
          <a:xfrm>
            <a:off x="5050374" y="1340768"/>
            <a:ext cx="4824663" cy="24335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Описание: DSC01364.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11465" t="27586" r="5268" b="6155"/>
          <a:stretch/>
        </p:blipFill>
        <p:spPr bwMode="auto">
          <a:xfrm>
            <a:off x="5163017" y="3774354"/>
            <a:ext cx="4599376" cy="27509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61163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0512" y="116632"/>
            <a:ext cx="8784976" cy="1008112"/>
          </a:xfrm>
        </p:spPr>
        <p:txBody>
          <a:bodyPr>
            <a:noAutofit/>
          </a:bodyPr>
          <a:lstStyle/>
          <a:p>
            <a:r>
              <a:rPr lang="ru-RU" sz="3200" dirty="0" smtClean="0"/>
              <a:t>Технология производства работ по реставрации гидротехнических сооружений</a:t>
            </a:r>
            <a:endParaRPr lang="ru-RU" sz="3200" dirty="0"/>
          </a:p>
        </p:txBody>
      </p:sp>
      <p:sp>
        <p:nvSpPr>
          <p:cNvPr id="3" name="Объект 2"/>
          <p:cNvSpPr>
            <a:spLocks noGrp="1"/>
          </p:cNvSpPr>
          <p:nvPr>
            <p:ph idx="1"/>
          </p:nvPr>
        </p:nvSpPr>
        <p:spPr>
          <a:xfrm>
            <a:off x="272480" y="1052736"/>
            <a:ext cx="9223023" cy="3096343"/>
          </a:xfrm>
        </p:spPr>
        <p:txBody>
          <a:bodyPr>
            <a:normAutofit fontScale="70000" lnSpcReduction="20000"/>
          </a:bodyPr>
          <a:lstStyle/>
          <a:p>
            <a:pPr marL="0" indent="0">
              <a:buNone/>
            </a:pPr>
            <a:r>
              <a:rPr lang="ru-RU" sz="2100" b="1" dirty="0"/>
              <a:t>Проектом реставрации с приспособлением под музейно-выставочные функции предусматривается:</a:t>
            </a:r>
            <a:endParaRPr lang="ru-RU" sz="2100" dirty="0"/>
          </a:p>
          <a:p>
            <a:r>
              <a:rPr lang="ru-RU" sz="2100" dirty="0"/>
              <a:t>Проведение работ по </a:t>
            </a:r>
            <a:r>
              <a:rPr lang="ru-RU" sz="2100" dirty="0" err="1"/>
              <a:t>берегоукреплению</a:t>
            </a:r>
            <a:r>
              <a:rPr lang="ru-RU" sz="2100" dirty="0"/>
              <a:t> с восстановлением исторической береговой линии;</a:t>
            </a:r>
          </a:p>
          <a:p>
            <a:r>
              <a:rPr lang="ru-RU" sz="2100" dirty="0"/>
              <a:t>Восстановление четырех пирсов </a:t>
            </a:r>
            <a:r>
              <a:rPr lang="ru-RU" sz="2100" dirty="0" smtClean="0"/>
              <a:t>и причалов  </a:t>
            </a:r>
            <a:r>
              <a:rPr lang="ru-RU" sz="2100" dirty="0"/>
              <a:t>паромной переправы;</a:t>
            </a:r>
          </a:p>
          <a:p>
            <a:r>
              <a:rPr lang="ru-RU" sz="2100" dirty="0"/>
              <a:t>Восстановление Дамбы Розенталь и </a:t>
            </a:r>
            <a:r>
              <a:rPr lang="ru-RU" sz="2100" dirty="0" smtClean="0"/>
              <a:t>Земляной </a:t>
            </a:r>
            <a:r>
              <a:rPr lang="ru-RU" sz="2100" dirty="0"/>
              <a:t>дамбы;</a:t>
            </a:r>
          </a:p>
          <a:p>
            <a:r>
              <a:rPr lang="ru-RU" sz="2100" dirty="0"/>
              <a:t>Выполнение </a:t>
            </a:r>
            <a:r>
              <a:rPr lang="ru-RU" sz="2100" dirty="0" smtClean="0"/>
              <a:t>дно-углубительных </a:t>
            </a:r>
            <a:r>
              <a:rPr lang="ru-RU" sz="2100" dirty="0"/>
              <a:t>работ вдоль побережья.</a:t>
            </a:r>
          </a:p>
          <a:p>
            <a:pPr marL="0" indent="0">
              <a:buNone/>
            </a:pPr>
            <a:r>
              <a:rPr lang="ru-RU" sz="2100" b="1" dirty="0"/>
              <a:t>Гидротехнические сооружения:</a:t>
            </a:r>
            <a:endParaRPr lang="ru-RU" sz="2100" dirty="0"/>
          </a:p>
          <a:p>
            <a:r>
              <a:rPr lang="ru-RU" sz="2100" dirty="0"/>
              <a:t>Усиление несущих конструкций сооружений;</a:t>
            </a:r>
          </a:p>
          <a:p>
            <a:r>
              <a:rPr lang="ru-RU" sz="2100" dirty="0"/>
              <a:t>Восстановление исторических габаритов сооружений; </a:t>
            </a:r>
          </a:p>
          <a:p>
            <a:r>
              <a:rPr lang="ru-RU" sz="2100" dirty="0"/>
              <a:t>Облицовка стен пирсов </a:t>
            </a:r>
            <a:r>
              <a:rPr lang="ru-RU" sz="2100" dirty="0" smtClean="0"/>
              <a:t>и </a:t>
            </a:r>
            <a:r>
              <a:rPr lang="ru-RU" sz="2100" dirty="0"/>
              <a:t>причалов паромной переправы </a:t>
            </a:r>
            <a:r>
              <a:rPr lang="ru-RU" sz="2100" dirty="0" smtClean="0"/>
              <a:t>заново, </a:t>
            </a:r>
            <a:r>
              <a:rPr lang="ru-RU" sz="2100" dirty="0"/>
              <a:t>сохранившимися камнями с заполнением пустот идентичным материалом;</a:t>
            </a:r>
          </a:p>
          <a:p>
            <a:r>
              <a:rPr lang="ru-RU" sz="2100" dirty="0"/>
              <a:t>Реставрация существующих каменных ступеней спусков и восстановление в местах утрат идентичным материалом;</a:t>
            </a:r>
          </a:p>
          <a:p>
            <a:r>
              <a:rPr lang="ru-RU" sz="2100" dirty="0"/>
              <a:t>Мощение булыжником поверхности конструкции сооружений.</a:t>
            </a:r>
          </a:p>
          <a:p>
            <a:pPr marL="0" indent="0">
              <a:buNone/>
            </a:pPr>
            <a:endParaRPr lang="ru-RU" sz="1900" dirty="0"/>
          </a:p>
          <a:p>
            <a:pPr marL="0" indent="0">
              <a:buNone/>
            </a:pPr>
            <a:endParaRPr lang="ru-RU" sz="1900" dirty="0"/>
          </a:p>
        </p:txBody>
      </p:sp>
      <p:sp>
        <p:nvSpPr>
          <p:cNvPr id="4" name="Номер слайда 3"/>
          <p:cNvSpPr>
            <a:spLocks noGrp="1"/>
          </p:cNvSpPr>
          <p:nvPr>
            <p:ph type="sldNum" sz="quarter" idx="12"/>
          </p:nvPr>
        </p:nvSpPr>
        <p:spPr/>
        <p:txBody>
          <a:bodyPr/>
          <a:lstStyle/>
          <a:p>
            <a:fld id="{B19B0651-EE4F-4900-A07F-96A6BFA9D0F0}" type="slidenum">
              <a:rPr lang="ru-RU" smtClean="0"/>
              <a:t>16</a:t>
            </a:fld>
            <a:endParaRPr lang="ru-RU"/>
          </a:p>
        </p:txBody>
      </p:sp>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l="6349" t="8267" r="2003" b="20407"/>
          <a:stretch/>
        </p:blipFill>
        <p:spPr>
          <a:xfrm>
            <a:off x="344488" y="4005062"/>
            <a:ext cx="9078658" cy="2498651"/>
          </a:xfrm>
          <a:prstGeom prst="rect">
            <a:avLst/>
          </a:prstGeom>
          <a:ln>
            <a:noFill/>
          </a:ln>
          <a:effectLst>
            <a:softEdge rad="112500"/>
          </a:effectLst>
        </p:spPr>
      </p:pic>
    </p:spTree>
    <p:extLst>
      <p:ext uri="{BB962C8B-B14F-4D97-AF65-F5344CB8AC3E}">
        <p14:creationId xmlns:p14="http://schemas.microsoft.com/office/powerpoint/2010/main" val="4034712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marL="0" indent="0"/>
            <a:r>
              <a:rPr lang="ru-RU" sz="3600" b="1" dirty="0"/>
              <a:t>Восстановление береговой линии (береговых укреплений</a:t>
            </a:r>
            <a:r>
              <a:rPr lang="ru-RU" sz="3600" b="1" dirty="0" smtClean="0"/>
              <a:t>)</a:t>
            </a:r>
            <a:endParaRPr lang="ru-RU" sz="3600" b="1" dirty="0"/>
          </a:p>
        </p:txBody>
      </p:sp>
      <p:sp>
        <p:nvSpPr>
          <p:cNvPr id="3" name="Объект 2"/>
          <p:cNvSpPr>
            <a:spLocks noGrp="1"/>
          </p:cNvSpPr>
          <p:nvPr>
            <p:ph idx="1"/>
          </p:nvPr>
        </p:nvSpPr>
        <p:spPr>
          <a:xfrm>
            <a:off x="272481" y="1412776"/>
            <a:ext cx="4968552" cy="5280587"/>
          </a:xfrm>
        </p:spPr>
        <p:txBody>
          <a:bodyPr>
            <a:normAutofit fontScale="92500" lnSpcReduction="10000"/>
          </a:bodyPr>
          <a:lstStyle/>
          <a:p>
            <a:r>
              <a:rPr lang="ru-RU" sz="1900" dirty="0" smtClean="0"/>
              <a:t>Восстановление </a:t>
            </a:r>
            <a:r>
              <a:rPr lang="ru-RU" sz="1900" dirty="0"/>
              <a:t>исторического облика </a:t>
            </a:r>
            <a:r>
              <a:rPr lang="ru-RU" sz="1900" dirty="0" smtClean="0"/>
              <a:t>линии </a:t>
            </a:r>
            <a:r>
              <a:rPr lang="ru-RU" sz="1900" dirty="0" err="1" smtClean="0"/>
              <a:t>берегоукрепления</a:t>
            </a:r>
            <a:r>
              <a:rPr lang="ru-RU" sz="1900" dirty="0" smtClean="0"/>
              <a:t>;</a:t>
            </a:r>
            <a:endParaRPr lang="ru-RU" sz="1900" dirty="0"/>
          </a:p>
          <a:p>
            <a:r>
              <a:rPr lang="ru-RU" sz="1900" dirty="0"/>
              <a:t>Для предотвращения размыва предусматриваются мероприятия по сбору и отводу из зоны набережных дождевых и дренажных вод. </a:t>
            </a:r>
          </a:p>
          <a:p>
            <a:r>
              <a:rPr lang="ru-RU" sz="1900" dirty="0"/>
              <a:t>Вблизи откосных сооружений удаление деревьев, корни которых разрушают конструкции каменных откосов; </a:t>
            </a:r>
          </a:p>
          <a:p>
            <a:r>
              <a:rPr lang="ru-RU" sz="1900" dirty="0"/>
              <a:t>Усиление </a:t>
            </a:r>
            <a:r>
              <a:rPr lang="ru-RU" sz="1900" dirty="0" smtClean="0"/>
              <a:t>   линии </a:t>
            </a:r>
            <a:r>
              <a:rPr lang="ru-RU" sz="1900" dirty="0" err="1" smtClean="0"/>
              <a:t>берегоукрепления</a:t>
            </a:r>
            <a:r>
              <a:rPr lang="ru-RU" sz="1900" dirty="0" smtClean="0"/>
              <a:t> ж. б. элементами  или крепление </a:t>
            </a:r>
            <a:r>
              <a:rPr lang="ru-RU" sz="1900" dirty="0"/>
              <a:t>каменной </a:t>
            </a:r>
            <a:r>
              <a:rPr lang="ru-RU" sz="1900" dirty="0" err="1" smtClean="0"/>
              <a:t>наброской</a:t>
            </a:r>
            <a:r>
              <a:rPr lang="ru-RU" sz="1900" dirty="0" smtClean="0"/>
              <a:t>  </a:t>
            </a:r>
            <a:r>
              <a:rPr lang="ru-RU" sz="1900" dirty="0"/>
              <a:t>для защиты от размыва в необходимых местах ;</a:t>
            </a:r>
          </a:p>
          <a:p>
            <a:r>
              <a:rPr lang="ru-RU" sz="1900" dirty="0"/>
              <a:t>Последующее выполнение защитной подсыпки, облицовки стен и откосов сооружений камнями;</a:t>
            </a:r>
          </a:p>
          <a:p>
            <a:r>
              <a:rPr lang="ru-RU" sz="1900" dirty="0"/>
              <a:t>Отсыпка каменной гряды на северной оконечности о. </a:t>
            </a:r>
            <a:r>
              <a:rPr lang="ru-RU" sz="1900" dirty="0" err="1"/>
              <a:t>Пампушинка</a:t>
            </a:r>
            <a:r>
              <a:rPr lang="ru-RU" sz="1900" dirty="0"/>
              <a:t> для доступа к </a:t>
            </a:r>
            <a:r>
              <a:rPr lang="ru-RU" sz="1900" dirty="0" smtClean="0"/>
              <a:t>падающему </a:t>
            </a:r>
            <a:r>
              <a:rPr lang="ru-RU" sz="1900" dirty="0"/>
              <a:t>камню.</a:t>
            </a:r>
          </a:p>
          <a:p>
            <a:pPr marL="0" indent="0">
              <a:buNone/>
            </a:pPr>
            <a:endParaRPr lang="ru-RU" sz="1900" dirty="0"/>
          </a:p>
          <a:p>
            <a:pPr marL="0" indent="0">
              <a:buNone/>
            </a:pPr>
            <a:endParaRPr lang="ru-RU" sz="1900" dirty="0"/>
          </a:p>
        </p:txBody>
      </p:sp>
      <p:pic>
        <p:nvPicPr>
          <p:cNvPr id="6" name="Рисунок 5"/>
          <p:cNvPicPr>
            <a:picLocks noChangeAspect="1"/>
          </p:cNvPicPr>
          <p:nvPr/>
        </p:nvPicPr>
        <p:blipFill rotWithShape="1">
          <a:blip r:embed="rId2">
            <a:extLst>
              <a:ext uri="{28A0092B-C50C-407E-A947-70E740481C1C}">
                <a14:useLocalDpi xmlns:a14="http://schemas.microsoft.com/office/drawing/2010/main" val="0"/>
              </a:ext>
            </a:extLst>
          </a:blip>
          <a:srcRect l="3094" r="13594"/>
          <a:stretch/>
        </p:blipFill>
        <p:spPr>
          <a:xfrm>
            <a:off x="5241031" y="1772816"/>
            <a:ext cx="4483371" cy="4392488"/>
          </a:xfrm>
          <a:prstGeom prst="rect">
            <a:avLst/>
          </a:prstGeom>
          <a:ln>
            <a:noFill/>
          </a:ln>
          <a:effectLst>
            <a:softEdge rad="112500"/>
          </a:effectLst>
        </p:spPr>
      </p:pic>
      <p:sp>
        <p:nvSpPr>
          <p:cNvPr id="4" name="Номер слайда 3"/>
          <p:cNvSpPr>
            <a:spLocks noGrp="1"/>
          </p:cNvSpPr>
          <p:nvPr>
            <p:ph type="sldNum" sz="quarter" idx="12"/>
          </p:nvPr>
        </p:nvSpPr>
        <p:spPr/>
        <p:txBody>
          <a:bodyPr/>
          <a:lstStyle/>
          <a:p>
            <a:fld id="{B19B0651-EE4F-4900-A07F-96A6BFA9D0F0}" type="slidenum">
              <a:rPr lang="ru-RU" smtClean="0"/>
              <a:t>17</a:t>
            </a:fld>
            <a:endParaRPr lang="ru-RU"/>
          </a:p>
        </p:txBody>
      </p:sp>
    </p:spTree>
    <p:extLst>
      <p:ext uri="{BB962C8B-B14F-4D97-AF65-F5344CB8AC3E}">
        <p14:creationId xmlns:p14="http://schemas.microsoft.com/office/powerpoint/2010/main" val="2690566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0632" y="274639"/>
            <a:ext cx="7770068" cy="634081"/>
          </a:xfrm>
        </p:spPr>
        <p:txBody>
          <a:bodyPr>
            <a:normAutofit fontScale="90000"/>
          </a:bodyPr>
          <a:lstStyle/>
          <a:p>
            <a:pPr marL="0" indent="0"/>
            <a:r>
              <a:rPr lang="ru-RU" sz="3600" b="1" dirty="0"/>
              <a:t>Восстановление </a:t>
            </a:r>
            <a:r>
              <a:rPr lang="ru-RU" sz="3600" b="1" dirty="0" smtClean="0"/>
              <a:t>дамб</a:t>
            </a:r>
            <a:endParaRPr lang="ru-RU" sz="3600" dirty="0"/>
          </a:p>
        </p:txBody>
      </p:sp>
      <p:sp>
        <p:nvSpPr>
          <p:cNvPr id="3" name="Объект 2"/>
          <p:cNvSpPr>
            <a:spLocks noGrp="1"/>
          </p:cNvSpPr>
          <p:nvPr>
            <p:ph idx="1"/>
          </p:nvPr>
        </p:nvSpPr>
        <p:spPr>
          <a:xfrm>
            <a:off x="4592960" y="836712"/>
            <a:ext cx="5313040" cy="5904656"/>
          </a:xfrm>
        </p:spPr>
        <p:txBody>
          <a:bodyPr>
            <a:normAutofit fontScale="85000" lnSpcReduction="20000"/>
          </a:bodyPr>
          <a:lstStyle/>
          <a:p>
            <a:pPr marL="0" indent="0">
              <a:buNone/>
            </a:pPr>
            <a:r>
              <a:rPr lang="ru-RU" sz="1900" dirty="0" smtClean="0"/>
              <a:t>Реставрация </a:t>
            </a:r>
            <a:r>
              <a:rPr lang="ru-RU" sz="1900" dirty="0"/>
              <a:t>дренажной системы выполняется с учетом расчетов стока дождевых </a:t>
            </a:r>
            <a:r>
              <a:rPr lang="ru-RU" sz="1900" dirty="0" smtClean="0"/>
              <a:t>вод и </a:t>
            </a:r>
            <a:r>
              <a:rPr lang="ru-RU" sz="1900" dirty="0"/>
              <a:t>определением пропускной способности труб-переездов.</a:t>
            </a:r>
          </a:p>
          <a:p>
            <a:pPr marL="0" indent="0">
              <a:buNone/>
            </a:pPr>
            <a:r>
              <a:rPr lang="ru-RU" sz="1900" dirty="0"/>
              <a:t>Проектом предусматривается:</a:t>
            </a:r>
          </a:p>
          <a:p>
            <a:pPr marL="0" indent="0">
              <a:buNone/>
            </a:pPr>
            <a:r>
              <a:rPr lang="ru-RU" sz="1900" b="1" u="sng" dirty="0" smtClean="0"/>
              <a:t>Дамба </a:t>
            </a:r>
            <a:r>
              <a:rPr lang="ru-RU" sz="1900" b="1" u="sng" dirty="0"/>
              <a:t>«Розенталь»: </a:t>
            </a:r>
          </a:p>
          <a:p>
            <a:pPr marL="0" indent="0">
              <a:buNone/>
            </a:pPr>
            <a:r>
              <a:rPr lang="ru-RU" sz="1900" dirty="0" smtClean="0"/>
              <a:t>- </a:t>
            </a:r>
            <a:r>
              <a:rPr lang="ru-RU" sz="1900" dirty="0"/>
              <a:t>Реставрация </a:t>
            </a:r>
            <a:r>
              <a:rPr lang="ru-RU" sz="1900" b="1" dirty="0"/>
              <a:t>дамбы с усилением откосов  </a:t>
            </a:r>
            <a:r>
              <a:rPr lang="ru-RU" sz="1900" b="1" dirty="0" err="1"/>
              <a:t>ж.б</a:t>
            </a:r>
            <a:r>
              <a:rPr lang="ru-RU" sz="1900" b="1" dirty="0"/>
              <a:t>. </a:t>
            </a:r>
            <a:r>
              <a:rPr lang="ru-RU" sz="1900" b="1" dirty="0" smtClean="0"/>
              <a:t>элементами</a:t>
            </a:r>
          </a:p>
          <a:p>
            <a:pPr marL="0" indent="0">
              <a:buNone/>
            </a:pPr>
            <a:r>
              <a:rPr lang="ru-RU" sz="1900" dirty="0" smtClean="0"/>
              <a:t>- Предполагается утепление внутренних стен для </a:t>
            </a:r>
            <a:r>
              <a:rPr lang="ru-RU" sz="1900" dirty="0"/>
              <a:t>предохранения промерзания корней </a:t>
            </a:r>
            <a:r>
              <a:rPr lang="ru-RU" sz="1900" dirty="0" smtClean="0"/>
              <a:t>деревьев;</a:t>
            </a:r>
          </a:p>
          <a:p>
            <a:pPr marL="0" indent="0">
              <a:buNone/>
            </a:pPr>
            <a:r>
              <a:rPr lang="ru-RU" sz="1900" dirty="0" smtClean="0"/>
              <a:t>- Укладка </a:t>
            </a:r>
            <a:r>
              <a:rPr lang="ru-RU" sz="1900" dirty="0"/>
              <a:t>под дамбой </a:t>
            </a:r>
            <a:r>
              <a:rPr lang="ru-RU" sz="1900" dirty="0" err="1"/>
              <a:t>геотекстиля</a:t>
            </a:r>
            <a:r>
              <a:rPr lang="ru-RU" sz="1900" dirty="0"/>
              <a:t> для препятствия вымывания грунта из тела </a:t>
            </a:r>
            <a:r>
              <a:rPr lang="ru-RU" sz="1900" dirty="0" smtClean="0"/>
              <a:t>дамбы;</a:t>
            </a:r>
          </a:p>
          <a:p>
            <a:pPr marL="0" indent="0">
              <a:buNone/>
            </a:pPr>
            <a:r>
              <a:rPr lang="ru-RU" sz="1900" dirty="0" smtClean="0"/>
              <a:t>- Облицовка </a:t>
            </a:r>
            <a:r>
              <a:rPr lang="ru-RU" sz="1900" dirty="0"/>
              <a:t>внешних стен </a:t>
            </a:r>
            <a:r>
              <a:rPr lang="ru-RU" sz="1900" dirty="0" smtClean="0"/>
              <a:t>гранитными камнями</a:t>
            </a:r>
            <a:r>
              <a:rPr lang="ru-RU" sz="1900" dirty="0"/>
              <a:t>. </a:t>
            </a:r>
            <a:endParaRPr lang="ru-RU" sz="1900" dirty="0" smtClean="0"/>
          </a:p>
          <a:p>
            <a:pPr marL="0" indent="0">
              <a:buNone/>
            </a:pPr>
            <a:r>
              <a:rPr lang="ru-RU" sz="1900" dirty="0" smtClean="0"/>
              <a:t>- Пешеходная часть дамбы ограждается от зоны посадки растительности  бордюрным камнем.</a:t>
            </a:r>
          </a:p>
          <a:p>
            <a:pPr marL="0" indent="0">
              <a:buNone/>
            </a:pPr>
            <a:r>
              <a:rPr lang="ru-RU" sz="1900" b="1" u="sng" dirty="0" smtClean="0"/>
              <a:t>Земляная </a:t>
            </a:r>
            <a:r>
              <a:rPr lang="ru-RU" sz="1900" b="1" u="sng" dirty="0"/>
              <a:t>дамба</a:t>
            </a:r>
            <a:r>
              <a:rPr lang="ru-RU" sz="1900" b="1" u="sng" dirty="0" smtClean="0"/>
              <a:t>:</a:t>
            </a:r>
          </a:p>
          <a:p>
            <a:pPr marL="0" lvl="0" indent="0">
              <a:buNone/>
            </a:pPr>
            <a:r>
              <a:rPr lang="ru-RU" sz="1900" dirty="0" smtClean="0"/>
              <a:t>Западная часть-Сохранение существующей дамбы. На небольшом расстоянии от нее отсыпка новой дамбы, формирующей береговую линию. Удаление растительного слоя на всю глубину. Укрепление откоса дамбы со стороны бухты отсыпкой камня по слою щебня и </a:t>
            </a:r>
            <a:r>
              <a:rPr lang="ru-RU" sz="1900" dirty="0" err="1" smtClean="0"/>
              <a:t>геотекстиля</a:t>
            </a:r>
            <a:r>
              <a:rPr lang="ru-RU" sz="1900" dirty="0" smtClean="0"/>
              <a:t>.</a:t>
            </a:r>
            <a:r>
              <a:rPr lang="ru-RU" sz="1900" dirty="0"/>
              <a:t> Откос с внутренней стороны закрепляется рулонным газоном.</a:t>
            </a:r>
          </a:p>
          <a:p>
            <a:pPr marL="0" indent="0">
              <a:buNone/>
            </a:pPr>
            <a:r>
              <a:rPr lang="ru-RU" sz="1900" dirty="0" smtClean="0"/>
              <a:t>Восточная часть-Выполняется досыпка гребня дамбы до </a:t>
            </a:r>
            <a:r>
              <a:rPr lang="ru-RU" sz="1900" dirty="0" err="1" smtClean="0"/>
              <a:t>отм</a:t>
            </a:r>
            <a:r>
              <a:rPr lang="ru-RU" sz="1900" dirty="0" smtClean="0"/>
              <a:t>. +1.200м. Откос со стороны бухты укрепляется отсыпкой камня по слою щебня и </a:t>
            </a:r>
            <a:r>
              <a:rPr lang="ru-RU" sz="1900" dirty="0" err="1" smtClean="0"/>
              <a:t>геотекстиля</a:t>
            </a:r>
            <a:r>
              <a:rPr lang="ru-RU" sz="1900" dirty="0" smtClean="0"/>
              <a:t>. Откос с внутренней стороны закрепляется рулонным газоном.</a:t>
            </a:r>
            <a:endParaRPr lang="ru-RU" sz="1900" dirty="0"/>
          </a:p>
        </p:txBody>
      </p:sp>
      <p:sp>
        <p:nvSpPr>
          <p:cNvPr id="4" name="Номер слайда 3"/>
          <p:cNvSpPr>
            <a:spLocks noGrp="1"/>
          </p:cNvSpPr>
          <p:nvPr>
            <p:ph type="sldNum" sz="quarter" idx="12"/>
          </p:nvPr>
        </p:nvSpPr>
        <p:spPr/>
        <p:txBody>
          <a:bodyPr/>
          <a:lstStyle/>
          <a:p>
            <a:fld id="{B19B0651-EE4F-4900-A07F-96A6BFA9D0F0}" type="slidenum">
              <a:rPr lang="ru-RU" smtClean="0"/>
              <a:t>18</a:t>
            </a:fld>
            <a:endParaRPr lang="ru-RU"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7" y="836712"/>
            <a:ext cx="4666091" cy="240144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9" y="3645024"/>
            <a:ext cx="4652136" cy="25922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78190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3549" y="137251"/>
            <a:ext cx="8915400" cy="1143000"/>
          </a:xfrm>
        </p:spPr>
        <p:txBody>
          <a:bodyPr>
            <a:normAutofit fontScale="90000"/>
          </a:bodyPr>
          <a:lstStyle/>
          <a:p>
            <a:r>
              <a:rPr lang="ru-RU" sz="3800" dirty="0" smtClean="0"/>
              <a:t>Оценка воздействия на </a:t>
            </a:r>
            <a:r>
              <a:rPr lang="ru-RU" sz="3800" dirty="0"/>
              <a:t>окружающую </a:t>
            </a:r>
            <a:r>
              <a:rPr lang="ru-RU" sz="3800" dirty="0" smtClean="0"/>
              <a:t>среду в период проведения строительных работ</a:t>
            </a:r>
            <a:endParaRPr lang="ru-RU" sz="3800" dirty="0"/>
          </a:p>
        </p:txBody>
      </p:sp>
      <p:sp>
        <p:nvSpPr>
          <p:cNvPr id="4" name="Номер слайда 3"/>
          <p:cNvSpPr>
            <a:spLocks noGrp="1"/>
          </p:cNvSpPr>
          <p:nvPr>
            <p:ph type="sldNum" sz="quarter" idx="12"/>
          </p:nvPr>
        </p:nvSpPr>
        <p:spPr/>
        <p:txBody>
          <a:bodyPr/>
          <a:lstStyle/>
          <a:p>
            <a:fld id="{B19B0651-EE4F-4900-A07F-96A6BFA9D0F0}" type="slidenum">
              <a:rPr lang="ru-RU" smtClean="0"/>
              <a:t>19</a:t>
            </a:fld>
            <a:endParaRPr lang="ru-RU"/>
          </a:p>
        </p:txBody>
      </p:sp>
      <p:sp>
        <p:nvSpPr>
          <p:cNvPr id="5" name="Rectangle 3"/>
          <p:cNvSpPr txBox="1">
            <a:spLocks noChangeArrowheads="1"/>
          </p:cNvSpPr>
          <p:nvPr/>
        </p:nvSpPr>
        <p:spPr>
          <a:xfrm>
            <a:off x="5169024" y="1363885"/>
            <a:ext cx="4465637" cy="792163"/>
          </a:xfrm>
          <a:prstGeom prst="rect">
            <a:avLst/>
          </a:prstGeom>
        </p:spPr>
        <p:txBody>
          <a:bodyPr vert="horz" lIns="107287" tIns="53643" rIns="107287" bIns="53643" rtlCol="0">
            <a:normAutofit lnSpcReduction="10000"/>
          </a:bodyPr>
          <a:lstStyle>
            <a:lvl1pPr marL="402325" indent="-402325" algn="l" defTabSz="1072866"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71703" indent="-335270" algn="l" defTabSz="1072866"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41082" indent="-268216" algn="l" defTabSz="1072866"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77515"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13947"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50380"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86813"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23246"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59678"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Font typeface="Arial" charset="0"/>
              <a:buNone/>
            </a:pPr>
            <a:r>
              <a:rPr lang="ru-RU" altLang="ru-RU" sz="1600" b="1" i="1" dirty="0" smtClean="0">
                <a:solidFill>
                  <a:srgbClr val="0070C0"/>
                </a:solidFill>
                <a:cs typeface="Arial" charset="0"/>
              </a:rPr>
              <a:t>Намечаемая деятельность проектируемого объекта связана с привносимым в окружающую среду:</a:t>
            </a:r>
          </a:p>
          <a:p>
            <a:pPr marL="0" indent="0" algn="just">
              <a:buFont typeface="Arial" charset="0"/>
              <a:buNone/>
            </a:pPr>
            <a:endParaRPr lang="ru-RU" altLang="ru-RU" sz="1800" dirty="0" smtClean="0">
              <a:latin typeface="Arial" charset="0"/>
              <a:cs typeface="Arial" charset="0"/>
            </a:endParaRPr>
          </a:p>
        </p:txBody>
      </p:sp>
      <p:sp>
        <p:nvSpPr>
          <p:cNvPr id="7" name="Прямоугольник 4"/>
          <p:cNvSpPr>
            <a:spLocks noChangeArrowheads="1"/>
          </p:cNvSpPr>
          <p:nvPr/>
        </p:nvSpPr>
        <p:spPr bwMode="auto">
          <a:xfrm>
            <a:off x="284081" y="2564904"/>
            <a:ext cx="41751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Wingdings" pitchFamily="2" charset="2"/>
              <a:buChar char="v"/>
            </a:pPr>
            <a:r>
              <a:rPr lang="ru-RU" altLang="ru-RU" sz="1600" i="1" dirty="0"/>
              <a:t>дизельный генератор;</a:t>
            </a:r>
          </a:p>
          <a:p>
            <a:pPr eaLnBrk="1" hangingPunct="1">
              <a:buFont typeface="Wingdings" pitchFamily="2" charset="2"/>
              <a:buChar char="v"/>
            </a:pPr>
            <a:r>
              <a:rPr lang="ru-RU" altLang="ru-RU" sz="1600" i="1" dirty="0" smtClean="0"/>
              <a:t>водная техника;</a:t>
            </a:r>
            <a:endParaRPr lang="ru-RU" altLang="ru-RU" sz="1600" i="1" dirty="0"/>
          </a:p>
          <a:p>
            <a:pPr eaLnBrk="1" hangingPunct="1">
              <a:buFont typeface="Wingdings" pitchFamily="2" charset="2"/>
              <a:buChar char="v"/>
            </a:pPr>
            <a:r>
              <a:rPr lang="ru-RU" altLang="ru-RU" sz="1600" i="1" dirty="0"/>
              <a:t>строительная техника;</a:t>
            </a:r>
          </a:p>
          <a:p>
            <a:pPr eaLnBrk="1" hangingPunct="1">
              <a:buFont typeface="Wingdings" pitchFamily="2" charset="2"/>
              <a:buChar char="v"/>
            </a:pPr>
            <a:r>
              <a:rPr lang="ru-RU" altLang="ru-RU" sz="1600" i="1" dirty="0"/>
              <a:t>автотранспорт;</a:t>
            </a:r>
          </a:p>
          <a:p>
            <a:pPr eaLnBrk="1" hangingPunct="1">
              <a:buFont typeface="Wingdings" pitchFamily="2" charset="2"/>
              <a:buChar char="v"/>
            </a:pPr>
            <a:r>
              <a:rPr lang="ru-RU" altLang="ru-RU" sz="1600" i="1" dirty="0"/>
              <a:t>сварочный пост;</a:t>
            </a:r>
          </a:p>
          <a:p>
            <a:pPr eaLnBrk="1" hangingPunct="1">
              <a:buFont typeface="Wingdings" pitchFamily="2" charset="2"/>
              <a:buChar char="v"/>
            </a:pPr>
            <a:r>
              <a:rPr lang="ru-RU" altLang="ru-RU" sz="1600" i="1" dirty="0"/>
              <a:t>газовая резка металлов;</a:t>
            </a:r>
          </a:p>
          <a:p>
            <a:pPr eaLnBrk="1" hangingPunct="1">
              <a:buFont typeface="Wingdings" pitchFamily="2" charset="2"/>
              <a:buChar char="v"/>
            </a:pPr>
            <a:r>
              <a:rPr lang="ru-RU" altLang="ru-RU" sz="1600" i="1" dirty="0" smtClean="0"/>
              <a:t>дноуглубительные  работы</a:t>
            </a:r>
            <a:r>
              <a:rPr lang="ru-RU" altLang="ru-RU" sz="1600" i="1" dirty="0"/>
              <a:t>;</a:t>
            </a:r>
          </a:p>
          <a:p>
            <a:pPr eaLnBrk="1" hangingPunct="1">
              <a:buFont typeface="Wingdings" pitchFamily="2" charset="2"/>
              <a:buChar char="v"/>
            </a:pPr>
            <a:r>
              <a:rPr lang="ru-RU" altLang="ru-RU" sz="1600" i="1" dirty="0"/>
              <a:t>гидроизоляционные </a:t>
            </a:r>
            <a:br>
              <a:rPr lang="ru-RU" altLang="ru-RU" sz="1600" i="1" dirty="0"/>
            </a:br>
            <a:r>
              <a:rPr lang="ru-RU" altLang="ru-RU" sz="1600" i="1" dirty="0"/>
              <a:t>работы.</a:t>
            </a:r>
          </a:p>
        </p:txBody>
      </p:sp>
      <p:sp>
        <p:nvSpPr>
          <p:cNvPr id="8" name="Прямоугольник 6"/>
          <p:cNvSpPr>
            <a:spLocks noChangeArrowheads="1"/>
          </p:cNvSpPr>
          <p:nvPr/>
        </p:nvSpPr>
        <p:spPr bwMode="auto">
          <a:xfrm>
            <a:off x="395287" y="1350520"/>
            <a:ext cx="38877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1600" b="1" i="1" dirty="0">
                <a:solidFill>
                  <a:schemeClr val="tx2"/>
                </a:solidFill>
                <a:latin typeface="+mn-lt"/>
              </a:rPr>
              <a:t>При строительстве проектируемого объекта источниками поступления загрязняющих веществ в атмосферный воздух </a:t>
            </a:r>
            <a:r>
              <a:rPr lang="ru-RU" altLang="ru-RU" sz="1600" b="1" i="1" dirty="0" smtClean="0">
                <a:solidFill>
                  <a:schemeClr val="tx2"/>
                </a:solidFill>
                <a:latin typeface="+mn-lt"/>
              </a:rPr>
              <a:t>могут являться:</a:t>
            </a:r>
            <a:endParaRPr lang="ru-RU" altLang="ru-RU" sz="1600" b="1" i="1" dirty="0">
              <a:solidFill>
                <a:schemeClr val="tx2"/>
              </a:solidFill>
              <a:latin typeface="+mn-lt"/>
            </a:endParaRPr>
          </a:p>
        </p:txBody>
      </p:sp>
      <p:sp>
        <p:nvSpPr>
          <p:cNvPr id="9" name="TextBox 5"/>
          <p:cNvSpPr txBox="1">
            <a:spLocks noChangeArrowheads="1"/>
          </p:cNvSpPr>
          <p:nvPr/>
        </p:nvSpPr>
        <p:spPr bwMode="auto">
          <a:xfrm>
            <a:off x="5298658" y="2432379"/>
            <a:ext cx="4284662" cy="4739759"/>
          </a:xfrm>
          <a:prstGeom prst="rect">
            <a:avLst/>
          </a:prstGeom>
          <a:noFill/>
          <a:ln>
            <a:noFill/>
          </a:ln>
          <a:extLst/>
        </p:spPr>
        <p:txBody>
          <a:bodyPr>
            <a:spAutoFit/>
          </a:bodyPr>
          <a:lstStyle>
            <a:lvl1pPr marL="285750" indent="-285750">
              <a:defRPr sz="3200">
                <a:solidFill>
                  <a:schemeClr val="tx1"/>
                </a:solidFill>
                <a:latin typeface="Times New Roman" pitchFamily="18" charset="0"/>
              </a:defRPr>
            </a:lvl1pPr>
            <a:lvl2pPr>
              <a:defRPr sz="2800">
                <a:solidFill>
                  <a:schemeClr val="tx1"/>
                </a:solidFill>
                <a:latin typeface="Times New Roman" pitchFamily="18" charset="0"/>
              </a:defRPr>
            </a:lvl2pPr>
            <a:lvl3pPr>
              <a:defRPr sz="2400">
                <a:solidFill>
                  <a:schemeClr val="tx1"/>
                </a:solidFill>
                <a:latin typeface="Times New Roman" pitchFamily="18" charset="0"/>
              </a:defRPr>
            </a:lvl3pPr>
            <a:lvl4pPr>
              <a:defRPr sz="2000">
                <a:solidFill>
                  <a:schemeClr val="tx1"/>
                </a:solidFill>
                <a:latin typeface="Times New Roman" pitchFamily="18" charset="0"/>
              </a:defRPr>
            </a:lvl4pPr>
            <a:lvl5pPr>
              <a:defRPr sz="2000">
                <a:solidFill>
                  <a:schemeClr val="tx1"/>
                </a:solidFill>
                <a:latin typeface="Times New Roman" pitchFamily="18" charset="0"/>
              </a:defRPr>
            </a:lvl5pPr>
            <a:lvl6pPr eaLnBrk="0" fontAlgn="base" hangingPunct="0">
              <a:spcAft>
                <a:spcPct val="0"/>
              </a:spcAft>
              <a:buFont typeface="Arial" charset="0"/>
              <a:buChar char="»"/>
              <a:defRPr sz="2000">
                <a:solidFill>
                  <a:schemeClr val="tx1"/>
                </a:solidFill>
                <a:latin typeface="Times New Roman" pitchFamily="18" charset="0"/>
              </a:defRPr>
            </a:lvl6pPr>
            <a:lvl7pPr eaLnBrk="0" fontAlgn="base" hangingPunct="0">
              <a:spcAft>
                <a:spcPct val="0"/>
              </a:spcAft>
              <a:buFont typeface="Arial" charset="0"/>
              <a:buChar char="»"/>
              <a:defRPr sz="2000">
                <a:solidFill>
                  <a:schemeClr val="tx1"/>
                </a:solidFill>
                <a:latin typeface="Times New Roman" pitchFamily="18" charset="0"/>
              </a:defRPr>
            </a:lvl7pPr>
            <a:lvl8pPr eaLnBrk="0" fontAlgn="base" hangingPunct="0">
              <a:spcAft>
                <a:spcPct val="0"/>
              </a:spcAft>
              <a:buFont typeface="Arial" charset="0"/>
              <a:buChar char="»"/>
              <a:defRPr sz="2000">
                <a:solidFill>
                  <a:schemeClr val="tx1"/>
                </a:solidFill>
                <a:latin typeface="Times New Roman" pitchFamily="18" charset="0"/>
              </a:defRPr>
            </a:lvl8pPr>
            <a:lvl9pPr eaLnBrk="0" fontAlgn="base" hangingPunct="0">
              <a:spcAft>
                <a:spcPct val="0"/>
              </a:spcAft>
              <a:buFont typeface="Arial" charset="0"/>
              <a:buChar char="»"/>
              <a:defRPr sz="2000">
                <a:solidFill>
                  <a:schemeClr val="tx1"/>
                </a:solidFill>
                <a:latin typeface="Times New Roman" pitchFamily="18" charset="0"/>
              </a:defRPr>
            </a:lvl9pPr>
          </a:lstStyle>
          <a:p>
            <a:pPr algn="just">
              <a:buFont typeface="Wingdings" panose="05000000000000000000" pitchFamily="2" charset="2"/>
              <a:buChar char="v"/>
              <a:defRPr/>
            </a:pPr>
            <a:r>
              <a:rPr lang="ru-RU" altLang="ru-RU" sz="1800" i="1" dirty="0" smtClean="0">
                <a:latin typeface="Arial" charset="0"/>
                <a:cs typeface="Arial" charset="0"/>
              </a:rPr>
              <a:t>химическими веществами в виде выбросов в атмосферный воздух;</a:t>
            </a:r>
          </a:p>
          <a:p>
            <a:pPr algn="just">
              <a:buFont typeface="Wingdings" panose="05000000000000000000" pitchFamily="2" charset="2"/>
              <a:buChar char="v"/>
              <a:defRPr/>
            </a:pPr>
            <a:r>
              <a:rPr lang="ru-RU" altLang="ru-RU" sz="1800" i="1" dirty="0" smtClean="0">
                <a:latin typeface="Arial" charset="0"/>
              </a:rPr>
              <a:t>образованием отходов;</a:t>
            </a:r>
          </a:p>
          <a:p>
            <a:pPr algn="just">
              <a:buFont typeface="Wingdings" panose="05000000000000000000" pitchFamily="2" charset="2"/>
              <a:buChar char="v"/>
              <a:defRPr/>
            </a:pPr>
            <a:r>
              <a:rPr lang="ru-RU" altLang="ru-RU" sz="1800" i="1" dirty="0" smtClean="0">
                <a:latin typeface="Arial" charset="0"/>
              </a:rPr>
              <a:t>шума, создаваемого водной техникой при дноуглублении, автотранспортом, проезжающего на территорию объекта</a:t>
            </a:r>
            <a:endParaRPr lang="ru-RU" altLang="ru-RU" sz="1800" dirty="0" smtClean="0">
              <a:latin typeface="Arial" charset="0"/>
            </a:endParaRPr>
          </a:p>
          <a:p>
            <a:pPr algn="just">
              <a:buFont typeface="Wingdings" panose="05000000000000000000" pitchFamily="2" charset="2"/>
              <a:buChar char="v"/>
              <a:defRPr/>
            </a:pPr>
            <a:endParaRPr lang="ru-RU" altLang="ru-RU" sz="1600" dirty="0" smtClean="0">
              <a:latin typeface="+mn-lt"/>
            </a:endParaRPr>
          </a:p>
          <a:p>
            <a:pPr marL="0" indent="0" algn="just">
              <a:defRPr/>
            </a:pPr>
            <a:r>
              <a:rPr lang="ru-RU" sz="1800" b="1" i="1" dirty="0" smtClean="0">
                <a:solidFill>
                  <a:schemeClr val="tx2"/>
                </a:solidFill>
                <a:latin typeface="+mn-lt"/>
              </a:rPr>
              <a:t>Качество </a:t>
            </a:r>
            <a:r>
              <a:rPr lang="ru-RU" sz="1800" b="1" i="1" dirty="0">
                <a:solidFill>
                  <a:schemeClr val="tx2"/>
                </a:solidFill>
                <a:latin typeface="+mn-lt"/>
              </a:rPr>
              <a:t>атмосферного воздуха ,при выполнении мероприятий по охране окружающей среды от негативного </a:t>
            </a:r>
            <a:r>
              <a:rPr lang="ru-RU" sz="1800" b="1" i="1" dirty="0" smtClean="0">
                <a:solidFill>
                  <a:schemeClr val="tx2"/>
                </a:solidFill>
                <a:latin typeface="+mn-lt"/>
              </a:rPr>
              <a:t>воздействия, будет соответствовать </a:t>
            </a:r>
            <a:r>
              <a:rPr lang="ru-RU" sz="1800" b="1" i="1" dirty="0">
                <a:solidFill>
                  <a:schemeClr val="tx2"/>
                </a:solidFill>
                <a:latin typeface="+mn-lt"/>
              </a:rPr>
              <a:t>требуемым санитарно-гигиеническим нормативам для населенных мест.</a:t>
            </a:r>
          </a:p>
          <a:p>
            <a:pPr marL="0" indent="0" algn="just">
              <a:defRPr/>
            </a:pPr>
            <a:endParaRPr lang="ru-RU" altLang="ru-RU" sz="1800" i="1" dirty="0">
              <a:solidFill>
                <a:srgbClr val="000099"/>
              </a:solidFill>
              <a:latin typeface="Arial" charset="0"/>
              <a:cs typeface="Arial" charset="0"/>
            </a:endParaRPr>
          </a:p>
          <a:p>
            <a:pPr marL="0" indent="0">
              <a:defRPr/>
            </a:pPr>
            <a:endParaRPr lang="ru-RU" altLang="ru-RU" sz="1600" dirty="0" smtClean="0">
              <a:latin typeface="Arial" charset="0"/>
            </a:endParaRPr>
          </a:p>
        </p:txBody>
      </p:sp>
      <p:pic>
        <p:nvPicPr>
          <p:cNvPr id="1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37" y="4869161"/>
            <a:ext cx="5113221" cy="15841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79625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x-none" sz="3800">
                <a:cs typeface="Arial" panose="020B0604020202020204" pitchFamily="34" charset="0"/>
              </a:rPr>
              <a:t>С</a:t>
            </a:r>
            <a:r>
              <a:rPr lang="ru-RU" sz="3800" dirty="0">
                <a:cs typeface="Arial" panose="020B0604020202020204" pitchFamily="34" charset="0"/>
              </a:rPr>
              <a:t>ведения</a:t>
            </a:r>
            <a:r>
              <a:rPr lang="x-none" sz="3800">
                <a:cs typeface="Arial" panose="020B0604020202020204" pitchFamily="34" charset="0"/>
              </a:rPr>
              <a:t> </a:t>
            </a:r>
            <a:r>
              <a:rPr lang="ru-RU" sz="3800" dirty="0">
                <a:cs typeface="Arial" panose="020B0604020202020204" pitchFamily="34" charset="0"/>
              </a:rPr>
              <a:t>об</a:t>
            </a:r>
            <a:r>
              <a:rPr lang="x-none" sz="3800">
                <a:cs typeface="Arial" panose="020B0604020202020204" pitchFamily="34" charset="0"/>
              </a:rPr>
              <a:t> </a:t>
            </a:r>
            <a:r>
              <a:rPr lang="ru-RU" sz="3800" dirty="0">
                <a:cs typeface="Arial" panose="020B0604020202020204" pitchFamily="34" charset="0"/>
              </a:rPr>
              <a:t>организациях</a:t>
            </a:r>
            <a:r>
              <a:rPr lang="x-none" sz="3800">
                <a:cs typeface="Arial" panose="020B0604020202020204" pitchFamily="34" charset="0"/>
              </a:rPr>
              <a:t>-</a:t>
            </a:r>
            <a:r>
              <a:rPr lang="ru-RU" sz="3800" dirty="0">
                <a:cs typeface="Arial" panose="020B0604020202020204" pitchFamily="34" charset="0"/>
              </a:rPr>
              <a:t>участниках</a:t>
            </a:r>
            <a:r>
              <a:rPr lang="x-none" sz="3800">
                <a:cs typeface="Arial" panose="020B0604020202020204" pitchFamily="34" charset="0"/>
              </a:rPr>
              <a:t> </a:t>
            </a:r>
            <a:r>
              <a:rPr lang="ru-RU" sz="3800" dirty="0">
                <a:cs typeface="Arial" panose="020B0604020202020204" pitchFamily="34" charset="0"/>
              </a:rPr>
              <a:t>реализации</a:t>
            </a:r>
            <a:r>
              <a:rPr lang="x-none" sz="3800">
                <a:cs typeface="Arial" panose="020B0604020202020204" pitchFamily="34" charset="0"/>
              </a:rPr>
              <a:t> проекта</a:t>
            </a:r>
            <a:endParaRPr lang="ru-RU" sz="3800" dirty="0"/>
          </a:p>
        </p:txBody>
      </p:sp>
      <p:sp>
        <p:nvSpPr>
          <p:cNvPr id="3" name="Объект 2"/>
          <p:cNvSpPr>
            <a:spLocks noGrp="1"/>
          </p:cNvSpPr>
          <p:nvPr>
            <p:ph idx="1"/>
          </p:nvPr>
        </p:nvSpPr>
        <p:spPr>
          <a:xfrm>
            <a:off x="194471" y="1508787"/>
            <a:ext cx="9439050" cy="5184576"/>
          </a:xfrm>
        </p:spPr>
        <p:txBody>
          <a:bodyPr>
            <a:normAutofit/>
          </a:bodyPr>
          <a:lstStyle/>
          <a:p>
            <a:r>
              <a:rPr lang="ru-RU" sz="1600" b="1" dirty="0"/>
              <a:t>Заказчик строительства: </a:t>
            </a:r>
          </a:p>
          <a:p>
            <a:pPr marL="0" indent="0">
              <a:buNone/>
            </a:pPr>
            <a:r>
              <a:rPr lang="ru-RU" sz="1600" u="sng" dirty="0"/>
              <a:t>Фонд инвестиционных строительных проектов Санкт-Петербурга</a:t>
            </a:r>
          </a:p>
          <a:p>
            <a:pPr marL="0" indent="0">
              <a:buNone/>
            </a:pPr>
            <a:r>
              <a:rPr lang="ru-RU" sz="1600" dirty="0"/>
              <a:t>Адрес: 197046, г. Санкт-Петербург, ул. Чапаева, д.9, лит. А.</a:t>
            </a:r>
          </a:p>
          <a:p>
            <a:pPr marL="0" indent="0">
              <a:buNone/>
            </a:pPr>
            <a:r>
              <a:rPr lang="ru-RU" sz="1600" dirty="0"/>
              <a:t>Тел.: +7(812) 648-02-04</a:t>
            </a:r>
          </a:p>
          <a:p>
            <a:r>
              <a:rPr lang="ru-RU" sz="1600" b="1" dirty="0" err="1"/>
              <a:t>Генпроектировщики</a:t>
            </a:r>
            <a:r>
              <a:rPr lang="ru-RU" sz="1600" b="1" dirty="0"/>
              <a:t> проекта</a:t>
            </a:r>
            <a:r>
              <a:rPr lang="ru-RU" sz="1600" dirty="0"/>
              <a:t>:</a:t>
            </a:r>
          </a:p>
          <a:p>
            <a:pPr marL="0" indent="0">
              <a:buNone/>
            </a:pPr>
            <a:r>
              <a:rPr lang="ru-RU" sz="1600" u="sng" dirty="0"/>
              <a:t>Консорциум ЗАО "Новая Эра" </a:t>
            </a:r>
          </a:p>
          <a:p>
            <a:pPr marL="0" indent="0">
              <a:buNone/>
            </a:pPr>
            <a:r>
              <a:rPr lang="ru-RU" sz="1600" dirty="0"/>
              <a:t>Адрес: 195221, Санкт-Петербург, ул. </a:t>
            </a:r>
            <a:r>
              <a:rPr lang="ru-RU" sz="1600" dirty="0" err="1"/>
              <a:t>Замшина</a:t>
            </a:r>
            <a:r>
              <a:rPr lang="ru-RU" sz="1600" dirty="0"/>
              <a:t>, д. 15 </a:t>
            </a:r>
          </a:p>
          <a:p>
            <a:pPr marL="0" indent="0">
              <a:buNone/>
            </a:pPr>
            <a:r>
              <a:rPr lang="ru-RU" sz="1600" dirty="0"/>
              <a:t>Тел.: (812) 590-86-01, Факс: (812) 290-97-73</a:t>
            </a:r>
          </a:p>
          <a:p>
            <a:pPr marL="0" indent="0">
              <a:buNone/>
            </a:pPr>
            <a:r>
              <a:rPr lang="ru-RU" sz="1600" u="sng" dirty="0"/>
              <a:t>ООО "Архитектурное бюро "Литейная часть-91</a:t>
            </a:r>
            <a:r>
              <a:rPr lang="ru-RU" sz="1600" dirty="0"/>
              <a:t>"</a:t>
            </a:r>
          </a:p>
          <a:p>
            <a:pPr marL="0" indent="0">
              <a:buNone/>
            </a:pPr>
            <a:r>
              <a:rPr lang="ru-RU" sz="1600" dirty="0"/>
              <a:t>Адрес: 191104, Санкт-Петербург, Манежный пер., д.1/4, п.1  </a:t>
            </a:r>
          </a:p>
          <a:p>
            <a:pPr marL="0" indent="0">
              <a:buNone/>
            </a:pPr>
            <a:r>
              <a:rPr lang="ru-RU" sz="1600" dirty="0"/>
              <a:t> Тел.: (812) 2754408, Факс: (812) 2729754</a:t>
            </a:r>
          </a:p>
          <a:p>
            <a:r>
              <a:rPr lang="ru-RU" sz="1600" b="1" dirty="0"/>
              <a:t>Проектная организация по охране окружающей среды:</a:t>
            </a:r>
          </a:p>
          <a:p>
            <a:pPr marL="0" indent="0">
              <a:buNone/>
            </a:pPr>
            <a:r>
              <a:rPr lang="ru-RU" sz="1600" u="sng" dirty="0"/>
              <a:t>ООО «ЭМС Инжиниринг</a:t>
            </a:r>
            <a:r>
              <a:rPr lang="ru-RU" sz="1600" u="sng" dirty="0" smtClean="0"/>
              <a:t>»</a:t>
            </a:r>
            <a:endParaRPr lang="ru-RU" sz="1600" u="sng" dirty="0"/>
          </a:p>
          <a:p>
            <a:pPr marL="0" indent="0">
              <a:buNone/>
            </a:pPr>
            <a:r>
              <a:rPr lang="ru-RU" sz="1600" dirty="0"/>
              <a:t>Адрес: 197371, г. Санкт-Петербург, пр. Королева, д.48, корп. 7.</a:t>
            </a:r>
          </a:p>
          <a:p>
            <a:pPr marL="0" indent="0">
              <a:buNone/>
            </a:pPr>
            <a:r>
              <a:rPr lang="ru-RU" sz="1600" dirty="0"/>
              <a:t>Телефон: (812) 327-77-97</a:t>
            </a:r>
          </a:p>
          <a:p>
            <a:endParaRPr lang="ru-RU" sz="1600" dirty="0"/>
          </a:p>
          <a:p>
            <a:endParaRPr lang="ru-RU" sz="1600"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21229" t="7571" r="10519" b="11711"/>
          <a:stretch/>
        </p:blipFill>
        <p:spPr>
          <a:xfrm>
            <a:off x="6435165" y="2848725"/>
            <a:ext cx="2288023" cy="1117600"/>
          </a:xfrm>
          <a:prstGeom prst="rect">
            <a:avLst/>
          </a:prstGeom>
          <a:ln>
            <a:noFill/>
          </a:ln>
          <a:effectLst>
            <a:outerShdw blurRad="292100" dist="139700" dir="2700000" algn="tl" rotWithShape="0">
              <a:srgbClr val="333333">
                <a:alpha val="65000"/>
              </a:srgbClr>
            </a:outerShdw>
          </a:effectLst>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5165" y="1398687"/>
            <a:ext cx="2262251" cy="1290064"/>
          </a:xfrm>
          <a:prstGeom prst="rect">
            <a:avLst/>
          </a:prstGeom>
          <a:ln>
            <a:noFill/>
          </a:ln>
          <a:effectLst>
            <a:outerShdw blurRad="292100" dist="139700" dir="2700000" algn="tl" rotWithShape="0">
              <a:srgbClr val="333333">
                <a:alpha val="65000"/>
              </a:srgbClr>
            </a:outerShdw>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3588" y="4190539"/>
            <a:ext cx="3065404" cy="783517"/>
          </a:xfrm>
          <a:prstGeom prst="rect">
            <a:avLst/>
          </a:prstGeom>
          <a:ln>
            <a:noFill/>
          </a:ln>
          <a:effectLst>
            <a:outerShdw blurRad="292100" dist="139700" dir="2700000" algn="tl" rotWithShape="0">
              <a:srgbClr val="333333">
                <a:alpha val="65000"/>
              </a:srgbClr>
            </a:outerShdw>
          </a:effectLst>
        </p:spPr>
      </p:pic>
      <p:sp>
        <p:nvSpPr>
          <p:cNvPr id="5" name="Номер слайда 4"/>
          <p:cNvSpPr>
            <a:spLocks noGrp="1"/>
          </p:cNvSpPr>
          <p:nvPr>
            <p:ph type="sldNum" sz="quarter" idx="12"/>
          </p:nvPr>
        </p:nvSpPr>
        <p:spPr/>
        <p:txBody>
          <a:bodyPr/>
          <a:lstStyle/>
          <a:p>
            <a:fld id="{B19B0651-EE4F-4900-A07F-96A6BFA9D0F0}" type="slidenum">
              <a:rPr lang="ru-RU" smtClean="0"/>
              <a:t>2</a:t>
            </a:fld>
            <a:endParaRPr lang="ru-RU" dirty="0"/>
          </a:p>
        </p:txBody>
      </p:sp>
      <p:pic>
        <p:nvPicPr>
          <p:cNvPr id="1025" name="Picture 1" descr="инж"/>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3588" y="5307521"/>
            <a:ext cx="3092130" cy="7857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08921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9"/>
            <a:ext cx="9138220" cy="490065"/>
          </a:xfrm>
        </p:spPr>
        <p:txBody>
          <a:bodyPr>
            <a:noAutofit/>
          </a:bodyPr>
          <a:lstStyle/>
          <a:p>
            <a:r>
              <a:rPr lang="ru-RU" sz="1400" b="1" dirty="0"/>
              <a:t>ЭКОЛОГО-ЭКОНОМИЧЕСКАЯ </a:t>
            </a:r>
            <a:r>
              <a:rPr lang="ru-RU" sz="1400" b="1" dirty="0" smtClean="0"/>
              <a:t>ОЦЕНКА </a:t>
            </a:r>
            <a:r>
              <a:rPr lang="ru-RU" sz="1400" b="1" dirty="0"/>
              <a:t>ЭФФЕКТИВНОСТИ НАМЕЧАЕМОЙ ХОЗЯЙСТВЕННОЙ ДЕЯТЕЛЬНОСТИ</a:t>
            </a:r>
          </a:p>
        </p:txBody>
      </p:sp>
      <p:graphicFrame>
        <p:nvGraphicFramePr>
          <p:cNvPr id="5" name="Объект 4"/>
          <p:cNvGraphicFramePr>
            <a:graphicFrameLocks noGrp="1"/>
          </p:cNvGraphicFramePr>
          <p:nvPr>
            <p:ph idx="1"/>
            <p:extLst>
              <p:ext uri="{D42A27DB-BD31-4B8C-83A1-F6EECF244321}">
                <p14:modId xmlns:p14="http://schemas.microsoft.com/office/powerpoint/2010/main" val="3077517414"/>
              </p:ext>
            </p:extLst>
          </p:nvPr>
        </p:nvGraphicFramePr>
        <p:xfrm>
          <a:off x="776536" y="1387797"/>
          <a:ext cx="7992888" cy="5062962"/>
        </p:xfrm>
        <a:graphic>
          <a:graphicData uri="http://schemas.openxmlformats.org/drawingml/2006/table">
            <a:tbl>
              <a:tblPr firstRow="1" firstCol="1" bandRow="1">
                <a:tableStyleId>{69C7853C-536D-4A76-A0AE-DD22124D55A5}</a:tableStyleId>
              </a:tblPr>
              <a:tblGrid>
                <a:gridCol w="616347"/>
                <a:gridCol w="3128069"/>
                <a:gridCol w="720080"/>
                <a:gridCol w="720080"/>
                <a:gridCol w="792088"/>
                <a:gridCol w="720080"/>
                <a:gridCol w="504056"/>
                <a:gridCol w="792088"/>
              </a:tblGrid>
              <a:tr h="1235638">
                <a:tc>
                  <a:txBody>
                    <a:bodyPr/>
                    <a:lstStyle/>
                    <a:p>
                      <a:pPr algn="ctr">
                        <a:spcAft>
                          <a:spcPts val="0"/>
                        </a:spcAft>
                      </a:pPr>
                      <a:r>
                        <a:rPr lang="ru-RU" sz="1200" dirty="0">
                          <a:solidFill>
                            <a:schemeClr val="tx1"/>
                          </a:solidFill>
                          <a:effectLst/>
                        </a:rPr>
                        <a:t>№  п/п</a:t>
                      </a:r>
                      <a:endParaRPr lang="ru-RU" sz="1800" i="1" dirty="0">
                        <a:solidFill>
                          <a:schemeClr val="tx1"/>
                        </a:solidFill>
                        <a:effectLst/>
                        <a:latin typeface="ISOCPEUR"/>
                        <a:ea typeface="Times New Roman"/>
                        <a:cs typeface="Times New Roman"/>
                      </a:endParaRPr>
                    </a:p>
                  </a:txBody>
                  <a:tcPr marL="60903" marR="60903" marT="0" marB="0" anchor="ctr"/>
                </a:tc>
                <a:tc>
                  <a:txBody>
                    <a:bodyPr/>
                    <a:lstStyle/>
                    <a:p>
                      <a:pPr algn="ctr">
                        <a:spcAft>
                          <a:spcPts val="0"/>
                        </a:spcAft>
                      </a:pPr>
                      <a:r>
                        <a:rPr lang="ru-RU" sz="1200" dirty="0">
                          <a:solidFill>
                            <a:schemeClr val="tx1"/>
                          </a:solidFill>
                          <a:effectLst/>
                        </a:rPr>
                        <a:t>Наименование вещества</a:t>
                      </a:r>
                      <a:endParaRPr lang="ru-RU" sz="1800" i="1" dirty="0">
                        <a:solidFill>
                          <a:schemeClr val="tx1"/>
                        </a:solidFill>
                        <a:effectLst/>
                        <a:latin typeface="ISOCPEUR"/>
                        <a:ea typeface="Times New Roman"/>
                        <a:cs typeface="Times New Roman"/>
                      </a:endParaRPr>
                    </a:p>
                  </a:txBody>
                  <a:tcPr marL="60903" marR="60903" marT="0" marB="0" anchor="ctr"/>
                </a:tc>
                <a:tc>
                  <a:txBody>
                    <a:bodyPr/>
                    <a:lstStyle/>
                    <a:p>
                      <a:pPr algn="ctr">
                        <a:spcAft>
                          <a:spcPts val="0"/>
                        </a:spcAft>
                      </a:pPr>
                      <a:r>
                        <a:rPr lang="ru-RU" sz="1200" dirty="0">
                          <a:solidFill>
                            <a:schemeClr val="tx1"/>
                          </a:solidFill>
                          <a:effectLst/>
                        </a:rPr>
                        <a:t>Кол-во, т</a:t>
                      </a:r>
                      <a:endParaRPr lang="ru-RU" sz="1800" i="1" dirty="0">
                        <a:solidFill>
                          <a:schemeClr val="tx1"/>
                        </a:solidFill>
                        <a:effectLst/>
                        <a:latin typeface="ISOCPEUR"/>
                        <a:ea typeface="Times New Roman"/>
                        <a:cs typeface="Times New Roman"/>
                      </a:endParaRPr>
                    </a:p>
                  </a:txBody>
                  <a:tcPr marL="60903" marR="60903" marT="0" marB="0" anchor="ctr"/>
                </a:tc>
                <a:tc>
                  <a:txBody>
                    <a:bodyPr/>
                    <a:lstStyle/>
                    <a:p>
                      <a:pPr marL="71755" marR="71755" algn="ctr">
                        <a:spcAft>
                          <a:spcPts val="0"/>
                        </a:spcAft>
                      </a:pPr>
                      <a:r>
                        <a:rPr lang="ru-RU" sz="1200" dirty="0">
                          <a:solidFill>
                            <a:schemeClr val="tx1"/>
                          </a:solidFill>
                          <a:effectLst/>
                        </a:rPr>
                        <a:t>Норматив платы, руб./т</a:t>
                      </a:r>
                      <a:endParaRPr lang="ru-RU" sz="1800" i="1" dirty="0">
                        <a:solidFill>
                          <a:schemeClr val="tx1"/>
                        </a:solidFill>
                        <a:effectLst/>
                        <a:latin typeface="ISOCPEUR"/>
                        <a:ea typeface="Times New Roman"/>
                        <a:cs typeface="Times New Roman"/>
                      </a:endParaRPr>
                    </a:p>
                  </a:txBody>
                  <a:tcPr marL="60903" marR="60903" marT="0" marB="0" vert="vert270" anchor="ctr"/>
                </a:tc>
                <a:tc>
                  <a:txBody>
                    <a:bodyPr/>
                    <a:lstStyle/>
                    <a:p>
                      <a:pPr marL="71755" marR="71755" algn="ctr">
                        <a:spcAft>
                          <a:spcPts val="0"/>
                        </a:spcAft>
                      </a:pPr>
                      <a:r>
                        <a:rPr lang="ru-RU" sz="1200" dirty="0">
                          <a:solidFill>
                            <a:schemeClr val="tx1"/>
                          </a:solidFill>
                          <a:effectLst/>
                        </a:rPr>
                        <a:t>Коэффициент  экологи-ческой ситуации</a:t>
                      </a:r>
                      <a:endParaRPr lang="ru-RU" sz="1800" i="1" dirty="0">
                        <a:solidFill>
                          <a:schemeClr val="tx1"/>
                        </a:solidFill>
                        <a:effectLst/>
                        <a:latin typeface="ISOCPEUR"/>
                        <a:ea typeface="Times New Roman"/>
                        <a:cs typeface="Times New Roman"/>
                      </a:endParaRPr>
                    </a:p>
                  </a:txBody>
                  <a:tcPr marL="60903" marR="60903" marT="0" marB="0" vert="vert270" anchor="ctr"/>
                </a:tc>
                <a:tc>
                  <a:txBody>
                    <a:bodyPr/>
                    <a:lstStyle/>
                    <a:p>
                      <a:pPr marL="71755" marR="71755" algn="ctr">
                        <a:spcAft>
                          <a:spcPts val="0"/>
                        </a:spcAft>
                      </a:pPr>
                      <a:r>
                        <a:rPr lang="ru-RU" sz="1200" dirty="0">
                          <a:solidFill>
                            <a:schemeClr val="tx1"/>
                          </a:solidFill>
                          <a:effectLst/>
                        </a:rPr>
                        <a:t>Коэффициент инфляции</a:t>
                      </a:r>
                      <a:endParaRPr lang="ru-RU" sz="1800" i="1" dirty="0">
                        <a:solidFill>
                          <a:schemeClr val="tx1"/>
                        </a:solidFill>
                        <a:effectLst/>
                        <a:latin typeface="ISOCPEUR"/>
                        <a:ea typeface="Times New Roman"/>
                        <a:cs typeface="Times New Roman"/>
                      </a:endParaRPr>
                    </a:p>
                  </a:txBody>
                  <a:tcPr marL="60903" marR="60903" marT="0" marB="0" vert="vert270" anchor="ctr"/>
                </a:tc>
                <a:tc>
                  <a:txBody>
                    <a:bodyPr/>
                    <a:lstStyle/>
                    <a:p>
                      <a:pPr marL="71755" marR="71755" algn="ctr">
                        <a:spcAft>
                          <a:spcPts val="0"/>
                        </a:spcAft>
                      </a:pPr>
                      <a:r>
                        <a:rPr lang="ru-RU" sz="1200" dirty="0">
                          <a:solidFill>
                            <a:schemeClr val="tx1"/>
                          </a:solidFill>
                          <a:effectLst/>
                        </a:rPr>
                        <a:t>Доп. коэффициент</a:t>
                      </a:r>
                      <a:endParaRPr lang="ru-RU" sz="1800" i="1" dirty="0">
                        <a:solidFill>
                          <a:schemeClr val="tx1"/>
                        </a:solidFill>
                        <a:effectLst/>
                        <a:latin typeface="ISOCPEUR"/>
                        <a:ea typeface="Times New Roman"/>
                        <a:cs typeface="Times New Roman"/>
                      </a:endParaRPr>
                    </a:p>
                  </a:txBody>
                  <a:tcPr marL="60903" marR="60903" marT="0" marB="0" vert="vert270" anchor="ctr"/>
                </a:tc>
                <a:tc>
                  <a:txBody>
                    <a:bodyPr/>
                    <a:lstStyle/>
                    <a:p>
                      <a:pPr marL="71755" marR="71755" algn="ctr">
                        <a:spcAft>
                          <a:spcPts val="0"/>
                        </a:spcAft>
                      </a:pPr>
                      <a:r>
                        <a:rPr lang="ru-RU" sz="1200" dirty="0">
                          <a:solidFill>
                            <a:schemeClr val="tx1"/>
                          </a:solidFill>
                          <a:effectLst/>
                        </a:rPr>
                        <a:t>Сумма, руб.</a:t>
                      </a:r>
                      <a:endParaRPr lang="ru-RU" sz="1800" i="1" dirty="0">
                        <a:solidFill>
                          <a:schemeClr val="tx1"/>
                        </a:solidFill>
                        <a:effectLst/>
                        <a:latin typeface="ISOCPEUR"/>
                        <a:ea typeface="Times New Roman"/>
                        <a:cs typeface="Times New Roman"/>
                      </a:endParaRPr>
                    </a:p>
                  </a:txBody>
                  <a:tcPr marL="60903" marR="60903" marT="0" marB="0" vert="vert270" anchor="ctr"/>
                </a:tc>
              </a:tr>
              <a:tr h="334291">
                <a:tc>
                  <a:txBody>
                    <a:bodyPr/>
                    <a:lstStyle/>
                    <a:p>
                      <a:pPr algn="ctr">
                        <a:spcAft>
                          <a:spcPts val="0"/>
                        </a:spcAft>
                      </a:pPr>
                      <a:r>
                        <a:rPr lang="ru-RU" sz="1200">
                          <a:effectLst/>
                        </a:rPr>
                        <a:t>123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err="1">
                          <a:effectLst/>
                        </a:rPr>
                        <a:t>диЖелезо</a:t>
                      </a:r>
                      <a:r>
                        <a:rPr lang="ru-RU" sz="1200" dirty="0">
                          <a:effectLst/>
                        </a:rPr>
                        <a:t> </a:t>
                      </a:r>
                      <a:r>
                        <a:rPr lang="ru-RU" sz="1200" dirty="0" err="1">
                          <a:effectLst/>
                        </a:rPr>
                        <a:t>триоксид</a:t>
                      </a:r>
                      <a:r>
                        <a:rPr lang="ru-RU" sz="1200" dirty="0">
                          <a:effectLst/>
                        </a:rPr>
                        <a:t> (Железа оксид) (в пересчете на железо)</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0,000271</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52</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1,89</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0,20</a:t>
                      </a:r>
                      <a:endParaRPr lang="ru-RU" sz="1800" i="1">
                        <a:effectLst/>
                        <a:latin typeface="ISOCPEUR"/>
                        <a:ea typeface="Times New Roman"/>
                        <a:cs typeface="Times New Roman"/>
                      </a:endParaRPr>
                    </a:p>
                  </a:txBody>
                  <a:tcPr marL="60903" marR="60903" marT="0" marB="0" anchor="ctr"/>
                </a:tc>
              </a:tr>
              <a:tr h="334291">
                <a:tc>
                  <a:txBody>
                    <a:bodyPr/>
                    <a:lstStyle/>
                    <a:p>
                      <a:pPr algn="ctr">
                        <a:spcAft>
                          <a:spcPts val="0"/>
                        </a:spcAft>
                      </a:pPr>
                      <a:r>
                        <a:rPr lang="ru-RU" sz="1200">
                          <a:effectLst/>
                        </a:rPr>
                        <a:t>143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Марганец и его соединения (в пересчете на марганца (IV) оксид)</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0,00002</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2050</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2,33</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0,72</a:t>
                      </a:r>
                      <a:endParaRPr lang="ru-RU" sz="1800" i="1">
                        <a:effectLst/>
                        <a:latin typeface="ISOCPEUR"/>
                        <a:ea typeface="Times New Roman"/>
                        <a:cs typeface="Times New Roman"/>
                      </a:endParaRPr>
                    </a:p>
                  </a:txBody>
                  <a:tcPr marL="60903" marR="60903" marT="0" marB="0" anchor="ctr"/>
                </a:tc>
              </a:tr>
              <a:tr h="297147">
                <a:tc>
                  <a:txBody>
                    <a:bodyPr/>
                    <a:lstStyle/>
                    <a:p>
                      <a:pPr algn="ctr">
                        <a:spcAft>
                          <a:spcPts val="0"/>
                        </a:spcAft>
                      </a:pPr>
                      <a:r>
                        <a:rPr lang="ru-RU" sz="1200">
                          <a:effectLst/>
                        </a:rPr>
                        <a:t>301</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Азота диоксид (Азот (IV) оксид)</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3,522449</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52</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3200,85</a:t>
                      </a:r>
                      <a:endParaRPr lang="ru-RU" sz="1800" i="1">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304</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Азот (II) оксид (Азота оксид)</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0,572373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35</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350,08</a:t>
                      </a:r>
                      <a:endParaRPr lang="ru-RU" sz="1800" i="1">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328</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Углерод (Сажа)</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0,357636</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80</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1,89</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405,56</a:t>
                      </a:r>
                      <a:endParaRPr lang="ru-RU" sz="1800" i="1">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330</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Сера диоксид (Ангидрид сернистый)</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0,97152</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21</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1,89</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5</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289,20</a:t>
                      </a:r>
                      <a:endParaRPr lang="ru-RU" sz="1800" i="1">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337</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Углерод оксид</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4,122568</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0,6</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43,23</a:t>
                      </a:r>
                      <a:endParaRPr lang="ru-RU" sz="1800" i="1">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342</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Фториды газообразные</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0,000038</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410</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1,5</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0,27</a:t>
                      </a:r>
                      <a:endParaRPr lang="ru-RU" sz="1800" i="1" dirty="0">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344</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Фториды плохо растворимые</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0,000067</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68</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1,5</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0,08</a:t>
                      </a:r>
                      <a:endParaRPr lang="ru-RU" sz="1800" i="1">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703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Бенз/а/пирен (3,4-Бензпирен)</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0,000003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2049801</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2,33</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107,46</a:t>
                      </a:r>
                      <a:endParaRPr lang="ru-RU" sz="1800" i="1">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1325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Формальдегид</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0,024067</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683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2,33</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5</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287,25</a:t>
                      </a:r>
                      <a:endParaRPr lang="ru-RU" sz="1800" i="1">
                        <a:effectLst/>
                        <a:latin typeface="ISOCPEUR"/>
                        <a:ea typeface="Times New Roman"/>
                        <a:cs typeface="Times New Roman"/>
                      </a:endParaRPr>
                    </a:p>
                  </a:txBody>
                  <a:tcPr marL="60903" marR="60903" marT="0" marB="0" anchor="ctr"/>
                </a:tc>
              </a:tr>
              <a:tr h="334291">
                <a:tc>
                  <a:txBody>
                    <a:bodyPr/>
                    <a:lstStyle/>
                    <a:p>
                      <a:pPr algn="ctr">
                        <a:spcAft>
                          <a:spcPts val="0"/>
                        </a:spcAft>
                      </a:pPr>
                      <a:r>
                        <a:rPr lang="ru-RU" sz="1200">
                          <a:effectLst/>
                        </a:rPr>
                        <a:t>2704</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Бензин (нефтяной, малосернистый) (в пересчете на углерод)</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0,031426</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1,2</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5</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0,66</a:t>
                      </a:r>
                      <a:endParaRPr lang="ru-RU" sz="1800" i="1" dirty="0">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2732</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Керосин</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1,0046</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43,89</a:t>
                      </a:r>
                      <a:endParaRPr lang="ru-RU" sz="1800" i="1" dirty="0">
                        <a:effectLst/>
                        <a:latin typeface="ISOCPEUR"/>
                        <a:ea typeface="Times New Roman"/>
                        <a:cs typeface="Times New Roman"/>
                      </a:endParaRPr>
                    </a:p>
                  </a:txBody>
                  <a:tcPr marL="60903" marR="60903" marT="0" marB="0" anchor="ctr"/>
                </a:tc>
              </a:tr>
              <a:tr h="213575">
                <a:tc>
                  <a:txBody>
                    <a:bodyPr/>
                    <a:lstStyle/>
                    <a:p>
                      <a:pPr algn="ctr">
                        <a:spcAft>
                          <a:spcPts val="0"/>
                        </a:spcAft>
                      </a:pPr>
                      <a:r>
                        <a:rPr lang="ru-RU" sz="1200">
                          <a:effectLst/>
                        </a:rPr>
                        <a:t>2908</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Пыль неорганическая: 70-20% SiO2</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0,000029</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21</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1,5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2,33</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a:effectLst/>
                        </a:rPr>
                        <a:t>5</a:t>
                      </a:r>
                      <a:endParaRPr lang="ru-RU" sz="1800" i="1">
                        <a:effectLst/>
                        <a:latin typeface="ISOCPEUR"/>
                        <a:ea typeface="Times New Roman"/>
                        <a:cs typeface="Times New Roman"/>
                      </a:endParaRPr>
                    </a:p>
                  </a:txBody>
                  <a:tcPr marL="60903" marR="60903" marT="0" marB="0" anchor="ctr"/>
                </a:tc>
                <a:tc>
                  <a:txBody>
                    <a:bodyPr/>
                    <a:lstStyle/>
                    <a:p>
                      <a:pPr algn="ctr">
                        <a:spcAft>
                          <a:spcPts val="0"/>
                        </a:spcAft>
                      </a:pPr>
                      <a:r>
                        <a:rPr lang="ru-RU" sz="1200" dirty="0">
                          <a:effectLst/>
                        </a:rPr>
                        <a:t>0,01</a:t>
                      </a:r>
                      <a:endParaRPr lang="ru-RU" sz="1800" i="1" dirty="0">
                        <a:effectLst/>
                        <a:latin typeface="ISOCPEUR"/>
                        <a:ea typeface="Times New Roman"/>
                        <a:cs typeface="Times New Roman"/>
                      </a:endParaRPr>
                    </a:p>
                  </a:txBody>
                  <a:tcPr marL="60903" marR="60903" marT="0" marB="0" anchor="ctr"/>
                </a:tc>
              </a:tr>
              <a:tr h="297147">
                <a:tc>
                  <a:txBody>
                    <a:bodyPr/>
                    <a:lstStyle/>
                    <a:p>
                      <a:pPr algn="ctr">
                        <a:spcAft>
                          <a:spcPts val="0"/>
                        </a:spcAft>
                      </a:pPr>
                      <a:r>
                        <a:rPr lang="ru-RU" sz="1200" dirty="0">
                          <a:effectLst/>
                        </a:rPr>
                        <a:t> </a:t>
                      </a:r>
                      <a:endParaRPr lang="ru-RU" sz="1800" i="1" dirty="0">
                        <a:effectLst/>
                        <a:latin typeface="ISOCPEUR"/>
                        <a:ea typeface="Times New Roman"/>
                        <a:cs typeface="Times New Roman"/>
                      </a:endParaRPr>
                    </a:p>
                  </a:txBody>
                  <a:tcPr marL="60903" marR="60903" marT="0" marB="0" anchor="ctr"/>
                </a:tc>
                <a:tc>
                  <a:txBody>
                    <a:bodyPr/>
                    <a:lstStyle/>
                    <a:p>
                      <a:pPr algn="ctr">
                        <a:spcAft>
                          <a:spcPts val="0"/>
                        </a:spcAft>
                      </a:pPr>
                      <a:r>
                        <a:rPr lang="ru-RU" sz="1200" b="1">
                          <a:effectLst/>
                        </a:rPr>
                        <a:t>ИТОГО</a:t>
                      </a:r>
                      <a:endParaRPr lang="ru-RU" sz="1800" b="1" i="1">
                        <a:effectLst/>
                        <a:latin typeface="ISOCPEUR"/>
                        <a:ea typeface="Times New Roman"/>
                        <a:cs typeface="Times New Roman"/>
                      </a:endParaRPr>
                    </a:p>
                  </a:txBody>
                  <a:tcPr marL="60903" marR="60903" marT="0" marB="0" anchor="ctr"/>
                </a:tc>
                <a:tc>
                  <a:txBody>
                    <a:bodyPr/>
                    <a:lstStyle/>
                    <a:p>
                      <a:pPr algn="ctr">
                        <a:spcAft>
                          <a:spcPts val="0"/>
                        </a:spcAft>
                      </a:pPr>
                      <a:r>
                        <a:rPr lang="ru-RU" sz="1200" b="1">
                          <a:effectLst/>
                        </a:rPr>
                        <a:t> </a:t>
                      </a:r>
                      <a:endParaRPr lang="ru-RU" sz="1800" b="1" i="1">
                        <a:effectLst/>
                        <a:latin typeface="ISOCPEUR"/>
                        <a:ea typeface="Times New Roman"/>
                        <a:cs typeface="Times New Roman"/>
                      </a:endParaRPr>
                    </a:p>
                  </a:txBody>
                  <a:tcPr marL="60903" marR="60903" marT="0" marB="0" anchor="ctr"/>
                </a:tc>
                <a:tc>
                  <a:txBody>
                    <a:bodyPr/>
                    <a:lstStyle/>
                    <a:p>
                      <a:pPr algn="ctr">
                        <a:spcAft>
                          <a:spcPts val="0"/>
                        </a:spcAft>
                      </a:pPr>
                      <a:r>
                        <a:rPr lang="ru-RU" sz="1200" b="1">
                          <a:effectLst/>
                        </a:rPr>
                        <a:t> </a:t>
                      </a:r>
                      <a:endParaRPr lang="ru-RU" sz="1800" b="1" i="1">
                        <a:effectLst/>
                        <a:latin typeface="ISOCPEUR"/>
                        <a:ea typeface="Times New Roman"/>
                        <a:cs typeface="Times New Roman"/>
                      </a:endParaRPr>
                    </a:p>
                  </a:txBody>
                  <a:tcPr marL="60903" marR="60903" marT="0" marB="0" anchor="ctr"/>
                </a:tc>
                <a:tc>
                  <a:txBody>
                    <a:bodyPr/>
                    <a:lstStyle/>
                    <a:p>
                      <a:pPr algn="ctr">
                        <a:spcAft>
                          <a:spcPts val="0"/>
                        </a:spcAft>
                      </a:pPr>
                      <a:r>
                        <a:rPr lang="ru-RU" sz="1200" b="1">
                          <a:effectLst/>
                        </a:rPr>
                        <a:t> </a:t>
                      </a:r>
                      <a:endParaRPr lang="ru-RU" sz="1800" b="1" i="1">
                        <a:effectLst/>
                        <a:latin typeface="ISOCPEUR"/>
                        <a:ea typeface="Times New Roman"/>
                        <a:cs typeface="Times New Roman"/>
                      </a:endParaRPr>
                    </a:p>
                  </a:txBody>
                  <a:tcPr marL="60903" marR="60903" marT="0" marB="0" anchor="ctr"/>
                </a:tc>
                <a:tc>
                  <a:txBody>
                    <a:bodyPr/>
                    <a:lstStyle/>
                    <a:p>
                      <a:pPr algn="ctr">
                        <a:spcAft>
                          <a:spcPts val="0"/>
                        </a:spcAft>
                      </a:pPr>
                      <a:r>
                        <a:rPr lang="ru-RU" sz="1200" b="1">
                          <a:effectLst/>
                        </a:rPr>
                        <a:t> </a:t>
                      </a:r>
                      <a:endParaRPr lang="ru-RU" sz="1800" b="1" i="1">
                        <a:effectLst/>
                        <a:latin typeface="ISOCPEUR"/>
                        <a:ea typeface="Times New Roman"/>
                        <a:cs typeface="Times New Roman"/>
                      </a:endParaRPr>
                    </a:p>
                  </a:txBody>
                  <a:tcPr marL="60903" marR="60903" marT="0" marB="0" anchor="ctr"/>
                </a:tc>
                <a:tc>
                  <a:txBody>
                    <a:bodyPr/>
                    <a:lstStyle/>
                    <a:p>
                      <a:pPr algn="ctr">
                        <a:spcAft>
                          <a:spcPts val="0"/>
                        </a:spcAft>
                      </a:pPr>
                      <a:r>
                        <a:rPr lang="ru-RU" sz="1200" b="1">
                          <a:effectLst/>
                        </a:rPr>
                        <a:t> </a:t>
                      </a:r>
                      <a:endParaRPr lang="ru-RU" sz="1800" b="1" i="1">
                        <a:effectLst/>
                        <a:latin typeface="ISOCPEUR"/>
                        <a:ea typeface="Times New Roman"/>
                        <a:cs typeface="Times New Roman"/>
                      </a:endParaRPr>
                    </a:p>
                  </a:txBody>
                  <a:tcPr marL="60903" marR="60903" marT="0" marB="0" anchor="ctr"/>
                </a:tc>
                <a:tc>
                  <a:txBody>
                    <a:bodyPr/>
                    <a:lstStyle/>
                    <a:p>
                      <a:pPr algn="ctr">
                        <a:spcAft>
                          <a:spcPts val="0"/>
                        </a:spcAft>
                      </a:pPr>
                      <a:r>
                        <a:rPr lang="ru-RU" sz="1200" b="1" dirty="0">
                          <a:effectLst/>
                        </a:rPr>
                        <a:t>4729,45</a:t>
                      </a:r>
                      <a:endParaRPr lang="ru-RU" sz="1800" b="1" i="1" dirty="0">
                        <a:effectLst/>
                        <a:latin typeface="ISOCPEUR"/>
                        <a:ea typeface="Times New Roman"/>
                        <a:cs typeface="Times New Roman"/>
                      </a:endParaRPr>
                    </a:p>
                  </a:txBody>
                  <a:tcPr marL="60903" marR="60903" marT="0" marB="0" anchor="ctr"/>
                </a:tc>
              </a:tr>
            </a:tbl>
          </a:graphicData>
        </a:graphic>
      </p:graphicFrame>
      <p:sp>
        <p:nvSpPr>
          <p:cNvPr id="4" name="Номер слайда 3"/>
          <p:cNvSpPr>
            <a:spLocks noGrp="1"/>
          </p:cNvSpPr>
          <p:nvPr>
            <p:ph type="sldNum" sz="quarter" idx="12"/>
          </p:nvPr>
        </p:nvSpPr>
        <p:spPr/>
        <p:txBody>
          <a:bodyPr/>
          <a:lstStyle/>
          <a:p>
            <a:fld id="{B19B0651-EE4F-4900-A07F-96A6BFA9D0F0}" type="slidenum">
              <a:rPr lang="ru-RU" smtClean="0"/>
              <a:t>20</a:t>
            </a:fld>
            <a:endParaRPr lang="ru-RU"/>
          </a:p>
        </p:txBody>
      </p:sp>
      <p:sp>
        <p:nvSpPr>
          <p:cNvPr id="6" name="Rectangle 1"/>
          <p:cNvSpPr>
            <a:spLocks noChangeArrowheads="1"/>
          </p:cNvSpPr>
          <p:nvPr/>
        </p:nvSpPr>
        <p:spPr bwMode="auto">
          <a:xfrm>
            <a:off x="1280592" y="857186"/>
            <a:ext cx="68407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Плата за выбросы загрязняющих веществ в атмосферу на период строительства</a:t>
            </a: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493950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4488" y="274639"/>
            <a:ext cx="9066212" cy="922113"/>
          </a:xfrm>
        </p:spPr>
        <p:txBody>
          <a:bodyPr>
            <a:noAutofit/>
          </a:bodyPr>
          <a:lstStyle/>
          <a:p>
            <a:r>
              <a:rPr lang="ru-RU" sz="1800" b="1" dirty="0" smtClean="0">
                <a:solidFill>
                  <a:prstClr val="black"/>
                </a:solidFill>
              </a:rPr>
              <a:t>ЭКОЛОГО-ЭКОНОМИЧЕСКАЯ </a:t>
            </a:r>
            <a:r>
              <a:rPr lang="ru-RU" sz="1800" b="1" dirty="0">
                <a:solidFill>
                  <a:prstClr val="black"/>
                </a:solidFill>
              </a:rPr>
              <a:t>ОЦЕНКА ЭФФЕКТИВНОСТИ НАМЕЧАЕМОЙ ХОЗЯЙСТВЕННОЙ ДЕЯТЕЛЬНОСТИ</a:t>
            </a:r>
            <a:endParaRPr lang="ru-RU" sz="6000" dirty="0"/>
          </a:p>
        </p:txBody>
      </p:sp>
      <p:graphicFrame>
        <p:nvGraphicFramePr>
          <p:cNvPr id="6" name="Объект 5"/>
          <p:cNvGraphicFramePr>
            <a:graphicFrameLocks noGrp="1"/>
          </p:cNvGraphicFramePr>
          <p:nvPr>
            <p:ph idx="1"/>
            <p:extLst>
              <p:ext uri="{D42A27DB-BD31-4B8C-83A1-F6EECF244321}">
                <p14:modId xmlns:p14="http://schemas.microsoft.com/office/powerpoint/2010/main" val="1744006980"/>
              </p:ext>
            </p:extLst>
          </p:nvPr>
        </p:nvGraphicFramePr>
        <p:xfrm>
          <a:off x="336129" y="2132856"/>
          <a:ext cx="9217025" cy="3672406"/>
        </p:xfrm>
        <a:graphic>
          <a:graphicData uri="http://schemas.openxmlformats.org/drawingml/2006/table">
            <a:tbl>
              <a:tblPr firstRow="1" firstCol="1" bandRow="1">
                <a:tableStyleId>{F5AB1C69-6EDB-4FF4-983F-18BD219EF322}</a:tableStyleId>
              </a:tblPr>
              <a:tblGrid>
                <a:gridCol w="1528853"/>
                <a:gridCol w="1045147"/>
                <a:gridCol w="1102337"/>
                <a:gridCol w="1102337"/>
                <a:gridCol w="1079957"/>
                <a:gridCol w="1044318"/>
                <a:gridCol w="1157038"/>
                <a:gridCol w="1157038"/>
              </a:tblGrid>
              <a:tr h="1573888">
                <a:tc>
                  <a:txBody>
                    <a:bodyPr/>
                    <a:lstStyle/>
                    <a:p>
                      <a:pPr algn="ctr">
                        <a:spcAft>
                          <a:spcPts val="0"/>
                        </a:spcAft>
                      </a:pPr>
                      <a:r>
                        <a:rPr lang="ru-RU" sz="1200" dirty="0">
                          <a:solidFill>
                            <a:schemeClr val="tx1"/>
                          </a:solidFill>
                          <a:effectLst/>
                        </a:rPr>
                        <a:t>Экономические районы</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200" dirty="0">
                          <a:solidFill>
                            <a:schemeClr val="tx1"/>
                          </a:solidFill>
                          <a:effectLst/>
                        </a:rPr>
                        <a:t>Класс опасности</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200" dirty="0">
                          <a:solidFill>
                            <a:schemeClr val="tx1"/>
                          </a:solidFill>
                          <a:effectLst/>
                        </a:rPr>
                        <a:t>Норматив платы за 1 т размещаемых отходов, руб./т</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200" dirty="0">
                          <a:solidFill>
                            <a:schemeClr val="tx1"/>
                          </a:solidFill>
                          <a:effectLst/>
                        </a:rPr>
                        <a:t>Кол-во образующихся отходов, т</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200" dirty="0" err="1">
                          <a:solidFill>
                            <a:schemeClr val="tx1"/>
                          </a:solidFill>
                          <a:effectLst/>
                        </a:rPr>
                        <a:t>Коэф</a:t>
                      </a:r>
                      <a:r>
                        <a:rPr lang="ru-RU" sz="1200" dirty="0">
                          <a:solidFill>
                            <a:schemeClr val="tx1"/>
                          </a:solidFill>
                          <a:effectLst/>
                        </a:rPr>
                        <a:t>-т, учитывающий экологические факторы</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200" dirty="0" err="1">
                          <a:solidFill>
                            <a:schemeClr val="tx1"/>
                          </a:solidFill>
                          <a:effectLst/>
                        </a:rPr>
                        <a:t>Коэф</a:t>
                      </a:r>
                      <a:r>
                        <a:rPr lang="ru-RU" sz="1200" dirty="0">
                          <a:solidFill>
                            <a:schemeClr val="tx1"/>
                          </a:solidFill>
                          <a:effectLst/>
                        </a:rPr>
                        <a:t>-т индексации платы</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200" dirty="0">
                          <a:solidFill>
                            <a:schemeClr val="tx1"/>
                          </a:solidFill>
                          <a:effectLst/>
                        </a:rPr>
                        <a:t>Дополнительный </a:t>
                      </a:r>
                      <a:r>
                        <a:rPr lang="ru-RU" sz="1200" dirty="0" err="1">
                          <a:solidFill>
                            <a:schemeClr val="tx1"/>
                          </a:solidFill>
                          <a:effectLst/>
                        </a:rPr>
                        <a:t>коэф</a:t>
                      </a:r>
                      <a:r>
                        <a:rPr lang="ru-RU" sz="1200" dirty="0">
                          <a:solidFill>
                            <a:schemeClr val="tx1"/>
                          </a:solidFill>
                          <a:effectLst/>
                        </a:rPr>
                        <a:t>-т</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200">
                          <a:solidFill>
                            <a:schemeClr val="tx1"/>
                          </a:solidFill>
                          <a:effectLst/>
                        </a:rPr>
                        <a:t>Плата за размещение отходов, руб.</a:t>
                      </a:r>
                      <a:endParaRPr lang="ru-RU" sz="2000" i="1">
                        <a:solidFill>
                          <a:schemeClr val="tx1"/>
                        </a:solidFill>
                        <a:effectLst/>
                        <a:latin typeface="ISOCPEUR"/>
                        <a:ea typeface="Times New Roman"/>
                        <a:cs typeface="Times New Roman"/>
                      </a:endParaRPr>
                    </a:p>
                  </a:txBody>
                  <a:tcPr marL="68580" marR="68580" marT="0" marB="0" anchor="ctr"/>
                </a:tc>
              </a:tr>
              <a:tr h="349753">
                <a:tc rowSpan="5">
                  <a:txBody>
                    <a:bodyPr/>
                    <a:lstStyle/>
                    <a:p>
                      <a:pPr algn="ctr">
                        <a:spcAft>
                          <a:spcPts val="0"/>
                        </a:spcAft>
                      </a:pPr>
                      <a:r>
                        <a:rPr lang="ru-RU" sz="1400" dirty="0">
                          <a:solidFill>
                            <a:schemeClr val="tx1"/>
                          </a:solidFill>
                          <a:effectLst/>
                        </a:rPr>
                        <a:t>Северо-Западный</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1739,2</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1,3</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2,33</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1</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a:t>
                      </a:r>
                      <a:endParaRPr lang="ru-RU" sz="2000" i="1">
                        <a:solidFill>
                          <a:schemeClr val="tx1"/>
                        </a:solidFill>
                        <a:effectLst/>
                        <a:latin typeface="ISOCPEUR"/>
                        <a:ea typeface="Times New Roman"/>
                        <a:cs typeface="Times New Roman"/>
                      </a:endParaRPr>
                    </a:p>
                  </a:txBody>
                  <a:tcPr marL="68580" marR="68580" marT="0" marB="0" anchor="ctr"/>
                </a:tc>
              </a:tr>
              <a:tr h="349753">
                <a:tc vMerge="1">
                  <a:txBody>
                    <a:bodyPr/>
                    <a:lstStyle/>
                    <a:p>
                      <a:endParaRPr lang="ru-RU"/>
                    </a:p>
                  </a:txBody>
                  <a:tcPr/>
                </a:tc>
                <a:tc>
                  <a:txBody>
                    <a:bodyPr/>
                    <a:lstStyle/>
                    <a:p>
                      <a:pPr algn="ctr">
                        <a:spcAft>
                          <a:spcPts val="0"/>
                        </a:spcAft>
                      </a:pPr>
                      <a:r>
                        <a:rPr lang="ru-RU" sz="1400">
                          <a:solidFill>
                            <a:schemeClr val="tx1"/>
                          </a:solidFill>
                          <a:effectLst/>
                        </a:rPr>
                        <a:t>2</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745,4</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1,3</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2,33</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a:t>
                      </a:r>
                      <a:endParaRPr lang="ru-RU" sz="2000" i="1" dirty="0">
                        <a:solidFill>
                          <a:schemeClr val="tx1"/>
                        </a:solidFill>
                        <a:effectLst/>
                        <a:latin typeface="ISOCPEUR"/>
                        <a:ea typeface="Times New Roman"/>
                        <a:cs typeface="Times New Roman"/>
                      </a:endParaRPr>
                    </a:p>
                  </a:txBody>
                  <a:tcPr marL="68580" marR="68580" marT="0" marB="0" anchor="ctr"/>
                </a:tc>
              </a:tr>
              <a:tr h="349753">
                <a:tc vMerge="1">
                  <a:txBody>
                    <a:bodyPr/>
                    <a:lstStyle/>
                    <a:p>
                      <a:endParaRPr lang="ru-RU"/>
                    </a:p>
                  </a:txBody>
                  <a:tcPr/>
                </a:tc>
                <a:tc>
                  <a:txBody>
                    <a:bodyPr/>
                    <a:lstStyle/>
                    <a:p>
                      <a:pPr algn="ctr">
                        <a:spcAft>
                          <a:spcPts val="0"/>
                        </a:spcAft>
                      </a:pPr>
                      <a:r>
                        <a:rPr lang="ru-RU" sz="1400">
                          <a:solidFill>
                            <a:schemeClr val="tx1"/>
                          </a:solidFill>
                          <a:effectLst/>
                        </a:rPr>
                        <a:t>3</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497</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1,3</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2,33</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1</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a:t>
                      </a:r>
                      <a:endParaRPr lang="ru-RU" sz="2000" i="1" dirty="0">
                        <a:solidFill>
                          <a:schemeClr val="tx1"/>
                        </a:solidFill>
                        <a:effectLst/>
                        <a:latin typeface="ISOCPEUR"/>
                        <a:ea typeface="Times New Roman"/>
                        <a:cs typeface="Times New Roman"/>
                      </a:endParaRPr>
                    </a:p>
                  </a:txBody>
                  <a:tcPr marL="68580" marR="68580" marT="0" marB="0" anchor="ctr"/>
                </a:tc>
              </a:tr>
              <a:tr h="349753">
                <a:tc vMerge="1">
                  <a:txBody>
                    <a:bodyPr/>
                    <a:lstStyle/>
                    <a:p>
                      <a:endParaRPr lang="ru-RU"/>
                    </a:p>
                  </a:txBody>
                  <a:tcPr/>
                </a:tc>
                <a:tc>
                  <a:txBody>
                    <a:bodyPr/>
                    <a:lstStyle/>
                    <a:p>
                      <a:pPr algn="ctr">
                        <a:spcAft>
                          <a:spcPts val="0"/>
                        </a:spcAft>
                      </a:pPr>
                      <a:r>
                        <a:rPr lang="ru-RU" sz="1400">
                          <a:solidFill>
                            <a:schemeClr val="tx1"/>
                          </a:solidFill>
                          <a:effectLst/>
                        </a:rPr>
                        <a:t>4</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248,4</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97,52</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1,3</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2,33</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1</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73 374,40</a:t>
                      </a:r>
                      <a:endParaRPr lang="ru-RU" sz="2000" i="1" dirty="0">
                        <a:solidFill>
                          <a:schemeClr val="tx1"/>
                        </a:solidFill>
                        <a:effectLst/>
                        <a:latin typeface="ISOCPEUR"/>
                        <a:ea typeface="Times New Roman"/>
                        <a:cs typeface="Times New Roman"/>
                      </a:endParaRPr>
                    </a:p>
                  </a:txBody>
                  <a:tcPr marL="68580" marR="68580" marT="0" marB="0" anchor="ctr"/>
                </a:tc>
              </a:tr>
              <a:tr h="349753">
                <a:tc vMerge="1">
                  <a:txBody>
                    <a:bodyPr/>
                    <a:lstStyle/>
                    <a:p>
                      <a:endParaRPr lang="ru-RU"/>
                    </a:p>
                  </a:txBody>
                  <a:tcPr/>
                </a:tc>
                <a:tc>
                  <a:txBody>
                    <a:bodyPr/>
                    <a:lstStyle/>
                    <a:p>
                      <a:pPr algn="ctr">
                        <a:spcAft>
                          <a:spcPts val="0"/>
                        </a:spcAft>
                      </a:pPr>
                      <a:r>
                        <a:rPr lang="ru-RU" sz="1400">
                          <a:solidFill>
                            <a:schemeClr val="tx1"/>
                          </a:solidFill>
                          <a:effectLst/>
                        </a:rPr>
                        <a:t>5</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8,0</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smtClean="0">
                          <a:solidFill>
                            <a:schemeClr val="tx1"/>
                          </a:solidFill>
                          <a:effectLst/>
                        </a:rPr>
                        <a:t>106 682,48</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1,3</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1,89</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1</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dirty="0">
                          <a:solidFill>
                            <a:schemeClr val="tx1"/>
                          </a:solidFill>
                          <a:effectLst/>
                        </a:rPr>
                        <a:t>2 096 950,83</a:t>
                      </a:r>
                      <a:endParaRPr lang="ru-RU" sz="2000" i="1" dirty="0">
                        <a:solidFill>
                          <a:schemeClr val="tx1"/>
                        </a:solidFill>
                        <a:effectLst/>
                        <a:latin typeface="ISOCPEUR"/>
                        <a:ea typeface="Times New Roman"/>
                        <a:cs typeface="Times New Roman"/>
                      </a:endParaRPr>
                    </a:p>
                  </a:txBody>
                  <a:tcPr marL="68580" marR="68580" marT="0" marB="0" anchor="ctr"/>
                </a:tc>
              </a:tr>
              <a:tr h="349753">
                <a:tc>
                  <a:txBody>
                    <a:bodyPr/>
                    <a:lstStyle/>
                    <a:p>
                      <a:pPr algn="ctr">
                        <a:spcAft>
                          <a:spcPts val="0"/>
                        </a:spcAft>
                      </a:pPr>
                      <a:r>
                        <a:rPr lang="ru-RU" sz="1400" dirty="0">
                          <a:solidFill>
                            <a:schemeClr val="tx1"/>
                          </a:solidFill>
                          <a:effectLst/>
                        </a:rPr>
                        <a:t>Всего</a:t>
                      </a:r>
                      <a:endParaRPr lang="ru-RU" sz="2000" i="1" dirty="0">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 </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 </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 </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 </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 </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a:solidFill>
                            <a:schemeClr val="tx1"/>
                          </a:solidFill>
                          <a:effectLst/>
                        </a:rPr>
                        <a:t> </a:t>
                      </a:r>
                      <a:endParaRPr lang="ru-RU" sz="2000" i="1">
                        <a:solidFill>
                          <a:schemeClr val="tx1"/>
                        </a:solidFill>
                        <a:effectLst/>
                        <a:latin typeface="ISOCPEUR"/>
                        <a:ea typeface="Times New Roman"/>
                        <a:cs typeface="Times New Roman"/>
                      </a:endParaRPr>
                    </a:p>
                  </a:txBody>
                  <a:tcPr marL="68580" marR="68580" marT="0" marB="0" anchor="ctr"/>
                </a:tc>
                <a:tc>
                  <a:txBody>
                    <a:bodyPr/>
                    <a:lstStyle/>
                    <a:p>
                      <a:pPr algn="ctr">
                        <a:spcAft>
                          <a:spcPts val="0"/>
                        </a:spcAft>
                      </a:pPr>
                      <a:r>
                        <a:rPr lang="ru-RU" sz="1400" b="1" dirty="0">
                          <a:solidFill>
                            <a:schemeClr val="tx1"/>
                          </a:solidFill>
                          <a:effectLst/>
                        </a:rPr>
                        <a:t>2 170 325,23</a:t>
                      </a:r>
                      <a:endParaRPr lang="ru-RU" sz="2000" b="1" i="1" dirty="0">
                        <a:solidFill>
                          <a:schemeClr val="tx1"/>
                        </a:solidFill>
                        <a:effectLst/>
                        <a:latin typeface="ISOCPEUR"/>
                        <a:ea typeface="Times New Roman"/>
                        <a:cs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fld id="{B19B0651-EE4F-4900-A07F-96A6BFA9D0F0}" type="slidenum">
              <a:rPr lang="ru-RU" smtClean="0"/>
              <a:t>21</a:t>
            </a:fld>
            <a:endParaRPr lang="ru-RU"/>
          </a:p>
        </p:txBody>
      </p:sp>
      <p:sp>
        <p:nvSpPr>
          <p:cNvPr id="5" name="Прямоугольник 4"/>
          <p:cNvSpPr/>
          <p:nvPr/>
        </p:nvSpPr>
        <p:spPr>
          <a:xfrm>
            <a:off x="2648744" y="1484784"/>
            <a:ext cx="4469685" cy="415498"/>
          </a:xfrm>
          <a:prstGeom prst="rect">
            <a:avLst/>
          </a:prstGeom>
        </p:spPr>
        <p:txBody>
          <a:bodyPr wrap="none">
            <a:spAutoFit/>
          </a:bodyPr>
          <a:lstStyle/>
          <a:p>
            <a:r>
              <a:rPr lang="x-none"/>
              <a:t>Расчет платы за размещения отходов</a:t>
            </a:r>
            <a:endParaRPr lang="ru-RU" dirty="0"/>
          </a:p>
        </p:txBody>
      </p:sp>
    </p:spTree>
    <p:extLst>
      <p:ext uri="{BB962C8B-B14F-4D97-AF65-F5344CB8AC3E}">
        <p14:creationId xmlns:p14="http://schemas.microsoft.com/office/powerpoint/2010/main" val="29634736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a:solidFill>
                  <a:prstClr val="black"/>
                </a:solidFill>
              </a:rPr>
              <a:t>ЭКОЛОГО-ЭКОНОМИЧЕСКАЯ ОЦЕНКА ЭФФЕКТИВНОСТИ НАМЕЧАЕМОЙ ХОЗЯЙСТВЕННОЙ ДЕЯТЕЛЬНОСТИ</a:t>
            </a:r>
            <a:endParaRPr lang="ru-RU" sz="2800" dirty="0"/>
          </a:p>
        </p:txBody>
      </p:sp>
      <p:sp>
        <p:nvSpPr>
          <p:cNvPr id="3" name="Объект 2"/>
          <p:cNvSpPr>
            <a:spLocks noGrp="1"/>
          </p:cNvSpPr>
          <p:nvPr>
            <p:ph idx="1"/>
          </p:nvPr>
        </p:nvSpPr>
        <p:spPr>
          <a:xfrm>
            <a:off x="128464" y="1916833"/>
            <a:ext cx="4752528" cy="3672408"/>
          </a:xfrm>
        </p:spPr>
        <p:txBody>
          <a:bodyPr>
            <a:noAutofit/>
          </a:bodyPr>
          <a:lstStyle/>
          <a:p>
            <a:pPr marL="0" indent="0">
              <a:buNone/>
            </a:pPr>
            <a:r>
              <a:rPr lang="ru-RU" sz="2000" dirty="0" smtClean="0"/>
              <a:t>При выполнении работ по восстановлению гидротехнических сооружений и производству работ в водной акватории вред </a:t>
            </a:r>
            <a:r>
              <a:rPr lang="ru-RU" altLang="ru-RU" sz="2000" dirty="0" smtClean="0"/>
              <a:t>нанесен </a:t>
            </a:r>
            <a:r>
              <a:rPr lang="ru-RU" altLang="ru-RU" sz="2000" dirty="0"/>
              <a:t>за счет сокращения нагульных площадей и снижения продуктивности кормовой базы рыб</a:t>
            </a:r>
          </a:p>
          <a:p>
            <a:pPr marL="0" indent="0">
              <a:buNone/>
            </a:pPr>
            <a:endParaRPr lang="ru-RU" sz="2000" dirty="0" smtClean="0"/>
          </a:p>
          <a:p>
            <a:pPr marL="0" indent="0">
              <a:buNone/>
            </a:pPr>
            <a:endParaRPr lang="ru-RU" sz="2000" dirty="0" smtClean="0"/>
          </a:p>
          <a:p>
            <a:pPr marL="0" indent="0">
              <a:buNone/>
            </a:pPr>
            <a:r>
              <a:rPr lang="ru-RU" sz="2000" dirty="0" smtClean="0"/>
              <a:t> Ориентировочный объем затрат на восстановительные мероприятия по искусственному воспроизводству водных биоресурсов – </a:t>
            </a:r>
            <a:r>
              <a:rPr lang="ru-RU" sz="2400" b="1" dirty="0" smtClean="0"/>
              <a:t>421 920 рублей</a:t>
            </a:r>
            <a:endParaRPr lang="ru-RU" sz="4400" b="1" dirty="0"/>
          </a:p>
        </p:txBody>
      </p:sp>
      <p:sp>
        <p:nvSpPr>
          <p:cNvPr id="4" name="Номер слайда 3"/>
          <p:cNvSpPr>
            <a:spLocks noGrp="1"/>
          </p:cNvSpPr>
          <p:nvPr>
            <p:ph type="sldNum" sz="quarter" idx="12"/>
          </p:nvPr>
        </p:nvSpPr>
        <p:spPr/>
        <p:txBody>
          <a:bodyPr/>
          <a:lstStyle/>
          <a:p>
            <a:fld id="{B19B0651-EE4F-4900-A07F-96A6BFA9D0F0}" type="slidenum">
              <a:rPr lang="ru-RU" smtClean="0"/>
              <a:t>22</a:t>
            </a:fld>
            <a:endParaRPr lang="ru-RU"/>
          </a:p>
        </p:txBody>
      </p:sp>
      <p:pic>
        <p:nvPicPr>
          <p:cNvPr id="1026" name="Picture 2" descr="C:\Users\Smata\Desktop\Public\Документы\Мария\Монрепо\Фото бухты\DSC_10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19808" y="1989213"/>
            <a:ext cx="5286192" cy="35280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3986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953282"/>
            <a:ext cx="9906000" cy="5879967"/>
          </a:xfrm>
          <a:prstGeom prst="rect">
            <a:avLst/>
          </a:prstGeom>
          <a:ln>
            <a:noFill/>
          </a:ln>
          <a:effectLst>
            <a:softEdge rad="112500"/>
          </a:effectLst>
        </p:spPr>
      </p:pic>
      <p:sp>
        <p:nvSpPr>
          <p:cNvPr id="2" name="Заголовок 1"/>
          <p:cNvSpPr>
            <a:spLocks noGrp="1"/>
          </p:cNvSpPr>
          <p:nvPr>
            <p:ph type="title"/>
          </p:nvPr>
        </p:nvSpPr>
        <p:spPr>
          <a:xfrm>
            <a:off x="495300" y="-15799"/>
            <a:ext cx="8915400" cy="1143000"/>
          </a:xfrm>
        </p:spPr>
        <p:txBody>
          <a:bodyPr>
            <a:noAutofit/>
          </a:bodyPr>
          <a:lstStyle/>
          <a:p>
            <a:r>
              <a:rPr lang="ru-RU" altLang="ru-RU" sz="3200" dirty="0">
                <a:effectLst>
                  <a:outerShdw blurRad="38100" dist="38100" dir="2700000" algn="tl">
                    <a:srgbClr val="000000">
                      <a:alpha val="43137"/>
                    </a:srgbClr>
                  </a:outerShdw>
                </a:effectLst>
                <a:cs typeface="Arial" panose="020B0604020202020204" pitchFamily="34" charset="0"/>
              </a:rPr>
              <a:t>Оценка воздействия на водные объекты</a:t>
            </a:r>
            <a:endParaRPr lang="ru-RU" sz="2800" dirty="0"/>
          </a:p>
        </p:txBody>
      </p:sp>
      <p:sp>
        <p:nvSpPr>
          <p:cNvPr id="3" name="Объект 2"/>
          <p:cNvSpPr>
            <a:spLocks noGrp="1"/>
          </p:cNvSpPr>
          <p:nvPr>
            <p:ph idx="1"/>
          </p:nvPr>
        </p:nvSpPr>
        <p:spPr>
          <a:xfrm>
            <a:off x="56456" y="1104567"/>
            <a:ext cx="9849544" cy="5140013"/>
          </a:xfrm>
        </p:spPr>
        <p:txBody>
          <a:bodyPr>
            <a:noAutofit/>
          </a:bodyPr>
          <a:lstStyle/>
          <a:p>
            <a:pPr marL="0" indent="0" algn="just">
              <a:buNone/>
            </a:pPr>
            <a:r>
              <a:rPr lang="ru-RU" sz="2000" u="sng" dirty="0" smtClean="0"/>
              <a:t>На </a:t>
            </a:r>
            <a:r>
              <a:rPr lang="ru-RU" sz="2000" u="sng" dirty="0"/>
              <a:t>основании предварительной оценки ожидаемого воздействия на водные биоресурсы при дноуглубительных работах необходимо проведение мероприятий по охране и рациональному </a:t>
            </a:r>
            <a:r>
              <a:rPr lang="ru-RU" sz="2000" u="sng" dirty="0" smtClean="0"/>
              <a:t>использованию водного объекта </a:t>
            </a:r>
            <a:r>
              <a:rPr lang="ru-RU" sz="2000" u="sng" dirty="0"/>
              <a:t>в соответствии с программой </a:t>
            </a:r>
            <a:r>
              <a:rPr lang="ru-RU" sz="2000" u="sng" dirty="0" smtClean="0"/>
              <a:t>мониторинга</a:t>
            </a:r>
            <a:r>
              <a:rPr lang="ru-RU" sz="2000" dirty="0" smtClean="0"/>
              <a:t>:</a:t>
            </a:r>
          </a:p>
          <a:p>
            <a:pPr algn="just">
              <a:buFontTx/>
              <a:buChar char="-"/>
            </a:pPr>
            <a:r>
              <a:rPr lang="ru-RU" sz="2000" dirty="0" smtClean="0"/>
              <a:t>наблюдение </a:t>
            </a:r>
            <a:r>
              <a:rPr lang="ru-RU" sz="2000" dirty="0"/>
              <a:t>за состоянием водного объекта по гидрологическим </a:t>
            </a:r>
            <a:r>
              <a:rPr lang="ru-RU" sz="2000" dirty="0" smtClean="0"/>
              <a:t>показателям;</a:t>
            </a:r>
          </a:p>
          <a:p>
            <a:pPr algn="just">
              <a:buFontTx/>
              <a:buChar char="-"/>
            </a:pPr>
            <a:r>
              <a:rPr lang="ru-RU" sz="2000" dirty="0" smtClean="0"/>
              <a:t>наблюдение </a:t>
            </a:r>
            <a:r>
              <a:rPr lang="ru-RU" sz="2000" dirty="0"/>
              <a:t>за состоянием водного объекта по гидрохимическим </a:t>
            </a:r>
            <a:r>
              <a:rPr lang="ru-RU" sz="2000" dirty="0" smtClean="0"/>
              <a:t>показателям;</a:t>
            </a:r>
          </a:p>
          <a:p>
            <a:pPr algn="just">
              <a:buFontTx/>
              <a:buChar char="-"/>
            </a:pPr>
            <a:r>
              <a:rPr lang="ru-RU" sz="2000" dirty="0" smtClean="0"/>
              <a:t>наблюдение </a:t>
            </a:r>
            <a:r>
              <a:rPr lang="ru-RU" sz="2000" dirty="0"/>
              <a:t>за состоянием водного объекта по гидробиологическим и микробиологическим </a:t>
            </a:r>
            <a:r>
              <a:rPr lang="ru-RU" sz="2000" dirty="0" smtClean="0"/>
              <a:t>показателям;</a:t>
            </a:r>
          </a:p>
          <a:p>
            <a:pPr algn="just">
              <a:buFontTx/>
              <a:buChar char="-"/>
            </a:pPr>
            <a:r>
              <a:rPr lang="ru-RU" sz="2000" dirty="0" smtClean="0"/>
              <a:t>наблюдение за загрязненностью донных отложений;</a:t>
            </a:r>
          </a:p>
          <a:p>
            <a:pPr algn="just">
              <a:buFontTx/>
              <a:buChar char="-"/>
            </a:pPr>
            <a:r>
              <a:rPr lang="ru-RU" sz="2000" dirty="0" smtClean="0"/>
              <a:t>наблюдение </a:t>
            </a:r>
            <a:r>
              <a:rPr lang="ru-RU" sz="2000" dirty="0"/>
              <a:t>за загрязненностью геологической среды водоохраной </a:t>
            </a:r>
            <a:r>
              <a:rPr lang="ru-RU" sz="2000" dirty="0" smtClean="0"/>
              <a:t>зоны</a:t>
            </a:r>
            <a:endParaRPr lang="ru-RU" sz="2000" dirty="0"/>
          </a:p>
          <a:p>
            <a:pPr marL="0" indent="0">
              <a:buNone/>
            </a:pPr>
            <a:r>
              <a:rPr lang="ru-RU" sz="2000" u="sng" dirty="0"/>
              <a:t>В процессе ведения мониторинга водного объекта </a:t>
            </a:r>
            <a:r>
              <a:rPr lang="ru-RU" sz="2000" u="sng" dirty="0" smtClean="0"/>
              <a:t>по </a:t>
            </a:r>
            <a:r>
              <a:rPr lang="ru-RU" sz="2000" u="sng" dirty="0"/>
              <a:t>результатам исследований </a:t>
            </a:r>
            <a:r>
              <a:rPr lang="ru-RU" sz="2000" u="sng" dirty="0" smtClean="0"/>
              <a:t>будут решаться </a:t>
            </a:r>
            <a:r>
              <a:rPr lang="ru-RU" sz="2000" u="sng" dirty="0"/>
              <a:t>следующие </a:t>
            </a:r>
            <a:r>
              <a:rPr lang="ru-RU" sz="2000" u="sng" dirty="0" smtClean="0"/>
              <a:t>задачи:</a:t>
            </a:r>
          </a:p>
          <a:p>
            <a:pPr>
              <a:buFontTx/>
              <a:buChar char="-"/>
            </a:pPr>
            <a:r>
              <a:rPr lang="ru-RU" sz="2000" dirty="0" smtClean="0"/>
              <a:t>своевременное </a:t>
            </a:r>
            <a:r>
              <a:rPr lang="ru-RU" sz="2000" dirty="0"/>
              <a:t>выявление источников и очагов загрязнения водной </a:t>
            </a:r>
            <a:r>
              <a:rPr lang="ru-RU" sz="2000" dirty="0" smtClean="0"/>
              <a:t>среды;</a:t>
            </a:r>
            <a:endParaRPr lang="ru-RU" sz="2000" dirty="0"/>
          </a:p>
          <a:p>
            <a:pPr>
              <a:buFontTx/>
              <a:buChar char="-"/>
            </a:pPr>
            <a:r>
              <a:rPr lang="ru-RU" sz="2000" dirty="0" smtClean="0"/>
              <a:t>оценка </a:t>
            </a:r>
            <a:r>
              <a:rPr lang="ru-RU" sz="2000" dirty="0"/>
              <a:t>выявленных изменений водной среды и прогноз возможных неблагоприятных последствий</a:t>
            </a:r>
            <a:r>
              <a:rPr lang="ru-RU" sz="2000" dirty="0" smtClean="0"/>
              <a:t>;</a:t>
            </a:r>
            <a:endParaRPr lang="ru-RU" sz="2000" dirty="0"/>
          </a:p>
        </p:txBody>
      </p:sp>
      <p:sp>
        <p:nvSpPr>
          <p:cNvPr id="4" name="Номер слайда 3"/>
          <p:cNvSpPr>
            <a:spLocks noGrp="1"/>
          </p:cNvSpPr>
          <p:nvPr>
            <p:ph type="sldNum" sz="quarter" idx="12"/>
          </p:nvPr>
        </p:nvSpPr>
        <p:spPr/>
        <p:txBody>
          <a:bodyPr/>
          <a:lstStyle/>
          <a:p>
            <a:fld id="{B19B0651-EE4F-4900-A07F-96A6BFA9D0F0}" type="slidenum">
              <a:rPr lang="ru-RU" smtClean="0"/>
              <a:t>23</a:t>
            </a:fld>
            <a:endParaRPr lang="ru-RU" dirty="0"/>
          </a:p>
        </p:txBody>
      </p:sp>
    </p:spTree>
    <p:extLst>
      <p:ext uri="{BB962C8B-B14F-4D97-AF65-F5344CB8AC3E}">
        <p14:creationId xmlns:p14="http://schemas.microsoft.com/office/powerpoint/2010/main" val="1200265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4801" y="116632"/>
            <a:ext cx="8915400" cy="1143000"/>
          </a:xfrm>
        </p:spPr>
        <p:txBody>
          <a:bodyPr>
            <a:normAutofit/>
          </a:bodyPr>
          <a:lstStyle/>
          <a:p>
            <a:r>
              <a:rPr lang="ru-RU" altLang="ru-RU" sz="3600" dirty="0">
                <a:effectLst>
                  <a:outerShdw blurRad="38100" dist="38100" dir="2700000" algn="tl">
                    <a:srgbClr val="000000">
                      <a:alpha val="43137"/>
                    </a:srgbClr>
                  </a:outerShdw>
                </a:effectLst>
                <a:cs typeface="Arial" panose="020B0604020202020204" pitchFamily="34" charset="0"/>
              </a:rPr>
              <a:t>Оценка воздействия на водные объекты</a:t>
            </a:r>
            <a:endParaRPr lang="ru-RU" sz="3600" dirty="0"/>
          </a:p>
        </p:txBody>
      </p:sp>
      <p:pic>
        <p:nvPicPr>
          <p:cNvPr id="5" name="Рисунок 4"/>
          <p:cNvPicPr>
            <a:picLocks noChangeAspect="1"/>
          </p:cNvPicPr>
          <p:nvPr/>
        </p:nvPicPr>
        <p:blipFill>
          <a:blip r:embed="rId2"/>
          <a:stretch>
            <a:fillRect/>
          </a:stretch>
        </p:blipFill>
        <p:spPr>
          <a:xfrm>
            <a:off x="-34564" y="1008902"/>
            <a:ext cx="9940564" cy="5879967"/>
          </a:xfrm>
          <a:prstGeom prst="rect">
            <a:avLst/>
          </a:prstGeom>
          <a:ln>
            <a:noFill/>
          </a:ln>
          <a:effectLst>
            <a:softEdge rad="112500"/>
          </a:effectLst>
        </p:spPr>
      </p:pic>
      <p:sp>
        <p:nvSpPr>
          <p:cNvPr id="4" name="Номер слайда 3"/>
          <p:cNvSpPr>
            <a:spLocks noGrp="1"/>
          </p:cNvSpPr>
          <p:nvPr>
            <p:ph type="sldNum" sz="quarter" idx="12"/>
          </p:nvPr>
        </p:nvSpPr>
        <p:spPr/>
        <p:txBody>
          <a:bodyPr/>
          <a:lstStyle/>
          <a:p>
            <a:fld id="{B19B0651-EE4F-4900-A07F-96A6BFA9D0F0}" type="slidenum">
              <a:rPr lang="ru-RU" smtClean="0"/>
              <a:t>24</a:t>
            </a:fld>
            <a:endParaRPr lang="ru-RU"/>
          </a:p>
        </p:txBody>
      </p:sp>
      <p:sp>
        <p:nvSpPr>
          <p:cNvPr id="3" name="Объект 2"/>
          <p:cNvSpPr>
            <a:spLocks noGrp="1"/>
          </p:cNvSpPr>
          <p:nvPr>
            <p:ph idx="1"/>
          </p:nvPr>
        </p:nvSpPr>
        <p:spPr>
          <a:xfrm>
            <a:off x="111182" y="1259632"/>
            <a:ext cx="9649072" cy="4896544"/>
          </a:xfrm>
        </p:spPr>
        <p:txBody>
          <a:bodyPr>
            <a:normAutofit/>
          </a:bodyPr>
          <a:lstStyle/>
          <a:p>
            <a:pPr marL="0" indent="457200" algn="just">
              <a:buNone/>
            </a:pPr>
            <a:r>
              <a:rPr lang="ru-RU" sz="2400" dirty="0" smtClean="0"/>
              <a:t>Одним </a:t>
            </a:r>
            <a:r>
              <a:rPr lang="ru-RU" sz="2400" dirty="0"/>
              <a:t>из важнейших факторов поддержания состояния окружающей среды является создание эффективной системы эколого-технологического контроля в период производства строительных работ (</a:t>
            </a:r>
            <a:r>
              <a:rPr lang="ru-RU" sz="2400" dirty="0" err="1"/>
              <a:t>гидромеханизированных</a:t>
            </a:r>
            <a:r>
              <a:rPr lang="ru-RU" sz="2400" dirty="0"/>
              <a:t> работ на акватории) и системы экологического мониторинга окружающей среды.</a:t>
            </a:r>
          </a:p>
          <a:p>
            <a:pPr marL="0" indent="457200" algn="just">
              <a:buNone/>
            </a:pPr>
            <a:endParaRPr lang="ru-RU" sz="2400" dirty="0" smtClean="0"/>
          </a:p>
          <a:p>
            <a:pPr marL="0" indent="457200" algn="just">
              <a:buNone/>
            </a:pPr>
            <a:r>
              <a:rPr lang="ru-RU" sz="2400" dirty="0" smtClean="0"/>
              <a:t>В соответствии с Руководством «</a:t>
            </a:r>
            <a:r>
              <a:rPr lang="ru-RU" sz="2400" b="1" dirty="0"/>
              <a:t>ХЕЛКОМ по размещению извлеченного при дноуглублении материала в </a:t>
            </a:r>
            <a:r>
              <a:rPr lang="ru-RU" sz="2400" b="1" dirty="0" smtClean="0"/>
              <a:t>море» от июня 2007г. </a:t>
            </a:r>
            <a:r>
              <a:rPr lang="ru-RU" sz="2400" dirty="0" smtClean="0"/>
              <a:t>на период дноуглубительных работ и отвозки грунта на подводный отвал были проведены инженерно-экологические изыскания.</a:t>
            </a:r>
          </a:p>
          <a:p>
            <a:pPr marL="0" indent="457200" algn="just">
              <a:buNone/>
            </a:pPr>
            <a:r>
              <a:rPr lang="ru-RU" sz="2400" dirty="0" smtClean="0"/>
              <a:t>Согласно лабораторным исследованиям на 6 постах, донные отложения относятся к чистым и могут использоваться без ограничения.  </a:t>
            </a:r>
          </a:p>
        </p:txBody>
      </p:sp>
    </p:spTree>
    <p:extLst>
      <p:ext uri="{BB962C8B-B14F-4D97-AF65-F5344CB8AC3E}">
        <p14:creationId xmlns:p14="http://schemas.microsoft.com/office/powerpoint/2010/main" val="16957715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smtClean="0"/>
              <a:t>Карта-схема расположения подводного отвала</a:t>
            </a:r>
            <a:endParaRPr lang="ru-RU" sz="3200"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00672" y="1157975"/>
            <a:ext cx="6048672" cy="5542375"/>
          </a:xfrm>
          <a:prstGeom prst="rect">
            <a:avLst/>
          </a:prstGeom>
          <a:ln>
            <a:noFill/>
          </a:ln>
          <a:effectLst>
            <a:softEdge rad="112500"/>
          </a:effectLst>
        </p:spPr>
      </p:pic>
      <p:sp>
        <p:nvSpPr>
          <p:cNvPr id="4" name="Номер слайда 3"/>
          <p:cNvSpPr>
            <a:spLocks noGrp="1"/>
          </p:cNvSpPr>
          <p:nvPr>
            <p:ph type="sldNum" sz="quarter" idx="12"/>
          </p:nvPr>
        </p:nvSpPr>
        <p:spPr/>
        <p:txBody>
          <a:bodyPr/>
          <a:lstStyle/>
          <a:p>
            <a:fld id="{B19B0651-EE4F-4900-A07F-96A6BFA9D0F0}" type="slidenum">
              <a:rPr lang="ru-RU" smtClean="0"/>
              <a:t>25</a:t>
            </a:fld>
            <a:endParaRPr lang="ru-RU"/>
          </a:p>
        </p:txBody>
      </p:sp>
    </p:spTree>
    <p:extLst>
      <p:ext uri="{BB962C8B-B14F-4D97-AF65-F5344CB8AC3E}">
        <p14:creationId xmlns:p14="http://schemas.microsoft.com/office/powerpoint/2010/main" val="118508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6506" y="12492"/>
            <a:ext cx="8915400" cy="1143000"/>
          </a:xfrm>
        </p:spPr>
        <p:txBody>
          <a:bodyPr>
            <a:normAutofit fontScale="90000"/>
          </a:bodyPr>
          <a:lstStyle/>
          <a:p>
            <a:r>
              <a:rPr lang="ru-RU" sz="3800" dirty="0"/>
              <a:t>Мероприятия по защите окружающей среды</a:t>
            </a:r>
          </a:p>
        </p:txBody>
      </p:sp>
      <p:sp>
        <p:nvSpPr>
          <p:cNvPr id="3" name="Объект 2"/>
          <p:cNvSpPr>
            <a:spLocks noGrp="1"/>
          </p:cNvSpPr>
          <p:nvPr>
            <p:ph idx="1"/>
          </p:nvPr>
        </p:nvSpPr>
        <p:spPr>
          <a:xfrm>
            <a:off x="116463" y="1028734"/>
            <a:ext cx="6348705" cy="5829265"/>
          </a:xfrm>
        </p:spPr>
        <p:txBody>
          <a:bodyPr>
            <a:noAutofit/>
          </a:bodyPr>
          <a:lstStyle/>
          <a:p>
            <a:pPr marL="0" indent="0" algn="ctr">
              <a:buNone/>
            </a:pPr>
            <a:r>
              <a:rPr lang="ru-RU" sz="1600" u="sng" dirty="0"/>
              <a:t>На период строительства предусматриваются следующие природоохранные </a:t>
            </a:r>
            <a:r>
              <a:rPr lang="ru-RU" sz="1600" u="sng" dirty="0" smtClean="0"/>
              <a:t>мероприятия: </a:t>
            </a:r>
            <a:endParaRPr lang="ru-RU" sz="1600" u="sng" dirty="0"/>
          </a:p>
          <a:p>
            <a:pPr lvl="0"/>
            <a:r>
              <a:rPr lang="ru-RU" sz="1500" dirty="0"/>
              <a:t>все временные здания и сооружения, строительная техника и механизмы размещаются на специально отведенных </a:t>
            </a:r>
            <a:r>
              <a:rPr lang="ru-RU" sz="1500" dirty="0" smtClean="0"/>
              <a:t>площадках с твердым покрытием;</a:t>
            </a:r>
            <a:endParaRPr lang="ru-RU" sz="1500" dirty="0"/>
          </a:p>
          <a:p>
            <a:pPr lvl="0"/>
            <a:r>
              <a:rPr lang="ru-RU" sz="1500" dirty="0"/>
              <a:t>все стационарные механизмы, работающие на двигателях внутреннего сгорания, устанавливаются на металлические поддоны для сбора масла, конденсата и топлива; поддоны периодически очищаются в специальные емкости и их содержимое утилизируется;</a:t>
            </a:r>
          </a:p>
          <a:p>
            <a:pPr lvl="0"/>
            <a:r>
              <a:rPr lang="ru-RU" sz="1500" dirty="0"/>
              <a:t>на всех видах работ применяются технически исправные машины и механизмы с отрегулированной топливной арматурой, исключающей потери ГСМ и попадание горюче-смазочных материалов в грунт;</a:t>
            </a:r>
          </a:p>
          <a:p>
            <a:pPr lvl="0"/>
            <a:r>
              <a:rPr lang="ru-RU" sz="1500" dirty="0"/>
              <a:t>горюче-смазочные материалы хранятся в закрытой таре, исключающей их протекание;</a:t>
            </a:r>
          </a:p>
          <a:p>
            <a:pPr lvl="0"/>
            <a:r>
              <a:rPr lang="ru-RU" sz="1500" dirty="0"/>
              <a:t>для складирования строительного мусора и отходов отводятся специальные места с емкостями;</a:t>
            </a:r>
          </a:p>
          <a:p>
            <a:pPr lvl="0"/>
            <a:r>
              <a:rPr lang="ru-RU" sz="1500" dirty="0"/>
              <a:t>строительные площадки оборудуются туалетами контейнерного типа;</a:t>
            </a:r>
          </a:p>
          <a:p>
            <a:pPr lvl="0"/>
            <a:r>
              <a:rPr lang="ru-RU" sz="1500" dirty="0"/>
              <a:t>по окончании работ предусматривается ликвидация опалубки, строительного мусора, остатков растворов; вспомогательные конструкции демонтируются и вывозятся;</a:t>
            </a:r>
          </a:p>
          <a:p>
            <a:pPr lvl="0"/>
            <a:r>
              <a:rPr lang="ru-RU" sz="1500" dirty="0"/>
              <a:t>после окончания работ участки, на </a:t>
            </a:r>
            <a:r>
              <a:rPr lang="ru-RU" sz="1500" dirty="0" smtClean="0"/>
              <a:t>которых </a:t>
            </a:r>
            <a:r>
              <a:rPr lang="ru-RU" sz="1500" dirty="0"/>
              <a:t>были расположены стройплощадки, </a:t>
            </a:r>
            <a:r>
              <a:rPr lang="ru-RU" sz="1500" dirty="0" err="1"/>
              <a:t>рекультивируются</a:t>
            </a:r>
            <a:r>
              <a:rPr lang="ru-RU" sz="1500" dirty="0"/>
              <a:t> и благоустраиваются. </a:t>
            </a:r>
          </a:p>
          <a:p>
            <a:endParaRPr lang="ru-RU" sz="1500" dirty="0"/>
          </a:p>
        </p:txBody>
      </p:sp>
      <p:sp>
        <p:nvSpPr>
          <p:cNvPr id="5" name="Номер слайда 4"/>
          <p:cNvSpPr>
            <a:spLocks noGrp="1"/>
          </p:cNvSpPr>
          <p:nvPr>
            <p:ph type="sldNum" sz="quarter" idx="12"/>
          </p:nvPr>
        </p:nvSpPr>
        <p:spPr/>
        <p:txBody>
          <a:bodyPr/>
          <a:lstStyle/>
          <a:p>
            <a:fld id="{B19B0651-EE4F-4900-A07F-96A6BFA9D0F0}" type="slidenum">
              <a:rPr lang="ru-RU" smtClean="0"/>
              <a:t>26</a:t>
            </a:fld>
            <a:endParaRPr lang="ru-RU"/>
          </a:p>
        </p:txBody>
      </p:sp>
      <p:pic>
        <p:nvPicPr>
          <p:cNvPr id="6" name="Рисунок 5"/>
          <p:cNvPicPr>
            <a:picLocks noChangeAspect="1"/>
          </p:cNvPicPr>
          <p:nvPr/>
        </p:nvPicPr>
        <p:blipFill rotWithShape="1">
          <a:blip r:embed="rId2" cstate="print">
            <a:extLst>
              <a:ext uri="{28A0092B-C50C-407E-A947-70E740481C1C}">
                <a14:useLocalDpi xmlns:a14="http://schemas.microsoft.com/office/drawing/2010/main" val="0"/>
              </a:ext>
            </a:extLst>
          </a:blip>
          <a:srcRect l="48046" t="543" r="1707" b="2447"/>
          <a:stretch/>
        </p:blipFill>
        <p:spPr>
          <a:xfrm>
            <a:off x="6625767" y="1412776"/>
            <a:ext cx="3198355" cy="5092085"/>
          </a:xfrm>
          <a:prstGeom prst="rect">
            <a:avLst/>
          </a:prstGeom>
          <a:ln>
            <a:noFill/>
          </a:ln>
          <a:effectLst>
            <a:softEdge rad="112500"/>
          </a:effectLst>
        </p:spPr>
      </p:pic>
    </p:spTree>
    <p:extLst>
      <p:ext uri="{BB962C8B-B14F-4D97-AF65-F5344CB8AC3E}">
        <p14:creationId xmlns:p14="http://schemas.microsoft.com/office/powerpoint/2010/main" val="7701821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800" dirty="0"/>
              <a:t>Мероприятия по защите окружающей среды</a:t>
            </a:r>
          </a:p>
        </p:txBody>
      </p:sp>
      <p:sp>
        <p:nvSpPr>
          <p:cNvPr id="3" name="Объект 2"/>
          <p:cNvSpPr>
            <a:spLocks noGrp="1"/>
          </p:cNvSpPr>
          <p:nvPr>
            <p:ph idx="1"/>
          </p:nvPr>
        </p:nvSpPr>
        <p:spPr>
          <a:xfrm>
            <a:off x="4954975" y="1124744"/>
            <a:ext cx="4953000" cy="5616624"/>
          </a:xfrm>
        </p:spPr>
        <p:txBody>
          <a:bodyPr>
            <a:normAutofit fontScale="85000" lnSpcReduction="20000"/>
          </a:bodyPr>
          <a:lstStyle/>
          <a:p>
            <a:pPr marL="0" indent="0" algn="ctr">
              <a:buNone/>
            </a:pPr>
            <a:r>
              <a:rPr lang="ru-RU" sz="1900" u="sng" dirty="0"/>
              <a:t>Мероприятия по безопасному обращению с отходами:</a:t>
            </a:r>
          </a:p>
          <a:p>
            <a:r>
              <a:rPr lang="ru-RU" sz="1900" dirty="0"/>
              <a:t>удаление бытового и строительного мусора должно осуществляться путем их сбора в закрывающиеся стальные контейнеры, исключающие загрязнение окружающей среды;</a:t>
            </a:r>
          </a:p>
          <a:p>
            <a:r>
              <a:rPr lang="ru-RU" sz="1900" dirty="0"/>
              <a:t>сбор и удаление отходов, содержащих токсические вещества, следует осуществлять в </a:t>
            </a:r>
            <a:r>
              <a:rPr lang="ru-RU" sz="1900" dirty="0" err="1" smtClean="0"/>
              <a:t>закрывающеяся</a:t>
            </a:r>
            <a:r>
              <a:rPr lang="ru-RU" sz="1900" dirty="0" smtClean="0"/>
              <a:t> </a:t>
            </a:r>
            <a:r>
              <a:rPr lang="ru-RU" sz="1900" dirty="0"/>
              <a:t>контейнеры или плотные мешки, исключая ручную погрузку;</a:t>
            </a:r>
          </a:p>
          <a:p>
            <a:r>
              <a:rPr lang="ru-RU" sz="1900" dirty="0"/>
              <a:t>хранение строительных отходов на специально отведенных участках территории в границах землеотвода с использованием герметичных накопителей и специально оборудованных площадок;</a:t>
            </a:r>
          </a:p>
          <a:p>
            <a:r>
              <a:rPr lang="ru-RU" sz="1900" dirty="0"/>
              <a:t>своевременный вывоз отходов по мере накопления спецтранспортом на договорной основе на специализированные лицензированные предприятия по размещению отходов;</a:t>
            </a:r>
          </a:p>
          <a:p>
            <a:r>
              <a:rPr lang="ru-RU" sz="1900" dirty="0"/>
              <a:t>не допускается сжигание строительных отходов на строительной площадке</a:t>
            </a:r>
            <a:r>
              <a:rPr lang="ru-RU" sz="1900" dirty="0" smtClean="0"/>
              <a:t>.</a:t>
            </a:r>
          </a:p>
          <a:p>
            <a:r>
              <a:rPr lang="ru-RU" sz="1900" dirty="0"/>
              <a:t>За </a:t>
            </a:r>
            <a:r>
              <a:rPr lang="ru-RU" sz="1900" dirty="0" smtClean="0"/>
              <a:t>жидкие отходы (льяльные воды) </a:t>
            </a:r>
            <a:r>
              <a:rPr lang="ru-RU" sz="1900" dirty="0"/>
              <a:t>с водного транспорта отвечает подрядчик осуществляющий данный вид работ, в собственности которого находится данный водный </a:t>
            </a:r>
            <a:r>
              <a:rPr lang="ru-RU" sz="1900" dirty="0" smtClean="0"/>
              <a:t>транспорт</a:t>
            </a:r>
            <a:endParaRPr lang="ru-RU" sz="1900" dirty="0"/>
          </a:p>
          <a:p>
            <a:pPr marL="0" indent="0">
              <a:buNone/>
            </a:pPr>
            <a:endParaRPr lang="ru-RU" sz="1900" u="sng" dirty="0"/>
          </a:p>
        </p:txBody>
      </p:sp>
      <p:sp>
        <p:nvSpPr>
          <p:cNvPr id="4" name="Номер слайда 3"/>
          <p:cNvSpPr>
            <a:spLocks noGrp="1"/>
          </p:cNvSpPr>
          <p:nvPr>
            <p:ph type="sldNum" sz="quarter" idx="12"/>
          </p:nvPr>
        </p:nvSpPr>
        <p:spPr/>
        <p:txBody>
          <a:bodyPr/>
          <a:lstStyle/>
          <a:p>
            <a:fld id="{B19B0651-EE4F-4900-A07F-96A6BFA9D0F0}" type="slidenum">
              <a:rPr lang="ru-RU" smtClean="0"/>
              <a:t>27</a:t>
            </a:fld>
            <a:endParaRPr lang="ru-RU" dirty="0"/>
          </a:p>
        </p:txBody>
      </p:sp>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l="8915" t="16385" r="27595" b="8475"/>
          <a:stretch/>
        </p:blipFill>
        <p:spPr>
          <a:xfrm>
            <a:off x="117163" y="1844824"/>
            <a:ext cx="4837812" cy="3814707"/>
          </a:xfrm>
          <a:prstGeom prst="rect">
            <a:avLst/>
          </a:prstGeom>
          <a:ln>
            <a:noFill/>
          </a:ln>
          <a:effectLst>
            <a:softEdge rad="112500"/>
          </a:effectLst>
        </p:spPr>
      </p:pic>
    </p:spTree>
    <p:extLst>
      <p:ext uri="{BB962C8B-B14F-4D97-AF65-F5344CB8AC3E}">
        <p14:creationId xmlns:p14="http://schemas.microsoft.com/office/powerpoint/2010/main" val="12424075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2520" y="260648"/>
            <a:ext cx="8850188" cy="922113"/>
          </a:xfrm>
        </p:spPr>
        <p:txBody>
          <a:bodyPr>
            <a:noAutofit/>
          </a:bodyPr>
          <a:lstStyle/>
          <a:p>
            <a:r>
              <a:rPr lang="ru-RU" sz="2800" b="1" dirty="0">
                <a:ea typeface="Times New Roman"/>
              </a:rPr>
              <a:t>Перечень мероприятий направленных для защиты подземных и поверхностных вод</a:t>
            </a:r>
            <a:endParaRPr lang="ru-RU" sz="2400" b="1" dirty="0"/>
          </a:p>
        </p:txBody>
      </p:sp>
      <p:sp>
        <p:nvSpPr>
          <p:cNvPr id="3" name="Объект 2"/>
          <p:cNvSpPr>
            <a:spLocks noGrp="1"/>
          </p:cNvSpPr>
          <p:nvPr>
            <p:ph idx="1"/>
          </p:nvPr>
        </p:nvSpPr>
        <p:spPr>
          <a:xfrm>
            <a:off x="4083680" y="1052736"/>
            <a:ext cx="5822320" cy="5544616"/>
          </a:xfrm>
        </p:spPr>
        <p:txBody>
          <a:bodyPr>
            <a:normAutofit fontScale="25000" lnSpcReduction="20000"/>
          </a:bodyPr>
          <a:lstStyle/>
          <a:p>
            <a:pPr marL="0" indent="0" algn="just">
              <a:lnSpc>
                <a:spcPct val="120000"/>
              </a:lnSpc>
              <a:buNone/>
            </a:pPr>
            <a:r>
              <a:rPr lang="ru-RU" sz="6400" dirty="0"/>
              <a:t>- </a:t>
            </a:r>
            <a:r>
              <a:rPr lang="ru-RU" sz="6000" dirty="0"/>
              <a:t>соблюдение морских санитарных правил для судов и плавательных средств, участвующих в строительных работах;</a:t>
            </a:r>
            <a:endParaRPr lang="ru-RU" sz="6000" i="1" dirty="0"/>
          </a:p>
          <a:p>
            <a:pPr marL="0" indent="0" algn="just">
              <a:lnSpc>
                <a:spcPct val="120000"/>
              </a:lnSpc>
              <a:buNone/>
            </a:pPr>
            <a:r>
              <a:rPr lang="ru-RU" sz="6000" dirty="0"/>
              <a:t>- движение и стоянку транспортных средств осуществлять на </a:t>
            </a:r>
            <a:r>
              <a:rPr lang="ru-RU" sz="6000" dirty="0" smtClean="0"/>
              <a:t>дорогах с твердым покрытием </a:t>
            </a:r>
            <a:r>
              <a:rPr lang="ru-RU" sz="6000" dirty="0"/>
              <a:t>и в специально оборудованных местах; </a:t>
            </a:r>
            <a:endParaRPr lang="ru-RU" sz="6000" i="1" dirty="0"/>
          </a:p>
          <a:p>
            <a:pPr marL="0" indent="0" algn="just">
              <a:lnSpc>
                <a:spcPct val="120000"/>
              </a:lnSpc>
              <a:buNone/>
            </a:pPr>
            <a:r>
              <a:rPr lang="ru-RU" sz="6000" dirty="0"/>
              <a:t>- организация водоотлива, исключающая загрязнение водных объектов, грунтовых вод и почв;</a:t>
            </a:r>
            <a:endParaRPr lang="ru-RU" sz="6000" i="1" dirty="0"/>
          </a:p>
          <a:p>
            <a:pPr marL="0" indent="0" algn="just">
              <a:lnSpc>
                <a:spcPct val="120000"/>
              </a:lnSpc>
              <a:buNone/>
            </a:pPr>
            <a:r>
              <a:rPr lang="ru-RU" sz="6000" dirty="0"/>
              <a:t>- организация селективного сбора строительных отходов, обустройство мест временного хранения строительных отходов на площадках с твёрдым покрытием; обеспечение требуемой периодичности вывоза отходов, с учётом наличия и вместимости мест временного хранения отходов (МВХ); вида и класса опасности образующихся отходов;</a:t>
            </a:r>
            <a:endParaRPr lang="ru-RU" sz="6000" i="1" dirty="0"/>
          </a:p>
          <a:p>
            <a:pPr marL="0" indent="0" algn="just">
              <a:lnSpc>
                <a:spcPct val="120000"/>
              </a:lnSpc>
              <a:buNone/>
            </a:pPr>
            <a:r>
              <a:rPr lang="ru-RU" sz="6000" dirty="0"/>
              <a:t>- исключение складирования грунтов в прибрежной защитной полосе;</a:t>
            </a:r>
            <a:endParaRPr lang="ru-RU" sz="6000" i="1" dirty="0"/>
          </a:p>
          <a:p>
            <a:pPr marL="0" indent="0" algn="just">
              <a:lnSpc>
                <a:spcPct val="120000"/>
              </a:lnSpc>
              <a:buNone/>
            </a:pPr>
            <a:r>
              <a:rPr lang="ru-RU" sz="6000" dirty="0"/>
              <a:t>- применение постов мойки колес </a:t>
            </a:r>
            <a:r>
              <a:rPr lang="ru-RU" sz="6000" dirty="0" smtClean="0"/>
              <a:t>с оборотным </a:t>
            </a:r>
            <a:r>
              <a:rPr lang="ru-RU" sz="6000" dirty="0" err="1" smtClean="0"/>
              <a:t>водоснабженим</a:t>
            </a:r>
            <a:r>
              <a:rPr lang="ru-RU" sz="6000" dirty="0" smtClean="0"/>
              <a:t>;</a:t>
            </a:r>
            <a:endParaRPr lang="ru-RU" sz="6000" i="1" dirty="0"/>
          </a:p>
          <a:p>
            <a:pPr marL="0" indent="0" algn="just">
              <a:lnSpc>
                <a:spcPct val="120000"/>
              </a:lnSpc>
              <a:buNone/>
            </a:pPr>
            <a:r>
              <a:rPr lang="ru-RU" sz="6000" dirty="0"/>
              <a:t>- восстановление благоустройства после окончания строительных работ.</a:t>
            </a:r>
            <a:endParaRPr lang="ru-RU" sz="6000" i="1" dirty="0"/>
          </a:p>
          <a:p>
            <a:pPr marL="0" indent="0" algn="just">
              <a:lnSpc>
                <a:spcPct val="120000"/>
              </a:lnSpc>
              <a:buNone/>
            </a:pPr>
            <a:r>
              <a:rPr lang="ru-RU" sz="6000" dirty="0"/>
              <a:t>- не допускать проведение мойки автотранспортных средств и других механизмов в бухте Защитная или в прудах и канавах, в т. ч. на их берегах, а также проводить работы, которые могут явиться источником загрязнения воды.</a:t>
            </a:r>
            <a:endParaRPr lang="ru-RU" sz="6000" i="1" dirty="0"/>
          </a:p>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28</a:t>
            </a:fld>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480" y="1340768"/>
            <a:ext cx="3583893" cy="5373216"/>
          </a:xfrm>
          <a:prstGeom prst="rect">
            <a:avLst/>
          </a:prstGeom>
          <a:ln>
            <a:noFill/>
          </a:ln>
          <a:effectLst>
            <a:softEdge rad="112500"/>
          </a:effectLst>
        </p:spPr>
      </p:pic>
    </p:spTree>
    <p:extLst>
      <p:ext uri="{BB962C8B-B14F-4D97-AF65-F5344CB8AC3E}">
        <p14:creationId xmlns:p14="http://schemas.microsoft.com/office/powerpoint/2010/main" val="25879002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800" dirty="0"/>
              <a:t>Мероприятия по защите окружающей среды</a:t>
            </a:r>
          </a:p>
        </p:txBody>
      </p:sp>
      <p:sp>
        <p:nvSpPr>
          <p:cNvPr id="3" name="Объект 2"/>
          <p:cNvSpPr>
            <a:spLocks noGrp="1"/>
          </p:cNvSpPr>
          <p:nvPr>
            <p:ph idx="1"/>
          </p:nvPr>
        </p:nvSpPr>
        <p:spPr>
          <a:xfrm>
            <a:off x="116463" y="1340768"/>
            <a:ext cx="5340593" cy="5256583"/>
          </a:xfrm>
        </p:spPr>
        <p:txBody>
          <a:bodyPr>
            <a:normAutofit lnSpcReduction="10000"/>
          </a:bodyPr>
          <a:lstStyle/>
          <a:p>
            <a:pPr marL="0" indent="464627">
              <a:buNone/>
            </a:pPr>
            <a:r>
              <a:rPr lang="ru-RU" sz="1900" dirty="0"/>
              <a:t>Для обеспечения охраны, рационального использования и воспроизводства прибрежно-водных растений необходимо проводить различные мероприятия по сохранению популяций редких и исчезающих </a:t>
            </a:r>
            <a:r>
              <a:rPr lang="ru-RU" sz="1900" dirty="0" smtClean="0"/>
              <a:t>видов, </a:t>
            </a:r>
            <a:r>
              <a:rPr lang="ru-RU" sz="1900" dirty="0"/>
              <a:t>включенных в международные, национальные и региональные Красные книги. </a:t>
            </a:r>
            <a:endParaRPr lang="ru-RU" sz="1900" dirty="0" smtClean="0"/>
          </a:p>
          <a:p>
            <a:pPr marL="0" indent="464627">
              <a:buNone/>
            </a:pPr>
            <a:r>
              <a:rPr lang="ru-RU" sz="1900" dirty="0" smtClean="0"/>
              <a:t>Необходимо </a:t>
            </a:r>
            <a:r>
              <a:rPr lang="ru-RU" sz="1900" dirty="0"/>
              <a:t>проводить мероприятия по поддержанию и увеличению численности особей наиболее ценных и малочисленных видов. В связи с этим большое значение </a:t>
            </a:r>
            <a:r>
              <a:rPr lang="ru-RU" sz="1900" dirty="0" smtClean="0"/>
              <a:t>уделяется созданию </a:t>
            </a:r>
            <a:r>
              <a:rPr lang="ru-RU" sz="1900" dirty="0"/>
              <a:t>и </a:t>
            </a:r>
            <a:r>
              <a:rPr lang="ru-RU" sz="1900" dirty="0" smtClean="0"/>
              <a:t>поддержанию </a:t>
            </a:r>
            <a:r>
              <a:rPr lang="ru-RU" sz="1900" dirty="0"/>
              <a:t>условий существования прибрежно-водных растений. </a:t>
            </a:r>
          </a:p>
          <a:p>
            <a:pPr marL="0" indent="464627">
              <a:buNone/>
            </a:pPr>
            <a:r>
              <a:rPr lang="ru-RU" sz="1900" dirty="0"/>
              <a:t>Чтобы максимально избежать временного воздействия при проведении дноуглубительных работ, эти работы следует проводить в период не ранее конца лета (конца августа), когда </a:t>
            </a:r>
            <a:r>
              <a:rPr lang="ru-RU" sz="1900" dirty="0" smtClean="0"/>
              <a:t>нерест рыб </a:t>
            </a:r>
            <a:r>
              <a:rPr lang="ru-RU" sz="1900" dirty="0"/>
              <a:t>и нагул </a:t>
            </a:r>
            <a:r>
              <a:rPr lang="ru-RU" sz="1900" dirty="0" smtClean="0"/>
              <a:t>земноводных </a:t>
            </a:r>
            <a:r>
              <a:rPr lang="ru-RU" sz="1900" dirty="0"/>
              <a:t>в наиболее уязвимый период развития уже будут окончены. </a:t>
            </a:r>
          </a:p>
        </p:txBody>
      </p:sp>
      <p:sp>
        <p:nvSpPr>
          <p:cNvPr id="5" name="Номер слайда 4"/>
          <p:cNvSpPr>
            <a:spLocks noGrp="1"/>
          </p:cNvSpPr>
          <p:nvPr>
            <p:ph type="sldNum" sz="quarter" idx="12"/>
          </p:nvPr>
        </p:nvSpPr>
        <p:spPr/>
        <p:txBody>
          <a:bodyPr/>
          <a:lstStyle/>
          <a:p>
            <a:fld id="{B19B0651-EE4F-4900-A07F-96A6BFA9D0F0}" type="slidenum">
              <a:rPr lang="ru-RU" smtClean="0"/>
              <a:t>29</a:t>
            </a:fld>
            <a:endParaRPr lang="ru-RU"/>
          </a:p>
        </p:txBody>
      </p:sp>
      <p:pic>
        <p:nvPicPr>
          <p:cNvPr id="6" name="Рисунок 5"/>
          <p:cNvPicPr>
            <a:picLocks noChangeAspect="1"/>
          </p:cNvPicPr>
          <p:nvPr/>
        </p:nvPicPr>
        <p:blipFill rotWithShape="1">
          <a:blip r:embed="rId3">
            <a:extLst>
              <a:ext uri="{28A0092B-C50C-407E-A947-70E740481C1C}">
                <a14:useLocalDpi xmlns:a14="http://schemas.microsoft.com/office/drawing/2010/main" val="0"/>
              </a:ext>
            </a:extLst>
          </a:blip>
          <a:srcRect l="16660" r="20966" b="24724"/>
          <a:stretch/>
        </p:blipFill>
        <p:spPr>
          <a:xfrm>
            <a:off x="5457056" y="1772816"/>
            <a:ext cx="4375545" cy="3960440"/>
          </a:xfrm>
          <a:prstGeom prst="rect">
            <a:avLst/>
          </a:prstGeom>
          <a:ln>
            <a:noFill/>
          </a:ln>
          <a:effectLst>
            <a:softEdge rad="112500"/>
          </a:effectLst>
        </p:spPr>
      </p:pic>
    </p:spTree>
    <p:extLst>
      <p:ext uri="{BB962C8B-B14F-4D97-AF65-F5344CB8AC3E}">
        <p14:creationId xmlns:p14="http://schemas.microsoft.com/office/powerpoint/2010/main" val="15625640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altLang="ru-RU" sz="3800" dirty="0">
                <a:cs typeface="Arial" panose="020B0604020202020204" pitchFamily="34" charset="0"/>
              </a:rPr>
              <a:t>Информация о проведении общественных слушаний</a:t>
            </a:r>
            <a:endParaRPr lang="ru-RU" sz="3800" dirty="0"/>
          </a:p>
        </p:txBody>
      </p:sp>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1240" t="42928" r="65871" b="12427"/>
          <a:stretch/>
        </p:blipFill>
        <p:spPr>
          <a:xfrm>
            <a:off x="6321152" y="1535758"/>
            <a:ext cx="3354373" cy="3745832"/>
          </a:xfrm>
          <a:prstGeom prst="rect">
            <a:avLst/>
          </a:prstGeom>
          <a:ln>
            <a:noFill/>
          </a:ln>
          <a:effectLst/>
        </p:spPr>
      </p:pic>
      <p:sp>
        <p:nvSpPr>
          <p:cNvPr id="3" name="Объект 2"/>
          <p:cNvSpPr>
            <a:spLocks noGrp="1"/>
          </p:cNvSpPr>
          <p:nvPr>
            <p:ph idx="1"/>
          </p:nvPr>
        </p:nvSpPr>
        <p:spPr>
          <a:xfrm>
            <a:off x="173699" y="1399485"/>
            <a:ext cx="5861856" cy="1732788"/>
          </a:xfrm>
        </p:spPr>
        <p:txBody>
          <a:bodyPr>
            <a:normAutofit fontScale="92500" lnSpcReduction="20000"/>
          </a:bodyPr>
          <a:lstStyle/>
          <a:p>
            <a:pPr marL="0" indent="0">
              <a:buNone/>
            </a:pPr>
            <a:r>
              <a:rPr lang="ru-RU" sz="1600" b="1" dirty="0">
                <a:latin typeface="Arial" panose="020B0604020202020204" pitchFamily="34" charset="0"/>
                <a:cs typeface="Arial" panose="020B0604020202020204" pitchFamily="34" charset="0"/>
              </a:rPr>
              <a:t>Опубликовано в средствах массовой информации:</a:t>
            </a:r>
          </a:p>
          <a:p>
            <a:r>
              <a:rPr lang="ru-RU" sz="1600" dirty="0">
                <a:latin typeface="Arial" panose="020B0604020202020204" pitchFamily="34" charset="0"/>
                <a:cs typeface="Arial" panose="020B0604020202020204" pitchFamily="34" charset="0"/>
              </a:rPr>
              <a:t>Газета «Выборг» № 73 (17226) от 22 мая 2014г</a:t>
            </a:r>
            <a:r>
              <a:rPr lang="ru-RU" sz="1600" dirty="0" smtClean="0">
                <a:latin typeface="Arial" panose="020B0604020202020204" pitchFamily="34" charset="0"/>
                <a:cs typeface="Arial" panose="020B0604020202020204" pitchFamily="34" charset="0"/>
              </a:rPr>
              <a:t>.;</a:t>
            </a:r>
          </a:p>
          <a:p>
            <a:pPr marL="0" indent="0">
              <a:buNone/>
            </a:pPr>
            <a:r>
              <a:rPr lang="en-US" sz="1600" dirty="0">
                <a:latin typeface="Arial" panose="020B0604020202020204" pitchFamily="34" charset="0"/>
                <a:cs typeface="Arial" panose="020B0604020202020204" pitchFamily="34" charset="0"/>
              </a:rPr>
              <a:t>http://www.gazetavyborg.ru/</a:t>
            </a:r>
            <a:endParaRPr lang="ru-RU" sz="1600" dirty="0">
              <a:latin typeface="Arial" panose="020B0604020202020204" pitchFamily="34" charset="0"/>
              <a:cs typeface="Arial" panose="020B0604020202020204" pitchFamily="34" charset="0"/>
            </a:endParaRPr>
          </a:p>
          <a:p>
            <a:r>
              <a:rPr lang="ru-RU" sz="1600" dirty="0">
                <a:latin typeface="Arial" panose="020B0604020202020204" pitchFamily="34" charset="0"/>
                <a:cs typeface="Arial" panose="020B0604020202020204" pitchFamily="34" charset="0"/>
              </a:rPr>
              <a:t>Газета «Российская газета» № 111 (6383) от 20 </a:t>
            </a:r>
            <a:r>
              <a:rPr lang="ru-RU" sz="1600" dirty="0" smtClean="0">
                <a:latin typeface="Arial" panose="020B0604020202020204" pitchFamily="34" charset="0"/>
                <a:cs typeface="Arial" panose="020B0604020202020204" pitchFamily="34" charset="0"/>
              </a:rPr>
              <a:t>мая</a:t>
            </a:r>
          </a:p>
          <a:p>
            <a:pPr marL="0" indent="0">
              <a:buNone/>
            </a:pPr>
            <a:r>
              <a:rPr lang="ru-RU" sz="1600" dirty="0" smtClean="0">
                <a:latin typeface="Arial" panose="020B0604020202020204" pitchFamily="34" charset="0"/>
                <a:cs typeface="Arial" panose="020B0604020202020204" pitchFamily="34" charset="0"/>
              </a:rPr>
              <a:t> </a:t>
            </a:r>
            <a:r>
              <a:rPr lang="ru-RU" sz="1600" dirty="0">
                <a:latin typeface="Arial" panose="020B0604020202020204" pitchFamily="34" charset="0"/>
                <a:cs typeface="Arial" panose="020B0604020202020204" pitchFamily="34" charset="0"/>
              </a:rPr>
              <a:t>2014г</a:t>
            </a:r>
            <a:r>
              <a:rPr lang="ru-RU"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http://www.rg.ru/</a:t>
            </a:r>
            <a:endParaRPr lang="ru-RU" sz="1600" dirty="0">
              <a:latin typeface="Arial" panose="020B0604020202020204" pitchFamily="34" charset="0"/>
              <a:cs typeface="Arial" panose="020B0604020202020204" pitchFamily="34" charset="0"/>
            </a:endParaRPr>
          </a:p>
          <a:p>
            <a:r>
              <a:rPr lang="ru-RU" sz="1600" dirty="0">
                <a:latin typeface="Arial" panose="020B0604020202020204" pitchFamily="34" charset="0"/>
                <a:cs typeface="Arial" panose="020B0604020202020204" pitchFamily="34" charset="0"/>
              </a:rPr>
              <a:t>Газета «Вести» № 55 </a:t>
            </a:r>
            <a:r>
              <a:rPr lang="ru-RU" sz="1600" dirty="0" smtClean="0">
                <a:latin typeface="Arial" panose="020B0604020202020204" pitchFamily="34" charset="0"/>
                <a:cs typeface="Arial" panose="020B0604020202020204" pitchFamily="34" charset="0"/>
              </a:rPr>
              <a:t>(3964</a:t>
            </a:r>
            <a:r>
              <a:rPr lang="ru-RU" sz="1600" dirty="0">
                <a:latin typeface="Arial" panose="020B0604020202020204" pitchFamily="34" charset="0"/>
                <a:cs typeface="Arial" panose="020B0604020202020204" pitchFamily="34" charset="0"/>
              </a:rPr>
              <a:t>) от 23 мая 2014г</a:t>
            </a:r>
            <a:r>
              <a:rPr lang="ru-RU"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http://www.vesty.spb.ru/</a:t>
            </a:r>
            <a:endParaRPr lang="ru-RU" sz="1600" dirty="0"/>
          </a:p>
        </p:txBody>
      </p:sp>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41094" r="12801" b="1797"/>
          <a:stretch/>
        </p:blipFill>
        <p:spPr>
          <a:xfrm>
            <a:off x="116463" y="3071479"/>
            <a:ext cx="2184243" cy="3633773"/>
          </a:xfrm>
          <a:prstGeom prst="rect">
            <a:avLst/>
          </a:prstGeom>
        </p:spPr>
      </p:pic>
      <p:pic>
        <p:nvPicPr>
          <p:cNvPr id="6" name="Рисунок 5"/>
          <p:cNvPicPr>
            <a:picLocks noChangeAspect="1"/>
          </p:cNvPicPr>
          <p:nvPr/>
        </p:nvPicPr>
        <p:blipFill rotWithShape="1">
          <a:blip r:embed="rId4">
            <a:extLst>
              <a:ext uri="{28A0092B-C50C-407E-A947-70E740481C1C}">
                <a14:useLocalDpi xmlns:a14="http://schemas.microsoft.com/office/drawing/2010/main" val="0"/>
              </a:ext>
            </a:extLst>
          </a:blip>
          <a:srcRect l="2241" t="14457" r="2241" b="10232"/>
          <a:stretch/>
        </p:blipFill>
        <p:spPr>
          <a:xfrm>
            <a:off x="2665252" y="3132272"/>
            <a:ext cx="2625588" cy="732723"/>
          </a:xfrm>
          <a:prstGeom prst="rect">
            <a:avLst/>
          </a:prstGeom>
          <a:ln>
            <a:noFill/>
          </a:ln>
          <a:effectLst>
            <a:outerShdw blurRad="292100" dist="139700" dir="2700000" algn="tl" rotWithShape="0">
              <a:srgbClr val="333333">
                <a:alpha val="65000"/>
              </a:srgbClr>
            </a:outerShdw>
          </a:effectLst>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3781" y="4030204"/>
            <a:ext cx="2208530" cy="957184"/>
          </a:xfrm>
          <a:prstGeom prst="rect">
            <a:avLst/>
          </a:prstGeom>
          <a:ln>
            <a:noFill/>
          </a:ln>
          <a:effectLst>
            <a:outerShdw blurRad="292100" dist="139700" dir="2700000" algn="tl" rotWithShape="0">
              <a:srgbClr val="333333">
                <a:alpha val="65000"/>
              </a:srgbClr>
            </a:outerShdw>
          </a:effectLst>
        </p:spPr>
      </p:pic>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0999" y="5086529"/>
            <a:ext cx="1474094" cy="1635988"/>
          </a:xfrm>
          <a:prstGeom prst="rect">
            <a:avLst/>
          </a:prstGeom>
          <a:ln>
            <a:noFill/>
          </a:ln>
          <a:effectLst>
            <a:outerShdw blurRad="292100" dist="139700" dir="2700000" algn="tl" rotWithShape="0">
              <a:srgbClr val="333333">
                <a:alpha val="65000"/>
              </a:srgbClr>
            </a:outerShdw>
          </a:effectLst>
        </p:spPr>
      </p:pic>
      <p:pic>
        <p:nvPicPr>
          <p:cNvPr id="13" name="Рисунок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1072" y="3011439"/>
            <a:ext cx="2964329" cy="3753851"/>
          </a:xfrm>
          <a:prstGeom prst="rect">
            <a:avLst/>
          </a:prstGeom>
          <a:ln>
            <a:noFill/>
          </a:ln>
          <a:effectLst/>
        </p:spPr>
      </p:pic>
      <p:sp>
        <p:nvSpPr>
          <p:cNvPr id="7" name="Номер слайда 6"/>
          <p:cNvSpPr>
            <a:spLocks noGrp="1"/>
          </p:cNvSpPr>
          <p:nvPr>
            <p:ph type="sldNum" sz="quarter" idx="12"/>
          </p:nvPr>
        </p:nvSpPr>
        <p:spPr/>
        <p:txBody>
          <a:bodyPr/>
          <a:lstStyle/>
          <a:p>
            <a:fld id="{B19B0651-EE4F-4900-A07F-96A6BFA9D0F0}" type="slidenum">
              <a:rPr lang="ru-RU" smtClean="0"/>
              <a:t>3</a:t>
            </a:fld>
            <a:endParaRPr lang="ru-RU"/>
          </a:p>
        </p:txBody>
      </p:sp>
    </p:spTree>
    <p:extLst>
      <p:ext uri="{BB962C8B-B14F-4D97-AF65-F5344CB8AC3E}">
        <p14:creationId xmlns:p14="http://schemas.microsoft.com/office/powerpoint/2010/main" val="20337690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4688" y="-326"/>
            <a:ext cx="5760640" cy="706089"/>
          </a:xfrm>
        </p:spPr>
        <p:txBody>
          <a:bodyPr>
            <a:normAutofit fontScale="90000"/>
          </a:bodyPr>
          <a:lstStyle/>
          <a:p>
            <a:r>
              <a:rPr lang="ru-RU" dirty="0" smtClean="0"/>
              <a:t>Резюме </a:t>
            </a:r>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30</a:t>
            </a:fld>
            <a:endParaRPr lang="ru-RU"/>
          </a:p>
        </p:txBody>
      </p:sp>
      <p:sp>
        <p:nvSpPr>
          <p:cNvPr id="6" name="Объект 5"/>
          <p:cNvSpPr>
            <a:spLocks noGrp="1"/>
          </p:cNvSpPr>
          <p:nvPr>
            <p:ph idx="1"/>
          </p:nvPr>
        </p:nvSpPr>
        <p:spPr>
          <a:xfrm>
            <a:off x="0" y="620688"/>
            <a:ext cx="9849544" cy="5112568"/>
          </a:xfrm>
        </p:spPr>
        <p:txBody>
          <a:bodyPr>
            <a:normAutofit fontScale="25000" lnSpcReduction="20000"/>
          </a:bodyPr>
          <a:lstStyle/>
          <a:p>
            <a:pPr marL="0" indent="457200" algn="just">
              <a:lnSpc>
                <a:spcPct val="120000"/>
              </a:lnSpc>
              <a:buNone/>
            </a:pPr>
            <a:endParaRPr lang="ru-RU" sz="5600" dirty="0" smtClean="0">
              <a:latin typeface="Arial" pitchFamily="34" charset="0"/>
              <a:cs typeface="Arial" pitchFamily="34" charset="0"/>
            </a:endParaRPr>
          </a:p>
          <a:p>
            <a:pPr marL="0" indent="457200" algn="just">
              <a:lnSpc>
                <a:spcPct val="120000"/>
              </a:lnSpc>
              <a:buNone/>
            </a:pPr>
            <a:r>
              <a:rPr lang="ru-RU" sz="5600" dirty="0" smtClean="0">
                <a:latin typeface="Arial" pitchFamily="34" charset="0"/>
                <a:cs typeface="Arial" pitchFamily="34" charset="0"/>
              </a:rPr>
              <a:t>Проведена предварительная оценка воздействия на водные биоресурсы и прилегающие территории парка Монрепо. На основании </a:t>
            </a:r>
            <a:r>
              <a:rPr lang="ru-RU" sz="5600" dirty="0">
                <a:latin typeface="Arial" pitchFamily="34" charset="0"/>
                <a:cs typeface="Arial" pitchFamily="34" charset="0"/>
              </a:rPr>
              <a:t>оценки ожидаемого воздействия на окружающую среду при реконструкции гидротехнических сооружений </a:t>
            </a:r>
            <a:r>
              <a:rPr lang="ru-RU" sz="5600" dirty="0" smtClean="0">
                <a:latin typeface="Arial" pitchFamily="34" charset="0"/>
                <a:cs typeface="Arial" pitchFamily="34" charset="0"/>
              </a:rPr>
              <a:t>выполнены:</a:t>
            </a:r>
            <a:endParaRPr lang="ru-RU" sz="5600" dirty="0">
              <a:latin typeface="Arial" pitchFamily="34" charset="0"/>
              <a:cs typeface="Arial" pitchFamily="34" charset="0"/>
            </a:endParaRPr>
          </a:p>
          <a:p>
            <a:pPr marL="180000" lvl="0" indent="457200" algn="just">
              <a:lnSpc>
                <a:spcPct val="120000"/>
              </a:lnSpc>
              <a:spcBef>
                <a:spcPts val="0"/>
              </a:spcBef>
              <a:buFont typeface="+mj-lt"/>
              <a:buAutoNum type="arabicPeriod"/>
            </a:pPr>
            <a:r>
              <a:rPr lang="ru-RU" sz="5600" dirty="0">
                <a:latin typeface="Arial" pitchFamily="34" charset="0"/>
                <a:cs typeface="Arial" pitchFamily="34" charset="0"/>
              </a:rPr>
              <a:t>Расчеты выбросов и рассеивания загрязняющих веществ в атмосферном воздухе, </a:t>
            </a:r>
            <a:r>
              <a:rPr lang="ru-RU" sz="5600" dirty="0" smtClean="0">
                <a:latin typeface="Arial" pitchFamily="34" charset="0"/>
                <a:cs typeface="Arial" pitchFamily="34" charset="0"/>
              </a:rPr>
              <a:t>с </a:t>
            </a:r>
            <a:r>
              <a:rPr lang="ru-RU" sz="5600" dirty="0">
                <a:latin typeface="Arial" pitchFamily="34" charset="0"/>
                <a:cs typeface="Arial" pitchFamily="34" charset="0"/>
              </a:rPr>
              <a:t>помощью утвержденных к применению методов и </a:t>
            </a:r>
            <a:r>
              <a:rPr lang="ru-RU" sz="5600" dirty="0" smtClean="0">
                <a:latin typeface="Arial" pitchFamily="34" charset="0"/>
                <a:cs typeface="Arial" pitchFamily="34" charset="0"/>
              </a:rPr>
              <a:t>программ;</a:t>
            </a:r>
          </a:p>
          <a:p>
            <a:pPr marL="180000" lvl="0" indent="457200" algn="just">
              <a:lnSpc>
                <a:spcPct val="120000"/>
              </a:lnSpc>
              <a:spcBef>
                <a:spcPts val="0"/>
              </a:spcBef>
              <a:buFont typeface="+mj-lt"/>
              <a:buAutoNum type="arabicPeriod"/>
            </a:pPr>
            <a:r>
              <a:rPr lang="ru-RU" sz="5600" dirty="0" smtClean="0">
                <a:latin typeface="Arial" pitchFamily="34" charset="0"/>
                <a:cs typeface="Arial" pitchFamily="34" charset="0"/>
              </a:rPr>
              <a:t>Расчеты </a:t>
            </a:r>
            <a:r>
              <a:rPr lang="ru-RU" sz="5600" dirty="0">
                <a:latin typeface="Arial" pitchFamily="34" charset="0"/>
                <a:cs typeface="Arial" pitchFamily="34" charset="0"/>
              </a:rPr>
              <a:t>уровней </a:t>
            </a:r>
            <a:r>
              <a:rPr lang="ru-RU" sz="5600" dirty="0" smtClean="0">
                <a:latin typeface="Arial" pitchFamily="34" charset="0"/>
                <a:cs typeface="Arial" pitchFamily="34" charset="0"/>
              </a:rPr>
              <a:t>шума.;</a:t>
            </a:r>
          </a:p>
          <a:p>
            <a:pPr marL="180000" lvl="0" indent="457200" algn="just">
              <a:lnSpc>
                <a:spcPct val="120000"/>
              </a:lnSpc>
              <a:spcBef>
                <a:spcPts val="0"/>
              </a:spcBef>
              <a:buFont typeface="+mj-lt"/>
              <a:buAutoNum type="arabicPeriod"/>
            </a:pPr>
            <a:r>
              <a:rPr lang="ru-RU" sz="5600" dirty="0" smtClean="0">
                <a:latin typeface="Arial" pitchFamily="34" charset="0"/>
                <a:cs typeface="Arial" pitchFamily="34" charset="0"/>
              </a:rPr>
              <a:t>Разработана и согласована программа мониторинга за водным объектом на период строительства;</a:t>
            </a:r>
          </a:p>
          <a:p>
            <a:pPr marL="180000" lvl="0" indent="457200" algn="just">
              <a:lnSpc>
                <a:spcPct val="120000"/>
              </a:lnSpc>
              <a:spcBef>
                <a:spcPts val="0"/>
              </a:spcBef>
              <a:buFont typeface="+mj-lt"/>
              <a:buAutoNum type="arabicPeriod"/>
            </a:pPr>
            <a:r>
              <a:rPr lang="ru-RU" sz="5600" dirty="0" smtClean="0">
                <a:latin typeface="Arial" pitchFamily="34" charset="0"/>
                <a:cs typeface="Arial" pitchFamily="34" charset="0"/>
              </a:rPr>
              <a:t>На </a:t>
            </a:r>
            <a:r>
              <a:rPr lang="ru-RU" sz="5600" dirty="0">
                <a:latin typeface="Arial" pitchFamily="34" charset="0"/>
                <a:cs typeface="Arial" pitchFamily="34" charset="0"/>
              </a:rPr>
              <a:t>территории проектируемого объекта </a:t>
            </a:r>
            <a:r>
              <a:rPr lang="ru-RU" sz="5600" dirty="0" smtClean="0">
                <a:latin typeface="Arial" pitchFamily="34" charset="0"/>
                <a:cs typeface="Arial" pitchFamily="34" charset="0"/>
              </a:rPr>
              <a:t>определены безопасные места временного хранения </a:t>
            </a:r>
            <a:r>
              <a:rPr lang="ru-RU" sz="5600" dirty="0">
                <a:latin typeface="Arial" pitchFamily="34" charset="0"/>
                <a:cs typeface="Arial" pitchFamily="34" charset="0"/>
              </a:rPr>
              <a:t>промышленных и бытовых отходов, образующихся в процессе </a:t>
            </a:r>
            <a:r>
              <a:rPr lang="ru-RU" sz="5600" dirty="0" smtClean="0">
                <a:latin typeface="Arial" pitchFamily="34" charset="0"/>
                <a:cs typeface="Arial" pitchFamily="34" charset="0"/>
              </a:rPr>
              <a:t>строительства.</a:t>
            </a:r>
            <a:endParaRPr lang="ru-RU" sz="5600" dirty="0">
              <a:latin typeface="Arial" pitchFamily="34" charset="0"/>
              <a:cs typeface="Arial" pitchFamily="34" charset="0"/>
            </a:endParaRPr>
          </a:p>
          <a:p>
            <a:pPr marL="180000" indent="457200" algn="just">
              <a:lnSpc>
                <a:spcPct val="120000"/>
              </a:lnSpc>
              <a:spcBef>
                <a:spcPts val="0"/>
              </a:spcBef>
              <a:buNone/>
            </a:pPr>
            <a:r>
              <a:rPr lang="ru-RU" sz="5600" dirty="0">
                <a:latin typeface="Arial" pitchFamily="34" charset="0"/>
                <a:cs typeface="Arial" pitchFamily="34" charset="0"/>
              </a:rPr>
              <a:t>Проведение мероприятий по охране и рациональному </a:t>
            </a:r>
            <a:r>
              <a:rPr lang="ru-RU" sz="5600" dirty="0" smtClean="0">
                <a:latin typeface="Arial" pitchFamily="34" charset="0"/>
                <a:cs typeface="Arial" pitchFamily="34" charset="0"/>
              </a:rPr>
              <a:t>использованию водного объекта </a:t>
            </a:r>
            <a:r>
              <a:rPr lang="ru-RU" sz="5600" dirty="0">
                <a:latin typeface="Arial" pitchFamily="34" charset="0"/>
                <a:cs typeface="Arial" pitchFamily="34" charset="0"/>
              </a:rPr>
              <a:t>при строительстве </a:t>
            </a:r>
            <a:r>
              <a:rPr lang="ru-RU" sz="5600" dirty="0" smtClean="0">
                <a:latin typeface="Arial" pitchFamily="34" charset="0"/>
                <a:cs typeface="Arial" pitchFamily="34" charset="0"/>
              </a:rPr>
              <a:t>в </a:t>
            </a:r>
            <a:r>
              <a:rPr lang="ru-RU" sz="5600" dirty="0">
                <a:latin typeface="Arial" pitchFamily="34" charset="0"/>
                <a:cs typeface="Arial" pitchFamily="34" charset="0"/>
              </a:rPr>
              <a:t>соответствии с программой </a:t>
            </a:r>
            <a:r>
              <a:rPr lang="ru-RU" sz="5600" dirty="0" smtClean="0">
                <a:latin typeface="Arial" pitchFamily="34" charset="0"/>
                <a:cs typeface="Arial" pitchFamily="34" charset="0"/>
              </a:rPr>
              <a:t>мониторинга позволит </a:t>
            </a:r>
            <a:r>
              <a:rPr lang="ru-RU" sz="5600" dirty="0">
                <a:latin typeface="Arial" pitchFamily="34" charset="0"/>
                <a:cs typeface="Arial" pitchFamily="34" charset="0"/>
              </a:rPr>
              <a:t>сделать объект  более экологически </a:t>
            </a:r>
            <a:r>
              <a:rPr lang="ru-RU" sz="5600" dirty="0" smtClean="0">
                <a:latin typeface="Arial" pitchFamily="34" charset="0"/>
                <a:cs typeface="Arial" pitchFamily="34" charset="0"/>
              </a:rPr>
              <a:t>безопасным:</a:t>
            </a:r>
            <a:endParaRPr lang="ru-RU" sz="5600" dirty="0">
              <a:latin typeface="Arial" pitchFamily="34" charset="0"/>
              <a:cs typeface="Arial" pitchFamily="34" charset="0"/>
            </a:endParaRPr>
          </a:p>
          <a:p>
            <a:pPr marL="0" indent="457200" algn="just">
              <a:lnSpc>
                <a:spcPct val="120000"/>
              </a:lnSpc>
              <a:buNone/>
            </a:pPr>
            <a:r>
              <a:rPr lang="ru-RU" sz="5600" dirty="0" smtClean="0">
                <a:latin typeface="Arial" pitchFamily="34" charset="0"/>
                <a:cs typeface="Arial" pitchFamily="34" charset="0"/>
              </a:rPr>
              <a:t>-</a:t>
            </a:r>
            <a:r>
              <a:rPr lang="ru-RU" sz="5600" dirty="0">
                <a:latin typeface="Arial" pitchFamily="34" charset="0"/>
                <a:cs typeface="Arial" pitchFamily="34" charset="0"/>
              </a:rPr>
              <a:t>     наблюдение за состоянием водного объекта по гидрологическим показателям;</a:t>
            </a:r>
          </a:p>
          <a:p>
            <a:pPr marL="0" indent="457200" algn="just">
              <a:lnSpc>
                <a:spcPct val="120000"/>
              </a:lnSpc>
              <a:buNone/>
            </a:pPr>
            <a:r>
              <a:rPr lang="ru-RU" sz="5600" dirty="0">
                <a:latin typeface="Arial" pitchFamily="34" charset="0"/>
                <a:cs typeface="Arial" pitchFamily="34" charset="0"/>
              </a:rPr>
              <a:t>-     наблюдение за состоянием водного объекта по гидрохимическим показателям;</a:t>
            </a:r>
          </a:p>
          <a:p>
            <a:pPr marL="0" indent="457200" algn="just">
              <a:lnSpc>
                <a:spcPct val="120000"/>
              </a:lnSpc>
              <a:buNone/>
            </a:pPr>
            <a:r>
              <a:rPr lang="ru-RU" sz="5600" dirty="0">
                <a:latin typeface="Arial" pitchFamily="34" charset="0"/>
                <a:cs typeface="Arial" pitchFamily="34" charset="0"/>
              </a:rPr>
              <a:t>-     наблюдение за состоянием водного объекта по гидробиологическим и микробиологическим показателям;</a:t>
            </a:r>
          </a:p>
          <a:p>
            <a:pPr marL="0" indent="457200" algn="just">
              <a:lnSpc>
                <a:spcPct val="120000"/>
              </a:lnSpc>
              <a:buNone/>
            </a:pPr>
            <a:r>
              <a:rPr lang="ru-RU" sz="5600" dirty="0">
                <a:latin typeface="Arial" pitchFamily="34" charset="0"/>
                <a:cs typeface="Arial" pitchFamily="34" charset="0"/>
              </a:rPr>
              <a:t>-     наблюдение за загрязненностью донных отложений</a:t>
            </a:r>
            <a:r>
              <a:rPr lang="ru-RU" sz="5600" dirty="0" smtClean="0">
                <a:latin typeface="Arial" pitchFamily="34" charset="0"/>
                <a:cs typeface="Arial" pitchFamily="34" charset="0"/>
              </a:rPr>
              <a:t>;</a:t>
            </a:r>
          </a:p>
          <a:p>
            <a:pPr marL="0" indent="457200" algn="just">
              <a:lnSpc>
                <a:spcPct val="120000"/>
              </a:lnSpc>
              <a:buNone/>
            </a:pPr>
            <a:r>
              <a:rPr lang="ru-RU" sz="5600" dirty="0">
                <a:latin typeface="Arial" pitchFamily="34" charset="0"/>
                <a:cs typeface="Arial" pitchFamily="34" charset="0"/>
              </a:rPr>
              <a:t>-     наблюдение за загрязненностью геологической среды водоохраной зоны </a:t>
            </a:r>
          </a:p>
          <a:p>
            <a:pPr marL="0" indent="0">
              <a:buNone/>
            </a:pPr>
            <a:endParaRPr lang="ru-RU" dirty="0"/>
          </a:p>
        </p:txBody>
      </p:sp>
      <p:pic>
        <p:nvPicPr>
          <p:cNvPr id="8" name="Рисунок 7"/>
          <p:cNvPicPr>
            <a:picLocks noChangeAspect="1"/>
          </p:cNvPicPr>
          <p:nvPr/>
        </p:nvPicPr>
        <p:blipFill rotWithShape="1">
          <a:blip r:embed="rId2" cstate="print">
            <a:extLst>
              <a:ext uri="{28A0092B-C50C-407E-A947-70E740481C1C}">
                <a14:useLocalDpi xmlns:a14="http://schemas.microsoft.com/office/drawing/2010/main" val="0"/>
              </a:ext>
            </a:extLst>
          </a:blip>
          <a:srcRect l="1147" t="13491" r="11961" b="39339"/>
          <a:stretch/>
        </p:blipFill>
        <p:spPr>
          <a:xfrm>
            <a:off x="179780" y="4869160"/>
            <a:ext cx="9648629" cy="1988840"/>
          </a:xfrm>
          <a:prstGeom prst="rect">
            <a:avLst/>
          </a:prstGeom>
          <a:ln>
            <a:noFill/>
          </a:ln>
          <a:effectLst>
            <a:softEdge rad="112500"/>
          </a:effectLst>
        </p:spPr>
      </p:pic>
    </p:spTree>
    <p:extLst>
      <p:ext uri="{BB962C8B-B14F-4D97-AF65-F5344CB8AC3E}">
        <p14:creationId xmlns:p14="http://schemas.microsoft.com/office/powerpoint/2010/main" val="15727967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6536" y="2564904"/>
            <a:ext cx="8420100" cy="1362075"/>
          </a:xfrm>
        </p:spPr>
        <p:txBody>
          <a:bodyPr/>
          <a:lstStyle/>
          <a:p>
            <a:pPr algn="ctr"/>
            <a:r>
              <a:rPr lang="ru-RU" dirty="0" smtClean="0"/>
              <a:t>Спасибо за внимание!</a:t>
            </a:r>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31</a:t>
            </a:fld>
            <a:endParaRPr lang="ru-RU"/>
          </a:p>
        </p:txBody>
      </p:sp>
    </p:spTree>
    <p:extLst>
      <p:ext uri="{BB962C8B-B14F-4D97-AF65-F5344CB8AC3E}">
        <p14:creationId xmlns:p14="http://schemas.microsoft.com/office/powerpoint/2010/main" val="35358715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6496" y="260648"/>
            <a:ext cx="8915400" cy="1143000"/>
          </a:xfrm>
        </p:spPr>
        <p:txBody>
          <a:bodyPr>
            <a:normAutofit fontScale="90000"/>
          </a:bodyPr>
          <a:lstStyle/>
          <a:p>
            <a:r>
              <a:rPr lang="ru-RU" sz="3600" dirty="0" smtClean="0"/>
              <a:t>Альтернативные варианты достижения намеченной хозяйственной деятельности</a:t>
            </a:r>
            <a:endParaRPr lang="ru-RU" dirty="0"/>
          </a:p>
        </p:txBody>
      </p:sp>
      <p:sp>
        <p:nvSpPr>
          <p:cNvPr id="3" name="Объект 2"/>
          <p:cNvSpPr>
            <a:spLocks noGrp="1"/>
          </p:cNvSpPr>
          <p:nvPr>
            <p:ph idx="1"/>
          </p:nvPr>
        </p:nvSpPr>
        <p:spPr>
          <a:xfrm>
            <a:off x="128464" y="1412776"/>
            <a:ext cx="5923710" cy="5256584"/>
          </a:xfrm>
        </p:spPr>
        <p:txBody>
          <a:bodyPr>
            <a:normAutofit fontScale="32500" lnSpcReduction="20000"/>
          </a:bodyPr>
          <a:lstStyle/>
          <a:p>
            <a:pPr marL="0" indent="396000">
              <a:buNone/>
            </a:pPr>
            <a:r>
              <a:rPr lang="ru-RU" sz="4600" b="1" dirty="0"/>
              <a:t>Целесообразность реконструкции</a:t>
            </a:r>
            <a:endParaRPr lang="ru-RU" sz="4600" dirty="0"/>
          </a:p>
          <a:p>
            <a:pPr marL="0" indent="396000">
              <a:buNone/>
            </a:pPr>
            <a:r>
              <a:rPr lang="ru-RU" sz="4600" dirty="0"/>
              <a:t>В 1960-1970-х гг. была проведена реконструкция гидротехнических сооружений парка </a:t>
            </a:r>
            <a:r>
              <a:rPr lang="ru-RU" sz="4600" dirty="0" err="1"/>
              <a:t>Монрепо</a:t>
            </a:r>
            <a:r>
              <a:rPr lang="ru-RU" sz="4600" dirty="0"/>
              <a:t>. Ремонтов </a:t>
            </a:r>
            <a:r>
              <a:rPr lang="ru-RU" sz="4600" dirty="0" smtClean="0"/>
              <a:t> </a:t>
            </a:r>
            <a:r>
              <a:rPr lang="ru-RU" sz="4600" dirty="0"/>
              <a:t>береговых укреплений не проводилось. На данный момент все сооружения находятся в неудовлетворительном состоянии. </a:t>
            </a:r>
          </a:p>
          <a:p>
            <a:pPr marL="0" indent="396000">
              <a:buNone/>
            </a:pPr>
            <a:r>
              <a:rPr lang="ru-RU" sz="4600" dirty="0"/>
              <a:t>Проектом реставрации с приспособлением под музейно-выставочные функции предусматривается:</a:t>
            </a:r>
          </a:p>
          <a:p>
            <a:pPr indent="396000"/>
            <a:r>
              <a:rPr lang="ru-RU" sz="4600" dirty="0" smtClean="0"/>
              <a:t>проведение </a:t>
            </a:r>
            <a:r>
              <a:rPr lang="ru-RU" sz="4600" dirty="0"/>
              <a:t>работ по </a:t>
            </a:r>
            <a:r>
              <a:rPr lang="ru-RU" sz="4600" dirty="0" err="1"/>
              <a:t>берегоукреплению</a:t>
            </a:r>
            <a:r>
              <a:rPr lang="ru-RU" sz="4600" dirty="0"/>
              <a:t> с восстановлением исторической береговой линии;</a:t>
            </a:r>
          </a:p>
          <a:p>
            <a:pPr indent="396000"/>
            <a:r>
              <a:rPr lang="ru-RU" sz="4600" dirty="0" smtClean="0"/>
              <a:t>восстановление </a:t>
            </a:r>
            <a:r>
              <a:rPr lang="ru-RU" sz="4600" dirty="0"/>
              <a:t>четырех пирсов (пристаней) и причалов паромной переправы;</a:t>
            </a:r>
          </a:p>
          <a:p>
            <a:pPr indent="396000"/>
            <a:r>
              <a:rPr lang="ru-RU" sz="4600" dirty="0" smtClean="0"/>
              <a:t>восстановление </a:t>
            </a:r>
            <a:r>
              <a:rPr lang="ru-RU" sz="4600" dirty="0"/>
              <a:t>Дамбы Розенталь и Земляной дамбы;</a:t>
            </a:r>
          </a:p>
          <a:p>
            <a:pPr indent="396000"/>
            <a:r>
              <a:rPr lang="ru-RU" sz="4600" dirty="0" smtClean="0"/>
              <a:t>выполнение </a:t>
            </a:r>
            <a:r>
              <a:rPr lang="ru-RU" sz="4600" dirty="0"/>
              <a:t>донно-углубительных работ вдоль побережья.</a:t>
            </a:r>
          </a:p>
          <a:p>
            <a:pPr marL="0" indent="396000">
              <a:buNone/>
            </a:pPr>
            <a:r>
              <a:rPr lang="ru-RU" sz="4600" dirty="0"/>
              <a:t>Что благоприятно повлияет на окружающую природную среду и позволит сохранить объект культурного наследия для будущих поколений.</a:t>
            </a:r>
          </a:p>
          <a:p>
            <a:pPr indent="0">
              <a:buNone/>
            </a:pPr>
            <a:endParaRPr lang="ru-RU" sz="4600" dirty="0"/>
          </a:p>
          <a:p>
            <a:pPr marL="0" indent="396000">
              <a:buNone/>
            </a:pPr>
            <a:r>
              <a:rPr lang="ru-RU" sz="4600" b="1" dirty="0"/>
              <a:t>Нулевой вариант</a:t>
            </a:r>
            <a:r>
              <a:rPr lang="ru-RU" sz="4600" dirty="0"/>
              <a:t> – не рассматривать реконструкцию гидротехнических сооружений парка </a:t>
            </a:r>
            <a:r>
              <a:rPr lang="ru-RU" sz="4600" dirty="0" err="1"/>
              <a:t>Монрепо</a:t>
            </a:r>
            <a:r>
              <a:rPr lang="ru-RU" sz="4600" dirty="0"/>
              <a:t>.</a:t>
            </a:r>
          </a:p>
          <a:p>
            <a:pPr marL="0" lvl="0" indent="396000">
              <a:buNone/>
            </a:pPr>
            <a:r>
              <a:rPr lang="ru-RU" sz="4600" dirty="0"/>
              <a:t>Выполнение необходимых  работ по восстановлению исторических гидротехнических </a:t>
            </a:r>
            <a:r>
              <a:rPr lang="ru-RU" sz="4600" dirty="0" smtClean="0"/>
              <a:t>сооружений,  </a:t>
            </a:r>
            <a:r>
              <a:rPr lang="ru-RU" sz="4600" dirty="0"/>
              <a:t>а также выполнение работ по дноуглублению и расчистке водной акватории  позволят улучшить состояние водных биоресурсов.</a:t>
            </a:r>
          </a:p>
          <a:p>
            <a:pPr marL="0" indent="396000">
              <a:buNone/>
            </a:pPr>
            <a:endParaRPr lang="ru-RU" sz="4600" dirty="0" smtClean="0"/>
          </a:p>
          <a:p>
            <a:pPr marL="0" indent="396000">
              <a:buNone/>
            </a:pPr>
            <a:r>
              <a:rPr lang="ru-RU" sz="4600" dirty="0" smtClean="0"/>
              <a:t>Вариант </a:t>
            </a:r>
            <a:r>
              <a:rPr lang="ru-RU" sz="4600" dirty="0"/>
              <a:t>отклонен на стадии рассмотрения. </a:t>
            </a:r>
          </a:p>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4</a:t>
            </a:fld>
            <a:endParaRPr lang="ru-RU"/>
          </a:p>
        </p:txBody>
      </p:sp>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t="5021" r="3387"/>
          <a:stretch/>
        </p:blipFill>
        <p:spPr>
          <a:xfrm>
            <a:off x="6198401" y="1420989"/>
            <a:ext cx="3531377" cy="5246804"/>
          </a:xfrm>
          <a:prstGeom prst="rect">
            <a:avLst/>
          </a:prstGeom>
          <a:ln>
            <a:noFill/>
          </a:ln>
          <a:effectLst>
            <a:softEdge rad="112500"/>
          </a:effectLst>
        </p:spPr>
      </p:pic>
    </p:spTree>
    <p:extLst>
      <p:ext uri="{BB962C8B-B14F-4D97-AF65-F5344CB8AC3E}">
        <p14:creationId xmlns:p14="http://schemas.microsoft.com/office/powerpoint/2010/main" val="9664795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800" dirty="0"/>
              <a:t>Цель работы </a:t>
            </a:r>
          </a:p>
        </p:txBody>
      </p:sp>
      <p:sp>
        <p:nvSpPr>
          <p:cNvPr id="3" name="Объект 2"/>
          <p:cNvSpPr>
            <a:spLocks noGrp="1"/>
          </p:cNvSpPr>
          <p:nvPr>
            <p:ph idx="1"/>
          </p:nvPr>
        </p:nvSpPr>
        <p:spPr>
          <a:xfrm>
            <a:off x="3938888" y="1316765"/>
            <a:ext cx="5549821" cy="5184576"/>
          </a:xfrm>
        </p:spPr>
        <p:txBody>
          <a:bodyPr>
            <a:normAutofit lnSpcReduction="10000"/>
          </a:bodyPr>
          <a:lstStyle/>
          <a:p>
            <a:pPr lvl="0"/>
            <a:r>
              <a:rPr lang="ru-RU" sz="2100" dirty="0"/>
              <a:t>Оценка воздействия объекта на окружающую среду для выявления характера, интенсивности, степени опасности по каждому фактору воздействия;</a:t>
            </a:r>
          </a:p>
          <a:p>
            <a:pPr lvl="0"/>
            <a:endParaRPr lang="ru-RU" sz="2100" dirty="0"/>
          </a:p>
          <a:p>
            <a:pPr lvl="0"/>
            <a:r>
              <a:rPr lang="ru-RU" sz="2100" dirty="0"/>
              <a:t>Проведение оценки последствий воздействия объекта на окружающую природную среду;</a:t>
            </a:r>
          </a:p>
          <a:p>
            <a:pPr lvl="0"/>
            <a:endParaRPr lang="ru-RU" sz="2100" dirty="0"/>
          </a:p>
          <a:p>
            <a:r>
              <a:rPr lang="ru-RU" sz="2100" dirty="0"/>
              <a:t>Разработка мероприятий по предотвращению или снижению возможных неблагоприятных воздействий на окружающую среду по основным вариантам принимаемых решений и оценка их эффективности и достаточности.</a:t>
            </a: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166" y="1072442"/>
            <a:ext cx="3452714" cy="5669325"/>
          </a:xfrm>
          <a:prstGeom prst="rect">
            <a:avLst/>
          </a:prstGeom>
          <a:ln>
            <a:noFill/>
          </a:ln>
          <a:effectLst>
            <a:softEdge rad="112500"/>
          </a:effectLst>
        </p:spPr>
      </p:pic>
      <p:sp>
        <p:nvSpPr>
          <p:cNvPr id="4" name="Номер слайда 3"/>
          <p:cNvSpPr>
            <a:spLocks noGrp="1"/>
          </p:cNvSpPr>
          <p:nvPr>
            <p:ph type="sldNum" sz="quarter" idx="12"/>
          </p:nvPr>
        </p:nvSpPr>
        <p:spPr/>
        <p:txBody>
          <a:bodyPr/>
          <a:lstStyle/>
          <a:p>
            <a:fld id="{B19B0651-EE4F-4900-A07F-96A6BFA9D0F0}" type="slidenum">
              <a:rPr lang="ru-RU" smtClean="0"/>
              <a:t>5</a:t>
            </a:fld>
            <a:endParaRPr lang="ru-RU"/>
          </a:p>
        </p:txBody>
      </p:sp>
    </p:spTree>
    <p:extLst>
      <p:ext uri="{BB962C8B-B14F-4D97-AF65-F5344CB8AC3E}">
        <p14:creationId xmlns:p14="http://schemas.microsoft.com/office/powerpoint/2010/main" val="39359344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6506" y="164637"/>
            <a:ext cx="8915400" cy="1143000"/>
          </a:xfrm>
        </p:spPr>
        <p:txBody>
          <a:bodyPr>
            <a:normAutofit/>
          </a:bodyPr>
          <a:lstStyle/>
          <a:p>
            <a:r>
              <a:rPr lang="ru-RU" sz="3800" dirty="0"/>
              <a:t>Основные задачи</a:t>
            </a:r>
          </a:p>
        </p:txBody>
      </p:sp>
      <p:sp>
        <p:nvSpPr>
          <p:cNvPr id="3" name="Объект 2"/>
          <p:cNvSpPr>
            <a:spLocks noGrp="1"/>
          </p:cNvSpPr>
          <p:nvPr>
            <p:ph idx="1"/>
          </p:nvPr>
        </p:nvSpPr>
        <p:spPr>
          <a:xfrm>
            <a:off x="560512" y="1307637"/>
            <a:ext cx="4680520" cy="4919014"/>
          </a:xfrm>
        </p:spPr>
        <p:txBody>
          <a:bodyPr>
            <a:normAutofit fontScale="47500" lnSpcReduction="20000"/>
          </a:bodyPr>
          <a:lstStyle/>
          <a:p>
            <a:pPr lvl="0"/>
            <a:r>
              <a:rPr lang="ru-RU" dirty="0"/>
              <a:t>П</a:t>
            </a:r>
            <a:r>
              <a:rPr lang="ru-RU" dirty="0" smtClean="0"/>
              <a:t>редупреждение </a:t>
            </a:r>
            <a:r>
              <a:rPr lang="ru-RU" dirty="0"/>
              <a:t>возможной деградации окружающей среды под влиянием намечаемой хозяйственной деятельности</a:t>
            </a:r>
            <a:r>
              <a:rPr lang="ru-RU" dirty="0" smtClean="0"/>
              <a:t>;</a:t>
            </a:r>
          </a:p>
          <a:p>
            <a:pPr lvl="0"/>
            <a:endParaRPr lang="ru-RU" dirty="0"/>
          </a:p>
          <a:p>
            <a:pPr lvl="0"/>
            <a:r>
              <a:rPr lang="ru-RU" dirty="0"/>
              <a:t>О</a:t>
            </a:r>
            <a:r>
              <a:rPr lang="ru-RU" dirty="0" smtClean="0"/>
              <a:t>пределение </a:t>
            </a:r>
            <a:r>
              <a:rPr lang="ru-RU" dirty="0"/>
              <a:t>качественного характера, количественного выражения и границ распространения этого влияния</a:t>
            </a:r>
            <a:r>
              <a:rPr lang="ru-RU" dirty="0" smtClean="0"/>
              <a:t>;</a:t>
            </a:r>
          </a:p>
          <a:p>
            <a:pPr lvl="0"/>
            <a:endParaRPr lang="ru-RU" dirty="0"/>
          </a:p>
          <a:p>
            <a:pPr lvl="0"/>
            <a:r>
              <a:rPr lang="ru-RU" dirty="0"/>
              <a:t>О</a:t>
            </a:r>
            <a:r>
              <a:rPr lang="ru-RU" dirty="0" smtClean="0"/>
              <a:t>беспечение </a:t>
            </a:r>
            <a:r>
              <a:rPr lang="ru-RU" dirty="0"/>
              <a:t>экологической стабильности территории района размещения объекта</a:t>
            </a:r>
            <a:r>
              <a:rPr lang="ru-RU" dirty="0" smtClean="0"/>
              <a:t>;</a:t>
            </a:r>
          </a:p>
          <a:p>
            <a:pPr lvl="0"/>
            <a:endParaRPr lang="ru-RU" dirty="0"/>
          </a:p>
          <a:p>
            <a:pPr lvl="0"/>
            <a:r>
              <a:rPr lang="ru-RU" dirty="0"/>
              <a:t>С</a:t>
            </a:r>
            <a:r>
              <a:rPr lang="ru-RU" dirty="0" smtClean="0"/>
              <a:t>оздание </a:t>
            </a:r>
            <a:r>
              <a:rPr lang="ru-RU" dirty="0"/>
              <a:t>благоприятных условий развития природной среды исследуемого района</a:t>
            </a:r>
            <a:r>
              <a:rPr lang="ru-RU" dirty="0" smtClean="0"/>
              <a:t>;</a:t>
            </a:r>
          </a:p>
          <a:p>
            <a:pPr lvl="0"/>
            <a:endParaRPr lang="ru-RU" dirty="0"/>
          </a:p>
          <a:p>
            <a:pPr lvl="0"/>
            <a:r>
              <a:rPr lang="ru-RU" dirty="0"/>
              <a:t>М</a:t>
            </a:r>
            <a:r>
              <a:rPr lang="ru-RU" dirty="0" smtClean="0"/>
              <a:t>инимизация </a:t>
            </a:r>
            <a:r>
              <a:rPr lang="ru-RU" dirty="0"/>
              <a:t>воздействия на окружающую среду.</a:t>
            </a:r>
          </a:p>
          <a:p>
            <a:pPr marL="0" indent="0">
              <a:buNone/>
            </a:pPr>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6</a:t>
            </a:fld>
            <a:endParaRPr lang="ru-RU"/>
          </a:p>
        </p:txBody>
      </p:sp>
      <p:pic>
        <p:nvPicPr>
          <p:cNvPr id="1026" name="Picture 2" descr="F:\Фото бухты\DSC_1045 на л. 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1032" y="980728"/>
            <a:ext cx="3800653" cy="569478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5958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800" dirty="0"/>
              <a:t>Нормативная документация</a:t>
            </a:r>
          </a:p>
        </p:txBody>
      </p:sp>
      <p:sp>
        <p:nvSpPr>
          <p:cNvPr id="3" name="Объект 2"/>
          <p:cNvSpPr>
            <a:spLocks noGrp="1"/>
          </p:cNvSpPr>
          <p:nvPr>
            <p:ph idx="1"/>
          </p:nvPr>
        </p:nvSpPr>
        <p:spPr>
          <a:xfrm>
            <a:off x="15565" y="1124744"/>
            <a:ext cx="6342704" cy="5448605"/>
          </a:xfrm>
        </p:spPr>
        <p:txBody>
          <a:bodyPr>
            <a:noAutofit/>
          </a:bodyPr>
          <a:lstStyle/>
          <a:p>
            <a:pPr marL="0" indent="0" algn="ctr">
              <a:buNone/>
              <a:defRPr/>
            </a:pPr>
            <a:r>
              <a:rPr lang="ru-RU" sz="1200" b="1" dirty="0"/>
              <a:t>Работа выполнена в соответствии с нормами, предусмотренными природоохранным законодательством РФ: </a:t>
            </a:r>
          </a:p>
          <a:p>
            <a:pPr algn="just">
              <a:lnSpc>
                <a:spcPct val="114000"/>
              </a:lnSpc>
              <a:defRPr/>
            </a:pPr>
            <a:r>
              <a:rPr lang="ru-RU" sz="1200" dirty="0"/>
              <a:t>Водный кодекс Российской Федерации от 03.06.2006 №74-ФЗ (ред. от 07.05.2013 г.); </a:t>
            </a:r>
          </a:p>
          <a:p>
            <a:pPr algn="just">
              <a:lnSpc>
                <a:spcPct val="114000"/>
              </a:lnSpc>
              <a:defRPr/>
            </a:pPr>
            <a:r>
              <a:rPr lang="ru-RU" sz="1200" dirty="0"/>
              <a:t>Федеральный закон от 24 апреля 1995 г. № 52-ФЗ «О животном мире» (Собрание законодательства Российской Федерации, 1995, № 17, ст. 462);</a:t>
            </a:r>
          </a:p>
          <a:p>
            <a:pPr algn="just">
              <a:lnSpc>
                <a:spcPct val="114000"/>
              </a:lnSpc>
              <a:defRPr/>
            </a:pPr>
            <a:r>
              <a:rPr lang="ru-RU" sz="1200" dirty="0"/>
              <a:t>Федеральный закон от 10 января 2002 г. № 7-ФЗ «Об охране окружающей среды» (Собрание законодательства Российской Федерации, 2002, № 2, ст. 133);</a:t>
            </a:r>
          </a:p>
          <a:p>
            <a:pPr algn="just">
              <a:lnSpc>
                <a:spcPct val="114000"/>
              </a:lnSpc>
              <a:defRPr/>
            </a:pPr>
            <a:r>
              <a:rPr lang="ru-RU" sz="1200" dirty="0"/>
              <a:t>Федеральный закон от 19 июля 2011 г. №246-ФЗ «Об искусственных земельных участках, созданных на водных объектах, находящихся в федеральной собственности, и о внесении изменений в отдельные законодательные акты Российской Федерации»;</a:t>
            </a:r>
          </a:p>
          <a:p>
            <a:pPr algn="just">
              <a:lnSpc>
                <a:spcPct val="114000"/>
              </a:lnSpc>
              <a:defRPr/>
            </a:pPr>
            <a:r>
              <a:rPr lang="ru-RU" sz="1200" dirty="0"/>
              <a:t>Федеральный закон от 20.12.2004 г. № 166-ФЗ «О рыболовстве и сохранении водных биологических ресурсов»;</a:t>
            </a:r>
          </a:p>
          <a:p>
            <a:pPr algn="just">
              <a:lnSpc>
                <a:spcPct val="114000"/>
              </a:lnSpc>
              <a:defRPr/>
            </a:pPr>
            <a:r>
              <a:rPr lang="ru-RU" sz="1200" dirty="0"/>
              <a:t>Положение об оценке воздействия планируемой хозяйственной деятельности на окружающую среду в Российской Федерации, утвержденное приказом Государственного комитета Российской Федерации по охране окружающей среды от 15 мая 2000 г. № 372 (Бюллетень нормативных актов федеральных органов исполнительной власти, 2000, № 31, ст. 3);</a:t>
            </a:r>
          </a:p>
          <a:p>
            <a:pPr algn="just">
              <a:lnSpc>
                <a:spcPct val="114000"/>
              </a:lnSpc>
              <a:defRPr/>
            </a:pPr>
            <a:r>
              <a:rPr lang="ru-RU" sz="1200" dirty="0"/>
              <a:t>Постановление Правительства РФ от 29.04.2013 г. № 380 «Об утверждении Положения о мерах по сохранению водных биологических ресурсов и среды их обитания»;</a:t>
            </a:r>
          </a:p>
          <a:p>
            <a:pPr algn="just">
              <a:lnSpc>
                <a:spcPct val="114000"/>
              </a:lnSpc>
              <a:defRPr/>
            </a:pPr>
            <a:r>
              <a:rPr lang="ru-RU" sz="1200" dirty="0"/>
              <a:t>Постановление Правительства РФ от 30.04.2013 г. № 384 «О согласовании Федеральным агентством по рыболовству строительства и реконструкции объектов капитального строительства, внедрения новых технологических процессов и осуществления иной деятельности, оказывающей воздействие на водные биологические ресурсы и среду их обитания»</a:t>
            </a:r>
          </a:p>
        </p:txBody>
      </p:sp>
      <p:sp>
        <p:nvSpPr>
          <p:cNvPr id="4" name="Номер слайда 3"/>
          <p:cNvSpPr>
            <a:spLocks noGrp="1"/>
          </p:cNvSpPr>
          <p:nvPr>
            <p:ph type="sldNum" sz="quarter" idx="12"/>
          </p:nvPr>
        </p:nvSpPr>
        <p:spPr/>
        <p:txBody>
          <a:bodyPr/>
          <a:lstStyle/>
          <a:p>
            <a:fld id="{B19B0651-EE4F-4900-A07F-96A6BFA9D0F0}" type="slidenum">
              <a:rPr lang="ru-RU" smtClean="0"/>
              <a:t>7</a:t>
            </a:fld>
            <a:endParaRPr lang="ru-RU"/>
          </a:p>
        </p:txBody>
      </p:sp>
      <p:pic>
        <p:nvPicPr>
          <p:cNvPr id="6" name="Рисунок 5"/>
          <p:cNvPicPr>
            <a:picLocks noChangeAspect="1"/>
          </p:cNvPicPr>
          <p:nvPr/>
        </p:nvPicPr>
        <p:blipFill rotWithShape="1">
          <a:blip r:embed="rId3">
            <a:extLst>
              <a:ext uri="{28A0092B-C50C-407E-A947-70E740481C1C}">
                <a14:useLocalDpi xmlns:a14="http://schemas.microsoft.com/office/drawing/2010/main" val="0"/>
              </a:ext>
            </a:extLst>
          </a:blip>
          <a:srcRect l="12128" t="6314" r="35814"/>
          <a:stretch/>
        </p:blipFill>
        <p:spPr>
          <a:xfrm>
            <a:off x="6318157" y="1628800"/>
            <a:ext cx="3587843" cy="4148566"/>
          </a:xfrm>
          <a:prstGeom prst="rect">
            <a:avLst/>
          </a:prstGeom>
          <a:ln>
            <a:noFill/>
          </a:ln>
          <a:effectLst>
            <a:softEdge rad="112500"/>
          </a:effectLst>
        </p:spPr>
      </p:pic>
    </p:spTree>
    <p:extLst>
      <p:ext uri="{BB962C8B-B14F-4D97-AF65-F5344CB8AC3E}">
        <p14:creationId xmlns:p14="http://schemas.microsoft.com/office/powerpoint/2010/main" val="324725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x-none" sz="2800" b="1"/>
              <a:t>Краткие историко-архивные и библиографические сведения об объекте культурного наследия</a:t>
            </a:r>
            <a:endParaRPr lang="ru-RU" sz="2800" u="sng" dirty="0">
              <a:solidFill>
                <a:srgbClr val="FF0000"/>
              </a:solidFill>
            </a:endParaRPr>
          </a:p>
        </p:txBody>
      </p:sp>
      <p:sp>
        <p:nvSpPr>
          <p:cNvPr id="3" name="Объект 2"/>
          <p:cNvSpPr>
            <a:spLocks noGrp="1"/>
          </p:cNvSpPr>
          <p:nvPr>
            <p:ph sz="half" idx="1"/>
          </p:nvPr>
        </p:nvSpPr>
        <p:spPr>
          <a:xfrm>
            <a:off x="4592960" y="3573016"/>
            <a:ext cx="5040560" cy="3096344"/>
          </a:xfrm>
        </p:spPr>
        <p:txBody>
          <a:bodyPr>
            <a:noAutofit/>
          </a:bodyPr>
          <a:lstStyle/>
          <a:p>
            <a:pPr marL="0" indent="457200" algn="just">
              <a:buNone/>
            </a:pPr>
            <a:r>
              <a:rPr lang="ru-RU" sz="1600" dirty="0"/>
              <a:t>С 1788г. имение оказывается в пользовании (с 1801г. – во владении) рода Николаи. При Пауле Николаи усадьба и парк достигли своего расцвета. </a:t>
            </a:r>
            <a:r>
              <a:rPr lang="ru-RU" sz="1600" dirty="0" smtClean="0"/>
              <a:t>С </a:t>
            </a:r>
            <a:r>
              <a:rPr lang="ru-RU" sz="1600" dirty="0"/>
              <a:t>1788г. имение оказывается в пользовании (с 1801г. – во владении) рода Николаи. При Пауле Николаи усадьба и парк достигли своего расцвета.</a:t>
            </a:r>
          </a:p>
          <a:p>
            <a:pPr marL="0" indent="457200" algn="just">
              <a:buNone/>
            </a:pPr>
            <a:r>
              <a:rPr lang="ru-RU" sz="1600" dirty="0" smtClean="0"/>
              <a:t>В </a:t>
            </a:r>
            <a:r>
              <a:rPr lang="ru-RU" sz="1600" dirty="0"/>
              <a:t>XVIII в. были построены гидротехнические сооружения, которые представляли собой каменную стенку вдоль берега залива для предохранения суши от нагонной волны. Дренажная система представлена системой открытых канав и закрытого дренажа. </a:t>
            </a:r>
            <a:endParaRPr lang="ru-RU" sz="1600" dirty="0"/>
          </a:p>
        </p:txBody>
      </p:sp>
      <p:sp>
        <p:nvSpPr>
          <p:cNvPr id="4" name="Объект 3"/>
          <p:cNvSpPr>
            <a:spLocks noGrp="1"/>
          </p:cNvSpPr>
          <p:nvPr>
            <p:ph sz="half" idx="2"/>
          </p:nvPr>
        </p:nvSpPr>
        <p:spPr>
          <a:xfrm>
            <a:off x="214029" y="1268760"/>
            <a:ext cx="9673075" cy="2808312"/>
          </a:xfrm>
        </p:spPr>
        <p:txBody>
          <a:bodyPr>
            <a:normAutofit/>
          </a:bodyPr>
          <a:lstStyle/>
          <a:p>
            <a:pPr marL="0" indent="457200" algn="just">
              <a:lnSpc>
                <a:spcPct val="110000"/>
              </a:lnSpc>
              <a:buNone/>
            </a:pPr>
            <a:r>
              <a:rPr lang="ru-RU" sz="1600" dirty="0"/>
              <a:t>«Парк </a:t>
            </a:r>
            <a:r>
              <a:rPr lang="ru-RU" sz="1600" dirty="0" err="1"/>
              <a:t>Монрепо</a:t>
            </a:r>
            <a:r>
              <a:rPr lang="ru-RU" sz="1600" dirty="0"/>
              <a:t>» - усадебный комплекс конца XVIII – середины XIX веков. Основу паркового комплекса составляет природный северный ландшафт, в котором высокие скалы чередуются с зелеными лугами, небольшими рощами и узкими проливами. Это единственный в России пейзажный скальный парк.  </a:t>
            </a:r>
            <a:endParaRPr lang="ru-RU" sz="1600" dirty="0" smtClean="0"/>
          </a:p>
          <a:p>
            <a:pPr marL="0" indent="457200" algn="just">
              <a:lnSpc>
                <a:spcPct val="110000"/>
              </a:lnSpc>
              <a:buNone/>
            </a:pPr>
            <a:r>
              <a:rPr lang="ru-RU" sz="1600" dirty="0" smtClean="0"/>
              <a:t>Первое </a:t>
            </a:r>
            <a:r>
              <a:rPr lang="ru-RU" sz="1600" dirty="0"/>
              <a:t>упоминание о парке относится к 1760г., когда участок перешел в собственность коменданта Выборга П. А. Ступишина. При нем началось устройство парка, были созданы оранжереи, фруктовые сады, возведен усадебный дом с хозяйственными постройками. В 1784г владельцем усадьбы становится выборгский наместник герцог </a:t>
            </a:r>
            <a:r>
              <a:rPr lang="ru-RU" sz="1600" dirty="0" err="1"/>
              <a:t>Вюртембергский</a:t>
            </a:r>
            <a:r>
              <a:rPr lang="ru-RU" sz="1600" dirty="0"/>
              <a:t>, при котором местность  получила нынешнее название – </a:t>
            </a:r>
            <a:r>
              <a:rPr lang="ru-RU" sz="1600" dirty="0" err="1"/>
              <a:t>Монрепо</a:t>
            </a:r>
            <a:r>
              <a:rPr lang="ru-RU" sz="1600" dirty="0"/>
              <a:t> (франц. </a:t>
            </a:r>
            <a:r>
              <a:rPr lang="ru-RU" sz="1600" dirty="0" err="1"/>
              <a:t>Mon</a:t>
            </a:r>
            <a:r>
              <a:rPr lang="ru-RU" sz="1600" dirty="0"/>
              <a:t> </a:t>
            </a:r>
            <a:r>
              <a:rPr lang="ru-RU" sz="1600" dirty="0" err="1"/>
              <a:t>Repos</a:t>
            </a:r>
            <a:r>
              <a:rPr lang="ru-RU" sz="1600" dirty="0"/>
              <a:t> - мой отдых, мое отдохновение). </a:t>
            </a:r>
            <a:endParaRPr lang="ru-RU" sz="1600"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2480" y="3721367"/>
            <a:ext cx="4419414" cy="3075529"/>
          </a:xfrm>
          <a:prstGeom prst="rect">
            <a:avLst/>
          </a:prstGeom>
          <a:ln>
            <a:noFill/>
          </a:ln>
          <a:effectLst>
            <a:softEdge rad="112500"/>
          </a:effectLst>
        </p:spPr>
      </p:pic>
      <p:sp>
        <p:nvSpPr>
          <p:cNvPr id="5" name="Номер слайда 4"/>
          <p:cNvSpPr>
            <a:spLocks noGrp="1"/>
          </p:cNvSpPr>
          <p:nvPr>
            <p:ph type="sldNum" sz="quarter" idx="12"/>
          </p:nvPr>
        </p:nvSpPr>
        <p:spPr/>
        <p:txBody>
          <a:bodyPr/>
          <a:lstStyle/>
          <a:p>
            <a:fld id="{B19B0651-EE4F-4900-A07F-96A6BFA9D0F0}" type="slidenum">
              <a:rPr lang="ru-RU" smtClean="0"/>
              <a:t>8</a:t>
            </a:fld>
            <a:endParaRPr lang="ru-RU" dirty="0"/>
          </a:p>
        </p:txBody>
      </p:sp>
    </p:spTree>
    <p:extLst>
      <p:ext uri="{BB962C8B-B14F-4D97-AF65-F5344CB8AC3E}">
        <p14:creationId xmlns:p14="http://schemas.microsoft.com/office/powerpoint/2010/main" val="23106506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x-none" sz="3200" b="1"/>
              <a:t>Краткие историко-архивные и библиографические сведения об объекте культурного наследия</a:t>
            </a:r>
            <a:endParaRPr lang="ru-RU" sz="3200" dirty="0"/>
          </a:p>
        </p:txBody>
      </p:sp>
      <p:sp>
        <p:nvSpPr>
          <p:cNvPr id="4" name="Объект 3"/>
          <p:cNvSpPr>
            <a:spLocks noGrp="1"/>
          </p:cNvSpPr>
          <p:nvPr>
            <p:ph sz="half" idx="2"/>
          </p:nvPr>
        </p:nvSpPr>
        <p:spPr>
          <a:xfrm>
            <a:off x="7453" y="1700808"/>
            <a:ext cx="4392488" cy="4997151"/>
          </a:xfrm>
        </p:spPr>
        <p:txBody>
          <a:bodyPr>
            <a:normAutofit fontScale="62500" lnSpcReduction="20000"/>
          </a:bodyPr>
          <a:lstStyle/>
          <a:p>
            <a:pPr marL="0" indent="464627" algn="just">
              <a:buNone/>
            </a:pPr>
            <a:r>
              <a:rPr lang="ru-RU" sz="3200" dirty="0"/>
              <a:t>В состав исторических береговых сооружений парка </a:t>
            </a:r>
            <a:r>
              <a:rPr lang="ru-RU" sz="3200" dirty="0" err="1"/>
              <a:t>Монрепо</a:t>
            </a:r>
            <a:r>
              <a:rPr lang="ru-RU" sz="3200" dirty="0"/>
              <a:t> входят: </a:t>
            </a:r>
          </a:p>
          <a:p>
            <a:pPr indent="464627"/>
            <a:r>
              <a:rPr lang="ru-RU" sz="3200" dirty="0"/>
              <a:t>Пристань на острове Палатки (Пирс 1)</a:t>
            </a:r>
          </a:p>
          <a:p>
            <a:pPr indent="464627"/>
            <a:r>
              <a:rPr lang="ru-RU" sz="3200" dirty="0"/>
              <a:t>Главная пристань (Пирс 2) </a:t>
            </a:r>
          </a:p>
          <a:p>
            <a:pPr indent="464627"/>
            <a:r>
              <a:rPr lang="ru-RU" sz="3200" dirty="0"/>
              <a:t>Пристани для лодок (Пирс 3, Пирс 4)</a:t>
            </a:r>
          </a:p>
          <a:p>
            <a:pPr indent="464627"/>
            <a:r>
              <a:rPr lang="ru-RU" sz="3200" dirty="0"/>
              <a:t>Причалы паромной переправы</a:t>
            </a:r>
          </a:p>
          <a:p>
            <a:pPr indent="464627"/>
            <a:r>
              <a:rPr lang="ru-RU" sz="3200" dirty="0"/>
              <a:t>Дамба Розенталь</a:t>
            </a:r>
          </a:p>
          <a:p>
            <a:pPr indent="464627"/>
            <a:r>
              <a:rPr lang="ru-RU" sz="3200" dirty="0"/>
              <a:t>Земляная дамба</a:t>
            </a:r>
          </a:p>
          <a:p>
            <a:pPr indent="464627"/>
            <a:r>
              <a:rPr lang="ru-RU" sz="3200" dirty="0"/>
              <a:t>Линия </a:t>
            </a:r>
            <a:r>
              <a:rPr lang="ru-RU" sz="3200" dirty="0" err="1" smtClean="0"/>
              <a:t>берегоукрепления</a:t>
            </a:r>
            <a:endParaRPr lang="ru-RU" sz="3200" dirty="0" smtClean="0"/>
          </a:p>
          <a:p>
            <a:pPr indent="0">
              <a:buNone/>
            </a:pPr>
            <a:endParaRPr lang="ru-RU" sz="3200" dirty="0"/>
          </a:p>
          <a:p>
            <a:pPr marL="0" indent="0">
              <a:buNone/>
            </a:pPr>
            <a:r>
              <a:rPr lang="ru-RU" sz="3200" dirty="0"/>
              <a:t>В настоящей проектной документации для пристаней принято современное название – «пирс» с соответствующим номером.</a:t>
            </a:r>
          </a:p>
          <a:p>
            <a:pPr marL="0" indent="0">
              <a:buNone/>
            </a:pPr>
            <a:endParaRPr lang="ru-RU" dirty="0"/>
          </a:p>
        </p:txBody>
      </p:sp>
      <p:sp>
        <p:nvSpPr>
          <p:cNvPr id="5" name="Номер слайда 4"/>
          <p:cNvSpPr>
            <a:spLocks noGrp="1"/>
          </p:cNvSpPr>
          <p:nvPr>
            <p:ph type="sldNum" sz="quarter" idx="12"/>
          </p:nvPr>
        </p:nvSpPr>
        <p:spPr/>
        <p:txBody>
          <a:bodyPr/>
          <a:lstStyle/>
          <a:p>
            <a:fld id="{B19B0651-EE4F-4900-A07F-96A6BFA9D0F0}" type="slidenum">
              <a:rPr lang="ru-RU" smtClean="0"/>
              <a:t>9</a:t>
            </a:fld>
            <a:endParaRPr lang="ru-RU"/>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820" y="2132856"/>
            <a:ext cx="5575180" cy="3326597"/>
          </a:xfrm>
          <a:prstGeom prst="rect">
            <a:avLst/>
          </a:prstGeom>
          <a:ln>
            <a:noFill/>
          </a:ln>
          <a:effectLst>
            <a:softEdge rad="112500"/>
          </a:effectLst>
        </p:spPr>
      </p:pic>
    </p:spTree>
    <p:extLst>
      <p:ext uri="{BB962C8B-B14F-4D97-AF65-F5344CB8AC3E}">
        <p14:creationId xmlns:p14="http://schemas.microsoft.com/office/powerpoint/2010/main" val="224331378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1774</TotalTime>
  <Words>3363</Words>
  <Application>Microsoft Office PowerPoint</Application>
  <PresentationFormat>Лист A4 (210x297 мм)</PresentationFormat>
  <Paragraphs>472</Paragraphs>
  <Slides>31</Slides>
  <Notes>10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Оценка воздействия на окружающую среду при восстановлении гидротехнических сооружений и производству работ в водной акватории </vt:lpstr>
      <vt:lpstr>Сведения об организациях-участниках реализации проекта</vt:lpstr>
      <vt:lpstr>Информация о проведении общественных слушаний</vt:lpstr>
      <vt:lpstr>Альтернативные варианты достижения намеченной хозяйственной деятельности</vt:lpstr>
      <vt:lpstr>Цель работы </vt:lpstr>
      <vt:lpstr>Основные задачи</vt:lpstr>
      <vt:lpstr>Нормативная документация</vt:lpstr>
      <vt:lpstr>Краткие историко-архивные и библиографические сведения об объекте культурного наследия</vt:lpstr>
      <vt:lpstr>Краткие историко-архивные и библиографические сведения об объекте культурного наследия</vt:lpstr>
      <vt:lpstr>Краткие историко-архивные и библиографические сведения об объекте культурного наследия</vt:lpstr>
      <vt:lpstr>Краткие историко-архивные и библиографические сведения об объекте культурного наследия</vt:lpstr>
      <vt:lpstr>Ситуационная карта-схема расположения реставрируемых объектов</vt:lpstr>
      <vt:lpstr>Современное состояние береговых сооружений</vt:lpstr>
      <vt:lpstr>Современное состояние береговых сооружений</vt:lpstr>
      <vt:lpstr>Современное состояние береговых сооружений</vt:lpstr>
      <vt:lpstr>Технология производства работ по реставрации гидротехнических сооружений</vt:lpstr>
      <vt:lpstr>Восстановление береговой линии (береговых укреплений)</vt:lpstr>
      <vt:lpstr>Восстановление дамб</vt:lpstr>
      <vt:lpstr>Оценка воздействия на окружающую среду в период проведения строительных работ</vt:lpstr>
      <vt:lpstr>ЭКОЛОГО-ЭКОНОМИЧЕСКАЯ ОЦЕНКА ЭФФЕКТИВНОСТИ НАМЕЧАЕМОЙ ХОЗЯЙСТВЕННОЙ ДЕЯТЕЛЬНОСТИ</vt:lpstr>
      <vt:lpstr>ЭКОЛОГО-ЭКОНОМИЧЕСКАЯ ОЦЕНКА ЭФФЕКТИВНОСТИ НАМЕЧАЕМОЙ ХОЗЯЙСТВЕННОЙ ДЕЯТЕЛЬНОСТИ</vt:lpstr>
      <vt:lpstr>ЭКОЛОГО-ЭКОНОМИЧЕСКАЯ ОЦЕНКА ЭФФЕКТИВНОСТИ НАМЕЧАЕМОЙ ХОЗЯЙСТВЕННОЙ ДЕЯТЕЛЬНОСТИ</vt:lpstr>
      <vt:lpstr>Оценка воздействия на водные объекты</vt:lpstr>
      <vt:lpstr>Оценка воздействия на водные объекты</vt:lpstr>
      <vt:lpstr>Карта-схема расположения подводного отвала</vt:lpstr>
      <vt:lpstr>Мероприятия по защите окружающей среды</vt:lpstr>
      <vt:lpstr>Мероприятия по защите окружающей среды</vt:lpstr>
      <vt:lpstr>Перечень мероприятий направленных для защиты подземных и поверхностных вод</vt:lpstr>
      <vt:lpstr>Мероприятия по защите окружающей среды</vt:lpstr>
      <vt:lpstr>Резюме </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Smata</dc:creator>
  <cp:lastModifiedBy>Smata</cp:lastModifiedBy>
  <cp:revision>117</cp:revision>
  <dcterms:created xsi:type="dcterms:W3CDTF">2014-06-02T10:47:16Z</dcterms:created>
  <dcterms:modified xsi:type="dcterms:W3CDTF">2014-06-26T14:43:14Z</dcterms:modified>
</cp:coreProperties>
</file>